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7" r:id="rId3"/>
  </p:sldMasterIdLst>
  <p:notesMasterIdLst>
    <p:notesMasterId r:id="rId19"/>
  </p:notesMasterIdLst>
  <p:sldIdLst>
    <p:sldId id="256" r:id="rId4"/>
    <p:sldId id="261" r:id="rId5"/>
    <p:sldId id="317" r:id="rId6"/>
    <p:sldId id="263" r:id="rId7"/>
    <p:sldId id="1107" r:id="rId8"/>
    <p:sldId id="1112" r:id="rId9"/>
    <p:sldId id="1103" r:id="rId10"/>
    <p:sldId id="1102" r:id="rId11"/>
    <p:sldId id="1109" r:id="rId12"/>
    <p:sldId id="1106" r:id="rId13"/>
    <p:sldId id="1108" r:id="rId14"/>
    <p:sldId id="262" r:id="rId15"/>
    <p:sldId id="1110" r:id="rId16"/>
    <p:sldId id="1111" r:id="rId17"/>
    <p:sldId id="1113" r:id="rId18"/>
  </p:sldIdLst>
  <p:sldSz cx="12192000" cy="6858000"/>
  <p:notesSz cx="6858000" cy="9313863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56D84-117B-4A3B-830F-34F93936FBA8}" type="datetimeFigureOut">
              <a:rPr lang="es-GT" smtClean="0"/>
              <a:t>17/05/2023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10613-6B0E-41E7-A819-44DBEFE3346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14141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82297"/>
            <a:ext cx="5486400" cy="366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09135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3CBE3-5F5A-D567-6E5A-ADCE907E0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FD005-D833-F8CD-7856-5D00B25E5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3BCE1-7253-47FA-BBFA-0700F9E2E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05/17/2023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6C2AE-52DC-255C-68BA-33D5F731A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8CF63-21B8-FF82-8D3D-2E37E444C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7051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5587-BFEA-21DC-6D54-2E3C085C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AB7BA-F868-E18B-B998-94B78B7A9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DAAE0-0340-84D5-32D7-C96434D7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05/17/2023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6BE27-78D1-18CE-1075-8C888A2B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0BFDA-DE80-34CD-A7FC-A2224A5EB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0195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3B4676-7545-2FD9-C6AC-671396A4DF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263E4-CF0A-4BC4-66D7-AFFF0E232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781E7-D4E1-3C85-81C9-1203C93FD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05/17/2023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49C09-1F24-3D83-886F-CCB752CCA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5F7A4-4D56-B4C5-9544-EFBBE9D37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75850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016433" y="2960551"/>
            <a:ext cx="7261200" cy="2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277500" y="5619451"/>
            <a:ext cx="3000000" cy="1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95030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7574133" y="0"/>
            <a:ext cx="4617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914400" y="3863725"/>
            <a:ext cx="6007200" cy="19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8134800" y="3817852"/>
            <a:ext cx="3262000" cy="19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9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933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933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933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933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933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933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933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933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409033" y="6344577"/>
            <a:ext cx="731600" cy="4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8836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0" y="0"/>
            <a:ext cx="3690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220312" y="1528067"/>
            <a:ext cx="6412000" cy="43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58786" rtl="0">
              <a:spcBef>
                <a:spcPts val="800"/>
              </a:spcBef>
              <a:spcAft>
                <a:spcPts val="0"/>
              </a:spcAft>
              <a:buSzPts val="3000"/>
              <a:buChar char="▣"/>
              <a:defRPr sz="4000"/>
            </a:lvl1pPr>
            <a:lvl2pPr marL="1219170" lvl="1" indent="-558786" rtl="0">
              <a:spcBef>
                <a:spcPts val="0"/>
              </a:spcBef>
              <a:spcAft>
                <a:spcPts val="0"/>
              </a:spcAft>
              <a:buSzPts val="3000"/>
              <a:buChar char="□"/>
              <a:defRPr sz="4000"/>
            </a:lvl2pPr>
            <a:lvl3pPr marL="1828754" lvl="2" indent="-558786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4000"/>
            </a:lvl3pPr>
            <a:lvl4pPr marL="2438339" lvl="3" indent="-558786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4000"/>
            </a:lvl4pPr>
            <a:lvl5pPr marL="3047924" lvl="4" indent="-558786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4000"/>
            </a:lvl5pPr>
            <a:lvl6pPr marL="3657509" lvl="5" indent="-558786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4000"/>
            </a:lvl6pPr>
            <a:lvl7pPr marL="4267093" lvl="6" indent="-558786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4000"/>
            </a:lvl7pPr>
            <a:lvl8pPr marL="4876678" lvl="7" indent="-558786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4000"/>
            </a:lvl8pPr>
            <a:lvl9pPr marL="5486263" lvl="8" indent="-558786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4000"/>
            </a:lvl9pPr>
          </a:lstStyle>
          <a:p>
            <a:endParaRPr/>
          </a:p>
        </p:txBody>
      </p:sp>
      <p:grpSp>
        <p:nvGrpSpPr>
          <p:cNvPr id="20" name="Google Shape;20;p4"/>
          <p:cNvGrpSpPr/>
          <p:nvPr/>
        </p:nvGrpSpPr>
        <p:grpSpPr>
          <a:xfrm>
            <a:off x="1068033" y="1495154"/>
            <a:ext cx="2609600" cy="1229847"/>
            <a:chOff x="801025" y="1190353"/>
            <a:chExt cx="1957200" cy="1229847"/>
          </a:xfrm>
        </p:grpSpPr>
        <p:sp>
          <p:nvSpPr>
            <p:cNvPr id="21" name="Google Shape;21;p4"/>
            <p:cNvSpPr txBox="1"/>
            <p:nvPr/>
          </p:nvSpPr>
          <p:spPr>
            <a:xfrm>
              <a:off x="801025" y="1190353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533" b="1">
                  <a:solidFill>
                    <a:schemeClr val="dk1"/>
                  </a:solidFill>
                </a:rPr>
                <a:t>‘’</a:t>
              </a:r>
              <a:endParaRPr sz="12533" b="1"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1397400" y="1396000"/>
              <a:ext cx="772200" cy="1024200"/>
            </a:xfrm>
            <a:prstGeom prst="rect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</p:grp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409033" y="6344577"/>
            <a:ext cx="731600" cy="4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27145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921600" y="203200"/>
            <a:ext cx="10348800" cy="129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921600" y="2014800"/>
            <a:ext cx="10348800" cy="38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▣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1084364" y="1607788"/>
            <a:ext cx="2044800" cy="1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5"/>
          <p:cNvSpPr/>
          <p:nvPr/>
        </p:nvSpPr>
        <p:spPr>
          <a:xfrm>
            <a:off x="0" y="0"/>
            <a:ext cx="13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1409033" y="6344577"/>
            <a:ext cx="731600" cy="4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65409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0" y="0"/>
            <a:ext cx="13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6"/>
          <p:cNvSpPr/>
          <p:nvPr/>
        </p:nvSpPr>
        <p:spPr>
          <a:xfrm>
            <a:off x="1084364" y="1607788"/>
            <a:ext cx="2044800" cy="1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921600" y="837500"/>
            <a:ext cx="10348800" cy="6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921600" y="1857900"/>
            <a:ext cx="5023200" cy="38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▣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247333" y="1857900"/>
            <a:ext cx="5023200" cy="38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▣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11409033" y="6344577"/>
            <a:ext cx="731600" cy="4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38510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0" y="0"/>
            <a:ext cx="13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8"/>
          <p:cNvSpPr/>
          <p:nvPr/>
        </p:nvSpPr>
        <p:spPr>
          <a:xfrm>
            <a:off x="1084364" y="1607788"/>
            <a:ext cx="2044800" cy="1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921600" y="837500"/>
            <a:ext cx="10348800" cy="6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1409033" y="6344577"/>
            <a:ext cx="731600" cy="4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21471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7498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14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62C1C-7CA5-4DAC-BA6F-E969FA8EE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B4789-C30C-4068-BDEF-7A69BDAE3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FDFC2-D0CC-F3BC-0A8E-BA4CC421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05/17/2023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5F6FC-944D-91CD-531F-E15EFF59D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8F680-1DC6-AFE4-40FB-6F5FCAAF5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38641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0604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273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1318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6061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46839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04048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59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C4089-F736-C87E-9AB4-709586B0C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C50FB-D757-0CF3-F925-313CBA3C7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013DB-E5B3-8439-4D8E-E76CAE32D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05/17/2023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F6F6D-AA09-2AB2-CDCC-DE5DBA80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11C40-8693-1B0D-98A0-68AD92B19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1631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B839E-CB9D-AECE-AC20-B2514B51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D617-D8A5-FCCF-082F-061A55B7E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0A2E4-80AC-C9EE-D5B2-28DFE262C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C9A7C-A1C4-9645-D0BF-98C4CAD57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05/17/2023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91340-7411-E6DF-D7F7-E75BAE78E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217B0-D3B8-C8DC-C988-304B7D049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7815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9719E-9F13-6B0C-9C36-C59A431F1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16063-5CDC-9183-ED86-1FEE969DC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34B2D-935F-E02F-BA02-ACBD82FBA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2B9251-F9FC-BDBE-122C-16A300168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6C8B8C-3430-5A2F-EDEE-334D22131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FBE35-058F-EFDE-20EC-C3903C5B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05/17/2023</a:t>
            </a:fld>
            <a:endParaRPr lang="es-P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9EB61C-D656-C78D-01FC-0F183AC2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8561A-6372-DD60-7F33-528A785E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7057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AAA44-EF64-9EF9-DDBA-93B5D3829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D43BF7-A285-A784-40E9-A066B02EB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05/17/2023</a:t>
            </a:fld>
            <a:endParaRPr lang="es-P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7FA17-A2BC-92EE-EAA9-E8E30EB11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A5EB5-3023-3805-34F8-79AE91A60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8525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1D104F-513E-CE73-0946-01EADC61A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05/17/2023</a:t>
            </a:fld>
            <a:endParaRPr lang="es-P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434E7-4D82-A40A-B577-4C7DF51ED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AFED7-9471-1A01-64A7-713F1383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7622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9AE71-F4A9-EFE1-D08F-AC16F8ADE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2E2D1-63DE-F7FC-96AF-43EC656F4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EF9F9-27D0-CF08-9B0D-7992DA0EB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04A3C-9176-8CD9-9E60-63207605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05/17/2023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E4614-E832-898C-C40D-6EDB1BC83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FBDD3-23C7-382A-59D3-6D5755FA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4073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399D-5F32-BAD1-D04B-EFED09B4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D36B80-3866-383D-EEE6-B4AAC3A20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97CB0-C0AF-4641-5E8C-9EADED203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2130A-97D5-F47D-E172-5B4D6570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05/17/2023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C710ED-770D-1017-387E-FA23A7DF6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746B3-4F8D-E113-644B-264704B53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5008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82376D-FE86-8188-3BB8-57AD89CC9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8B27C-63D7-A5FA-B0D5-794831859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9F373-7FFD-D835-0A32-C8D249DE77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29F52-0894-48AC-B40D-AAF02A048345}" type="datetimeFigureOut">
              <a:rPr lang="es-PA" smtClean="0"/>
              <a:t>05/17/2023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15220-F7F1-5C18-BF3F-CAF25EE62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39AEB-96C6-93E0-99F8-77B000571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9023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21600" y="837500"/>
            <a:ext cx="10348800" cy="6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1600" y="2014800"/>
            <a:ext cx="10348800" cy="38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▣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□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33" y="6344577"/>
            <a:ext cx="731600" cy="4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6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6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6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6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6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6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6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6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6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00000000-1234-1234-1234-123412341234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52834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"/>
              <a:buNone/>
              <a:defRPr sz="4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2835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11.svg"/><Relationship Id="rId4" Type="http://schemas.openxmlformats.org/officeDocument/2006/relationships/image" Target="../media/image32.sv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1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11.svg"/><Relationship Id="rId4" Type="http://schemas.openxmlformats.org/officeDocument/2006/relationships/image" Target="../media/image26.jp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A0A9D83-69C9-3E64-E673-EBFF2C4E4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58480" y="1272529"/>
            <a:ext cx="3924833" cy="66528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30E21A-E6D5-21D6-A276-224C816BA4E3}"/>
              </a:ext>
            </a:extLst>
          </p:cNvPr>
          <p:cNvSpPr txBox="1"/>
          <p:nvPr/>
        </p:nvSpPr>
        <p:spPr>
          <a:xfrm>
            <a:off x="315270" y="4203829"/>
            <a:ext cx="822960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EXPERIENCIAS EMPRESARIALES EN </a:t>
            </a:r>
          </a:p>
          <a:p>
            <a:r>
              <a:rPr lang="es-PA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MITIGACIÓN Y ADAPTACIÓN </a:t>
            </a:r>
          </a:p>
          <a:p>
            <a:endParaRPr lang="es-PA" sz="3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D25671-8FA3-0D95-6A01-B837662AB5A6}"/>
              </a:ext>
            </a:extLst>
          </p:cNvPr>
          <p:cNvSpPr txBox="1"/>
          <p:nvPr/>
        </p:nvSpPr>
        <p:spPr>
          <a:xfrm>
            <a:off x="340146" y="5605889"/>
            <a:ext cx="8229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Pamela Castellán – Guatemala Green </a:t>
            </a:r>
            <a:r>
              <a:rPr lang="es-PA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Buiding</a:t>
            </a:r>
            <a:r>
              <a:rPr lang="es-PA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Council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1505D23-8AEA-A48F-3A8A-EB81F4816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056" y="361236"/>
            <a:ext cx="9048750" cy="7239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27E1304-E78E-6921-C07F-457954FC78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0146" y="2247096"/>
            <a:ext cx="6942510" cy="1618179"/>
          </a:xfrm>
          <a:prstGeom prst="rect">
            <a:avLst/>
          </a:prstGeom>
        </p:spPr>
      </p:pic>
      <p:sp>
        <p:nvSpPr>
          <p:cNvPr id="2" name="TextBox 10">
            <a:extLst>
              <a:ext uri="{FF2B5EF4-FFF2-40B4-BE49-F238E27FC236}">
                <a16:creationId xmlns:a16="http://schemas.microsoft.com/office/drawing/2014/main" id="{5A6502A8-90CA-A884-FB04-571314D84F95}"/>
              </a:ext>
            </a:extLst>
          </p:cNvPr>
          <p:cNvSpPr txBox="1"/>
          <p:nvPr/>
        </p:nvSpPr>
        <p:spPr>
          <a:xfrm>
            <a:off x="315270" y="5185361"/>
            <a:ext cx="10261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CASO DE ÉXITO: CONSTRUCCIÓN SOSTENIBLE</a:t>
            </a:r>
          </a:p>
        </p:txBody>
      </p:sp>
    </p:spTree>
    <p:extLst>
      <p:ext uri="{BB962C8B-B14F-4D97-AF65-F5344CB8AC3E}">
        <p14:creationId xmlns:p14="http://schemas.microsoft.com/office/powerpoint/2010/main" val="825887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6AE1BD-CC30-6D2B-730E-6EC656BF9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601" y="837500"/>
            <a:ext cx="3647052" cy="658000"/>
          </a:xfrm>
        </p:spPr>
        <p:txBody>
          <a:bodyPr/>
          <a:lstStyle/>
          <a:p>
            <a:r>
              <a:rPr lang="es-ES" sz="3600" dirty="0">
                <a:latin typeface="Roboto" pitchFamily="2" charset="0"/>
                <a:ea typeface="Roboto" pitchFamily="2" charset="0"/>
              </a:rPr>
              <a:t>RESULTADO:</a:t>
            </a:r>
            <a:endParaRPr lang="es-GT" sz="36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AF4898-89A4-372F-7964-DC2161D7C879}"/>
              </a:ext>
            </a:extLst>
          </p:cNvPr>
          <p:cNvSpPr txBox="1"/>
          <p:nvPr/>
        </p:nvSpPr>
        <p:spPr>
          <a:xfrm>
            <a:off x="3002891" y="5053619"/>
            <a:ext cx="826750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s-GT" sz="5333" b="1" kern="0" dirty="0">
                <a:solidFill>
                  <a:srgbClr val="123965"/>
                </a:solidFill>
                <a:latin typeface="Roboto" pitchFamily="2" charset="0"/>
                <a:ea typeface="Roboto" pitchFamily="2" charset="0"/>
                <a:cs typeface="Arial"/>
                <a:sym typeface="Arial"/>
              </a:rPr>
              <a:t> 2 		10		+30</a:t>
            </a:r>
          </a:p>
          <a:p>
            <a:pPr defTabSz="1219170">
              <a:buClr>
                <a:srgbClr val="000000"/>
              </a:buClr>
            </a:pPr>
            <a:r>
              <a:rPr lang="es-GT" sz="2400" kern="0" dirty="0">
                <a:solidFill>
                  <a:srgbClr val="002060"/>
                </a:solidFill>
                <a:latin typeface="Roboto" pitchFamily="2" charset="0"/>
                <a:ea typeface="Roboto" pitchFamily="2" charset="0"/>
                <a:cs typeface="Arial"/>
                <a:sym typeface="Arial"/>
              </a:rPr>
              <a:t>2020		2021	   	     2023</a:t>
            </a:r>
          </a:p>
          <a:p>
            <a:pPr defTabSz="1219170">
              <a:buClr>
                <a:srgbClr val="000000"/>
              </a:buClr>
            </a:pPr>
            <a:endParaRPr lang="es-GT" sz="2667" kern="0" dirty="0">
              <a:solidFill>
                <a:srgbClr val="000000"/>
              </a:solidFill>
              <a:latin typeface="Roboto" pitchFamily="2" charset="0"/>
              <a:ea typeface="Roboto" pitchFamily="2" charset="0"/>
              <a:cs typeface="Arial"/>
              <a:sym typeface="Arial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75A05A1-7EED-0BC1-F9B4-9BD67AC7CD5B}"/>
              </a:ext>
            </a:extLst>
          </p:cNvPr>
          <p:cNvSpPr/>
          <p:nvPr/>
        </p:nvSpPr>
        <p:spPr>
          <a:xfrm>
            <a:off x="2742622" y="4668829"/>
            <a:ext cx="1473757" cy="291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GT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068325D-6D95-DF4B-B9B7-DFF406923A53}"/>
              </a:ext>
            </a:extLst>
          </p:cNvPr>
          <p:cNvSpPr/>
          <p:nvPr/>
        </p:nvSpPr>
        <p:spPr>
          <a:xfrm>
            <a:off x="5147604" y="4668829"/>
            <a:ext cx="1473757" cy="291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GT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560B1EF-E882-D16D-CE51-42474C440E82}"/>
              </a:ext>
            </a:extLst>
          </p:cNvPr>
          <p:cNvSpPr/>
          <p:nvPr/>
        </p:nvSpPr>
        <p:spPr>
          <a:xfrm>
            <a:off x="5147604" y="4400873"/>
            <a:ext cx="1473757" cy="291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GT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AF5FBD7-3296-52C2-6529-C278E79A1174}"/>
              </a:ext>
            </a:extLst>
          </p:cNvPr>
          <p:cNvSpPr/>
          <p:nvPr/>
        </p:nvSpPr>
        <p:spPr>
          <a:xfrm>
            <a:off x="5147604" y="4109600"/>
            <a:ext cx="1473757" cy="291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GT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C421B18-972C-6546-B509-A584AE44D9C5}"/>
              </a:ext>
            </a:extLst>
          </p:cNvPr>
          <p:cNvSpPr/>
          <p:nvPr/>
        </p:nvSpPr>
        <p:spPr>
          <a:xfrm>
            <a:off x="5147604" y="3818326"/>
            <a:ext cx="1473757" cy="291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GT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F2026C0-1ECC-5CF7-8805-17C1433D367E}"/>
              </a:ext>
            </a:extLst>
          </p:cNvPr>
          <p:cNvSpPr/>
          <p:nvPr/>
        </p:nvSpPr>
        <p:spPr>
          <a:xfrm>
            <a:off x="5147604" y="3527051"/>
            <a:ext cx="1473757" cy="291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GT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FDBEBF9-42CB-475C-EEAB-D97A3FBC6F37}"/>
              </a:ext>
            </a:extLst>
          </p:cNvPr>
          <p:cNvSpPr/>
          <p:nvPr/>
        </p:nvSpPr>
        <p:spPr>
          <a:xfrm>
            <a:off x="7947744" y="4668829"/>
            <a:ext cx="1473757" cy="291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GT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81906A2-AAD5-039C-8DA2-08EDB8CAD7E0}"/>
              </a:ext>
            </a:extLst>
          </p:cNvPr>
          <p:cNvSpPr/>
          <p:nvPr/>
        </p:nvSpPr>
        <p:spPr>
          <a:xfrm>
            <a:off x="7947744" y="4400873"/>
            <a:ext cx="1473757" cy="291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GT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D84B178-AB4B-C759-F3AE-7813B7A148B0}"/>
              </a:ext>
            </a:extLst>
          </p:cNvPr>
          <p:cNvSpPr/>
          <p:nvPr/>
        </p:nvSpPr>
        <p:spPr>
          <a:xfrm>
            <a:off x="7947744" y="4115921"/>
            <a:ext cx="1473757" cy="291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GT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B0F2C44-E90A-CFBD-79B7-3ACF7517D0B0}"/>
              </a:ext>
            </a:extLst>
          </p:cNvPr>
          <p:cNvSpPr/>
          <p:nvPr/>
        </p:nvSpPr>
        <p:spPr>
          <a:xfrm>
            <a:off x="7947744" y="3830968"/>
            <a:ext cx="1473757" cy="291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GT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50CD83C-DA14-D513-044D-3E0AE7A9F2D3}"/>
              </a:ext>
            </a:extLst>
          </p:cNvPr>
          <p:cNvSpPr/>
          <p:nvPr/>
        </p:nvSpPr>
        <p:spPr>
          <a:xfrm>
            <a:off x="7947744" y="3542748"/>
            <a:ext cx="1473757" cy="291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GT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113ECD8-DCA8-0C99-E0E1-A84979F9F24B}"/>
              </a:ext>
            </a:extLst>
          </p:cNvPr>
          <p:cNvSpPr/>
          <p:nvPr/>
        </p:nvSpPr>
        <p:spPr>
          <a:xfrm>
            <a:off x="7947744" y="3254527"/>
            <a:ext cx="1473757" cy="291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GT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FDE53E9-1B5E-3ADD-C2FB-E357A0AC3BED}"/>
              </a:ext>
            </a:extLst>
          </p:cNvPr>
          <p:cNvSpPr/>
          <p:nvPr/>
        </p:nvSpPr>
        <p:spPr>
          <a:xfrm>
            <a:off x="7947744" y="2986571"/>
            <a:ext cx="1473757" cy="291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GT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9CBCDF5-FD17-1973-33A9-F4F3E0C8FD54}"/>
              </a:ext>
            </a:extLst>
          </p:cNvPr>
          <p:cNvSpPr/>
          <p:nvPr/>
        </p:nvSpPr>
        <p:spPr>
          <a:xfrm>
            <a:off x="7947744" y="2698352"/>
            <a:ext cx="1473757" cy="291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GT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6DDF0DF-02D0-C63C-7EAA-0051414F719F}"/>
              </a:ext>
            </a:extLst>
          </p:cNvPr>
          <p:cNvSpPr/>
          <p:nvPr/>
        </p:nvSpPr>
        <p:spPr>
          <a:xfrm>
            <a:off x="7947744" y="2410133"/>
            <a:ext cx="1473757" cy="291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GT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21F9926-F2FC-AACF-AA8B-575848555041}"/>
              </a:ext>
            </a:extLst>
          </p:cNvPr>
          <p:cNvSpPr/>
          <p:nvPr/>
        </p:nvSpPr>
        <p:spPr>
          <a:xfrm>
            <a:off x="7947744" y="2121913"/>
            <a:ext cx="1473757" cy="291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GT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F508E35-162C-0B8C-A8C7-99895BBD4CAB}"/>
              </a:ext>
            </a:extLst>
          </p:cNvPr>
          <p:cNvSpPr/>
          <p:nvPr/>
        </p:nvSpPr>
        <p:spPr>
          <a:xfrm>
            <a:off x="7947744" y="1867355"/>
            <a:ext cx="1473757" cy="291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GT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F54FEDF-F606-8CFD-6F01-AA7E20C541AF}"/>
              </a:ext>
            </a:extLst>
          </p:cNvPr>
          <p:cNvSpPr/>
          <p:nvPr/>
        </p:nvSpPr>
        <p:spPr>
          <a:xfrm>
            <a:off x="7947744" y="1599399"/>
            <a:ext cx="1473757" cy="291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GT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E8A28C57-C069-ADDC-5173-AB1B03B44D91}"/>
              </a:ext>
            </a:extLst>
          </p:cNvPr>
          <p:cNvSpPr/>
          <p:nvPr/>
        </p:nvSpPr>
        <p:spPr>
          <a:xfrm>
            <a:off x="7947744" y="1314446"/>
            <a:ext cx="1473757" cy="291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GT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08422C3-7889-9AC5-B758-113EF141FCA1}"/>
              </a:ext>
            </a:extLst>
          </p:cNvPr>
          <p:cNvSpPr/>
          <p:nvPr/>
        </p:nvSpPr>
        <p:spPr>
          <a:xfrm>
            <a:off x="7947744" y="1026227"/>
            <a:ext cx="1473757" cy="291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GT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E4592719-FB4B-F1F8-463C-AB5AFD679723}"/>
              </a:ext>
            </a:extLst>
          </p:cNvPr>
          <p:cNvSpPr/>
          <p:nvPr/>
        </p:nvSpPr>
        <p:spPr>
          <a:xfrm>
            <a:off x="7947744" y="734741"/>
            <a:ext cx="1473757" cy="291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GT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673EEA8D-9413-A323-2661-F39BB0FBE549}"/>
              </a:ext>
            </a:extLst>
          </p:cNvPr>
          <p:cNvCxnSpPr/>
          <p:nvPr/>
        </p:nvCxnSpPr>
        <p:spPr>
          <a:xfrm>
            <a:off x="1406769" y="5067019"/>
            <a:ext cx="9592827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oogle Shape;231;p19">
            <a:extLst>
              <a:ext uri="{FF2B5EF4-FFF2-40B4-BE49-F238E27FC236}">
                <a16:creationId xmlns:a16="http://schemas.microsoft.com/office/drawing/2014/main" id="{91891A0A-0085-A3BB-11A9-AE1CAC618B0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43254" y="2444513"/>
            <a:ext cx="4004351" cy="78752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ítulo 1">
            <a:extLst>
              <a:ext uri="{FF2B5EF4-FFF2-40B4-BE49-F238E27FC236}">
                <a16:creationId xmlns:a16="http://schemas.microsoft.com/office/drawing/2014/main" id="{AF342AFF-1A3A-CDCF-661D-167BA65FF54D}"/>
              </a:ext>
            </a:extLst>
          </p:cNvPr>
          <p:cNvSpPr txBox="1">
            <a:spLocks/>
          </p:cNvSpPr>
          <p:nvPr/>
        </p:nvSpPr>
        <p:spPr>
          <a:xfrm>
            <a:off x="1074670" y="1768591"/>
            <a:ext cx="6795535" cy="6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defTabSz="1219170">
              <a:buClr>
                <a:srgbClr val="454F5B"/>
              </a:buClr>
            </a:pPr>
            <a:r>
              <a:rPr lang="es-ES" sz="2133" kern="0" dirty="0">
                <a:solidFill>
                  <a:srgbClr val="454F5B"/>
                </a:solidFill>
                <a:latin typeface="Roboto" pitchFamily="2" charset="0"/>
                <a:ea typeface="Roboto" pitchFamily="2" charset="0"/>
              </a:rPr>
              <a:t># Proyectos Certificados-Registrados/año</a:t>
            </a:r>
            <a:endParaRPr lang="es-GT" sz="2133" kern="0" dirty="0">
              <a:solidFill>
                <a:srgbClr val="454F5B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ACC2FB7-0FEC-37DA-3C42-63CC64A3A9A1}"/>
              </a:ext>
            </a:extLst>
          </p:cNvPr>
          <p:cNvSpPr txBox="1"/>
          <p:nvPr/>
        </p:nvSpPr>
        <p:spPr>
          <a:xfrm>
            <a:off x="9421502" y="1414287"/>
            <a:ext cx="2363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594" indent="-228594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GT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Edificios de Gobierno</a:t>
            </a:r>
          </a:p>
          <a:p>
            <a:pPr marL="228594" indent="-228594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GT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Centros Comerciales</a:t>
            </a:r>
          </a:p>
          <a:p>
            <a:pPr marL="228594" indent="-228594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GT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Vivienda</a:t>
            </a:r>
          </a:p>
          <a:p>
            <a:pPr marL="228594" indent="-228594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GT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Naves Industriales</a:t>
            </a:r>
          </a:p>
          <a:p>
            <a:pPr marL="228594" indent="-228594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GT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Parques Industriales</a:t>
            </a:r>
          </a:p>
          <a:p>
            <a:pPr marL="228594" indent="-228594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GT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Oficinas</a:t>
            </a:r>
          </a:p>
          <a:p>
            <a:pPr marL="228594" indent="-228594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GT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Hospitales</a:t>
            </a:r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1CB4DA80-F019-0C0A-3D46-763D1F747703}"/>
              </a:ext>
            </a:extLst>
          </p:cNvPr>
          <p:cNvSpPr txBox="1">
            <a:spLocks/>
          </p:cNvSpPr>
          <p:nvPr/>
        </p:nvSpPr>
        <p:spPr>
          <a:xfrm>
            <a:off x="8234372" y="3859272"/>
            <a:ext cx="1028785" cy="6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defTabSz="1219170">
              <a:buClr>
                <a:srgbClr val="454F5B"/>
              </a:buClr>
            </a:pPr>
            <a:r>
              <a:rPr lang="es-ES" sz="2133" kern="0" dirty="0">
                <a:solidFill>
                  <a:srgbClr val="FFFFFF"/>
                </a:solidFill>
                <a:latin typeface="Roboto" pitchFamily="2" charset="0"/>
                <a:ea typeface="Roboto" pitchFamily="2" charset="0"/>
              </a:rPr>
              <a:t>Abril</a:t>
            </a:r>
            <a:endParaRPr lang="es-GT" sz="2133" kern="0" dirty="0">
              <a:solidFill>
                <a:srgbClr val="FFFFFF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C8C8EF6-7257-8BFE-631B-5B0716BC4D55}"/>
              </a:ext>
            </a:extLst>
          </p:cNvPr>
          <p:cNvSpPr txBox="1"/>
          <p:nvPr/>
        </p:nvSpPr>
        <p:spPr>
          <a:xfrm>
            <a:off x="499534" y="5399785"/>
            <a:ext cx="2258656" cy="1241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s-GT" sz="1600" b="1" kern="0" dirty="0">
                <a:solidFill>
                  <a:srgbClr val="123965"/>
                </a:solidFill>
                <a:latin typeface="Roboto" pitchFamily="2" charset="0"/>
                <a:ea typeface="Roboto" pitchFamily="2" charset="0"/>
                <a:cs typeface="Arial"/>
                <a:sym typeface="Arial"/>
              </a:rPr>
              <a:t>No. Proyectos</a:t>
            </a:r>
          </a:p>
          <a:p>
            <a:pPr defTabSz="1219170">
              <a:buClr>
                <a:srgbClr val="000000"/>
              </a:buClr>
            </a:pPr>
            <a:endParaRPr lang="es-GT" sz="1600" b="1" kern="0" dirty="0">
              <a:solidFill>
                <a:srgbClr val="123965"/>
              </a:solidFill>
              <a:latin typeface="Roboto" pitchFamily="2" charset="0"/>
              <a:ea typeface="Roboto" pitchFamily="2" charset="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s-GT" sz="1600" b="1" kern="0" dirty="0">
                <a:solidFill>
                  <a:srgbClr val="002060"/>
                </a:solidFill>
                <a:latin typeface="Roboto" pitchFamily="2" charset="0"/>
                <a:ea typeface="Roboto" pitchFamily="2" charset="0"/>
                <a:cs typeface="Arial"/>
                <a:sym typeface="Arial"/>
              </a:rPr>
              <a:t>AÑO</a:t>
            </a:r>
          </a:p>
          <a:p>
            <a:pPr defTabSz="1219170">
              <a:buClr>
                <a:srgbClr val="000000"/>
              </a:buClr>
            </a:pPr>
            <a:endParaRPr lang="es-GT" sz="2667" kern="0" dirty="0">
              <a:solidFill>
                <a:srgbClr val="000000"/>
              </a:solidFill>
              <a:latin typeface="Roboto" pitchFamily="2" charset="0"/>
              <a:ea typeface="Roboto" pitchFamily="2" charset="0"/>
              <a:cs typeface="Arial"/>
              <a:sym typeface="Arial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F13251A-AC5A-8773-CEF8-E092501C149A}"/>
              </a:ext>
            </a:extLst>
          </p:cNvPr>
          <p:cNvSpPr/>
          <p:nvPr/>
        </p:nvSpPr>
        <p:spPr>
          <a:xfrm>
            <a:off x="0" y="0"/>
            <a:ext cx="254833" cy="7003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34392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6AE1BD-CC30-6D2B-730E-6EC656BF9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Roboto" pitchFamily="2" charset="0"/>
                <a:ea typeface="Roboto" pitchFamily="2" charset="0"/>
              </a:rPr>
              <a:t>IMPACTOS</a:t>
            </a:r>
            <a:endParaRPr lang="es-GT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E5411683-86D3-CC7C-731C-C9D93F138E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84" t="32624" r="11319" b="32211"/>
          <a:stretch/>
        </p:blipFill>
        <p:spPr>
          <a:xfrm>
            <a:off x="10595353" y="631915"/>
            <a:ext cx="1130374" cy="39279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6951ACF-C55B-488F-5E91-A2FF15650C2E}"/>
              </a:ext>
            </a:extLst>
          </p:cNvPr>
          <p:cNvSpPr txBox="1"/>
          <p:nvPr/>
        </p:nvSpPr>
        <p:spPr>
          <a:xfrm>
            <a:off x="741718" y="4114010"/>
            <a:ext cx="30992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GT" dirty="0"/>
              <a:t>Reducción del</a:t>
            </a:r>
          </a:p>
          <a:p>
            <a:pPr algn="ctr"/>
            <a:r>
              <a:rPr lang="es-GT" sz="4800" b="1" dirty="0"/>
              <a:t>33% </a:t>
            </a:r>
          </a:p>
          <a:p>
            <a:pPr algn="ctr"/>
            <a:r>
              <a:rPr lang="es-GT" dirty="0"/>
              <a:t>en el consumo de agua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A187D2-A7CA-9B95-D5BE-D0976E0EFE98}"/>
              </a:ext>
            </a:extLst>
          </p:cNvPr>
          <p:cNvSpPr txBox="1"/>
          <p:nvPr/>
        </p:nvSpPr>
        <p:spPr>
          <a:xfrm>
            <a:off x="10705213" y="198272"/>
            <a:ext cx="11303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b="1" dirty="0"/>
              <a:t>Fuente: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413231E-9F00-9CFD-E613-0030E5DB0AF9}"/>
              </a:ext>
            </a:extLst>
          </p:cNvPr>
          <p:cNvSpPr txBox="1"/>
          <p:nvPr/>
        </p:nvSpPr>
        <p:spPr>
          <a:xfrm>
            <a:off x="978107" y="1915621"/>
            <a:ext cx="8825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dirty="0"/>
              <a:t>En promedio los proyectos financiados han sido capaces de demostrar:</a:t>
            </a:r>
          </a:p>
        </p:txBody>
      </p:sp>
      <p:pic>
        <p:nvPicPr>
          <p:cNvPr id="13" name="Graphic 145">
            <a:extLst>
              <a:ext uri="{FF2B5EF4-FFF2-40B4-BE49-F238E27FC236}">
                <a16:creationId xmlns:a16="http://schemas.microsoft.com/office/drawing/2014/main" id="{FC2FEF85-6030-37B3-BDBF-DB90ABA12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92428" y="2436944"/>
            <a:ext cx="1628258" cy="1628258"/>
          </a:xfrm>
          <a:prstGeom prst="rect">
            <a:avLst/>
          </a:prstGeom>
        </p:spPr>
      </p:pic>
      <p:pic>
        <p:nvPicPr>
          <p:cNvPr id="15" name="Gráfico 14" descr="Lavado de manos con relleno sólido">
            <a:extLst>
              <a:ext uri="{FF2B5EF4-FFF2-40B4-BE49-F238E27FC236}">
                <a16:creationId xmlns:a16="http://schemas.microsoft.com/office/drawing/2014/main" id="{D0924943-B516-B1AA-C000-A2DC5DCD81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68906" y="2500922"/>
            <a:ext cx="1411574" cy="1411574"/>
          </a:xfrm>
          <a:prstGeom prst="rect">
            <a:avLst/>
          </a:prstGeom>
        </p:spPr>
      </p:pic>
      <p:pic>
        <p:nvPicPr>
          <p:cNvPr id="16" name="Gráfico 15" descr="Sostenibilidad con relleno sólido">
            <a:extLst>
              <a:ext uri="{FF2B5EF4-FFF2-40B4-BE49-F238E27FC236}">
                <a16:creationId xmlns:a16="http://schemas.microsoft.com/office/drawing/2014/main" id="{9D6B3B33-1D46-0133-EB46-A1B1FE1C26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77475" y="2485898"/>
            <a:ext cx="1480924" cy="1480924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05882DD2-7AAE-F72F-FC25-6E1F4A59FE0B}"/>
              </a:ext>
            </a:extLst>
          </p:cNvPr>
          <p:cNvSpPr txBox="1"/>
          <p:nvPr/>
        </p:nvSpPr>
        <p:spPr>
          <a:xfrm>
            <a:off x="4219437" y="4114010"/>
            <a:ext cx="30992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GT" dirty="0"/>
              <a:t>Reducción del</a:t>
            </a:r>
          </a:p>
          <a:p>
            <a:pPr algn="ctr"/>
            <a:r>
              <a:rPr lang="es-GT" sz="4800" b="1" dirty="0"/>
              <a:t>32% </a:t>
            </a:r>
          </a:p>
          <a:p>
            <a:pPr algn="ctr"/>
            <a:r>
              <a:rPr lang="es-GT" dirty="0"/>
              <a:t>en el consumo de energía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57D6355-F6C1-51AE-D738-552B4BA4FCCD}"/>
              </a:ext>
            </a:extLst>
          </p:cNvPr>
          <p:cNvSpPr txBox="1"/>
          <p:nvPr/>
        </p:nvSpPr>
        <p:spPr>
          <a:xfrm>
            <a:off x="7637194" y="4114010"/>
            <a:ext cx="363320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GT" dirty="0"/>
              <a:t>Reducción del</a:t>
            </a:r>
          </a:p>
          <a:p>
            <a:pPr algn="ctr"/>
            <a:r>
              <a:rPr lang="es-GT" sz="4800" b="1" dirty="0"/>
              <a:t>68% </a:t>
            </a:r>
          </a:p>
          <a:p>
            <a:pPr algn="ctr"/>
            <a:r>
              <a:rPr lang="es-GT" dirty="0"/>
              <a:t>energía embebida en materiales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395D42B-570E-9773-D8A0-D7B490BE35EC}"/>
              </a:ext>
            </a:extLst>
          </p:cNvPr>
          <p:cNvSpPr/>
          <p:nvPr/>
        </p:nvSpPr>
        <p:spPr>
          <a:xfrm>
            <a:off x="0" y="0"/>
            <a:ext cx="254833" cy="7003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22" name="Graphic 2">
            <a:extLst>
              <a:ext uri="{FF2B5EF4-FFF2-40B4-BE49-F238E27FC236}">
                <a16:creationId xmlns:a16="http://schemas.microsoft.com/office/drawing/2014/main" id="{A1535F17-080C-D2E1-8315-1477B35FC25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20353"/>
          <a:stretch/>
        </p:blipFill>
        <p:spPr>
          <a:xfrm>
            <a:off x="0" y="5818079"/>
            <a:ext cx="12192000" cy="139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68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8595AAB-D47A-61C8-5AA9-EC413FA11C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353"/>
          <a:stretch/>
        </p:blipFill>
        <p:spPr>
          <a:xfrm>
            <a:off x="0" y="5719307"/>
            <a:ext cx="12192000" cy="1395756"/>
          </a:xfrm>
          <a:prstGeom prst="rect">
            <a:avLst/>
          </a:prstGeom>
        </p:spPr>
      </p:pic>
      <p:pic>
        <p:nvPicPr>
          <p:cNvPr id="5" name="Imagen 4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90444AD4-B0A5-9A6A-4781-BE1148D32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61" y="1318597"/>
            <a:ext cx="3556658" cy="3562480"/>
          </a:xfrm>
          <a:prstGeom prst="rect">
            <a:avLst/>
          </a:prstGeom>
        </p:spPr>
      </p:pic>
      <p:pic>
        <p:nvPicPr>
          <p:cNvPr id="6" name="Picture 10" descr="Inicio | BID Invest">
            <a:extLst>
              <a:ext uri="{FF2B5EF4-FFF2-40B4-BE49-F238E27FC236}">
                <a16:creationId xmlns:a16="http://schemas.microsoft.com/office/drawing/2014/main" id="{C16A4B0D-2F95-492E-72BF-308D935BE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870" y="2741981"/>
            <a:ext cx="3556658" cy="65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4E6872C-ECAA-4870-44E2-17C2BFC95A02}"/>
              </a:ext>
            </a:extLst>
          </p:cNvPr>
          <p:cNvSpPr txBox="1"/>
          <p:nvPr/>
        </p:nvSpPr>
        <p:spPr>
          <a:xfrm>
            <a:off x="5721026" y="3394012"/>
            <a:ext cx="47283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GT" dirty="0"/>
              <a:t>Consultoría para la Incorporación de medidas de</a:t>
            </a:r>
          </a:p>
          <a:p>
            <a:pPr algn="ctr"/>
            <a:r>
              <a:rPr lang="es-GT" b="1" dirty="0"/>
              <a:t> ADAPTACIÓN y RESILIENCIA</a:t>
            </a:r>
          </a:p>
          <a:p>
            <a:pPr algn="ctr"/>
            <a:r>
              <a:rPr lang="es-GT" dirty="0"/>
              <a:t>para la certificación CASA Guatemala</a:t>
            </a:r>
          </a:p>
          <a:p>
            <a:pPr algn="ctr"/>
            <a:endParaRPr lang="es-GT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882FED9-6D9C-0F50-B685-109467551794}"/>
              </a:ext>
            </a:extLst>
          </p:cNvPr>
          <p:cNvSpPr txBox="1"/>
          <p:nvPr/>
        </p:nvSpPr>
        <p:spPr>
          <a:xfrm>
            <a:off x="4643769" y="1913068"/>
            <a:ext cx="7192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GT" sz="2000" b="1" dirty="0">
                <a:solidFill>
                  <a:schemeClr val="tx1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</a:rPr>
              <a:t>PRIMERA CERTIFICACIÓN EN LA REGIÓN PARA VIVIENDAS </a:t>
            </a:r>
          </a:p>
          <a:p>
            <a:pPr algn="ctr"/>
            <a:r>
              <a:rPr lang="es-GT" sz="2000" b="1" dirty="0">
                <a:solidFill>
                  <a:schemeClr val="tx1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</a:rPr>
              <a:t>SOSTENIBLES CON ENFOQUE DE ADAPTACIÓN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ABA931B-EA22-5C35-7B84-28C89AFC09B4}"/>
              </a:ext>
            </a:extLst>
          </p:cNvPr>
          <p:cNvSpPr txBox="1"/>
          <p:nvPr/>
        </p:nvSpPr>
        <p:spPr>
          <a:xfrm>
            <a:off x="6481041" y="1413392"/>
            <a:ext cx="328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b="1" dirty="0">
                <a:solidFill>
                  <a:schemeClr val="accent1"/>
                </a:solidFill>
              </a:rPr>
              <a:t>LANZAMIENTO PROXIMAMENTE</a:t>
            </a:r>
            <a:endParaRPr lang="es-GT" b="1" dirty="0"/>
          </a:p>
        </p:txBody>
      </p:sp>
    </p:spTree>
    <p:extLst>
      <p:ext uri="{BB962C8B-B14F-4D97-AF65-F5344CB8AC3E}">
        <p14:creationId xmlns:p14="http://schemas.microsoft.com/office/powerpoint/2010/main" val="3277249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323F3274-B33B-791D-9497-3B8094582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557" y="-1"/>
            <a:ext cx="6884403" cy="688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22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8595AAB-D47A-61C8-5AA9-EC413FA11C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353"/>
          <a:stretch/>
        </p:blipFill>
        <p:spPr>
          <a:xfrm>
            <a:off x="0" y="5608018"/>
            <a:ext cx="12192000" cy="139575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4E6872C-ECAA-4870-44E2-17C2BFC95A02}"/>
              </a:ext>
            </a:extLst>
          </p:cNvPr>
          <p:cNvSpPr txBox="1"/>
          <p:nvPr/>
        </p:nvSpPr>
        <p:spPr>
          <a:xfrm>
            <a:off x="839449" y="1243946"/>
            <a:ext cx="1100278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GT" sz="2000" dirty="0"/>
              <a:t>Beneficiarse de los mecanismos financieros disponibles para preparación y adaptación.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GT" sz="2000" dirty="0"/>
              <a:t>Liderar una estrategia de incentivos para la adaptación en la infraestructura del país con efectos importantes como:</a:t>
            </a:r>
          </a:p>
          <a:p>
            <a:r>
              <a:rPr lang="es-GT" dirty="0"/>
              <a:t>	</a:t>
            </a:r>
            <a:r>
              <a:rPr lang="es-GT" sz="1600" dirty="0"/>
              <a:t>+ PIB</a:t>
            </a:r>
          </a:p>
          <a:p>
            <a:r>
              <a:rPr lang="es-GT" sz="1600" dirty="0"/>
              <a:t>	+ Generación de empleo</a:t>
            </a:r>
          </a:p>
          <a:p>
            <a:r>
              <a:rPr lang="es-GT" sz="1600" dirty="0"/>
              <a:t>	+ Mejora de calidad de vida</a:t>
            </a:r>
          </a:p>
          <a:p>
            <a:r>
              <a:rPr lang="es-GT" sz="1600" dirty="0"/>
              <a:t>	+ Viviendas seguras, dignas, resilientes</a:t>
            </a:r>
          </a:p>
          <a:p>
            <a:r>
              <a:rPr lang="es-GT" sz="1600" dirty="0"/>
              <a:t>	+ Aumento de competitividad del sector</a:t>
            </a:r>
          </a:p>
          <a:p>
            <a:r>
              <a:rPr lang="es-GT" sz="1600" dirty="0"/>
              <a:t>	+ Inversiones con visión a largo plazo</a:t>
            </a:r>
          </a:p>
          <a:p>
            <a:r>
              <a:rPr lang="es-GT" sz="1600" dirty="0"/>
              <a:t>	+ Cumplimiento de acuerdos y compromisos internacionales</a:t>
            </a:r>
          </a:p>
          <a:p>
            <a:r>
              <a:rPr lang="es-GT" dirty="0"/>
              <a:t>	</a:t>
            </a:r>
          </a:p>
          <a:p>
            <a:endParaRPr lang="es-GT" dirty="0"/>
          </a:p>
          <a:p>
            <a:endParaRPr lang="es-GT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882FED9-6D9C-0F50-B685-109467551794}"/>
              </a:ext>
            </a:extLst>
          </p:cNvPr>
          <p:cNvSpPr txBox="1"/>
          <p:nvPr/>
        </p:nvSpPr>
        <p:spPr>
          <a:xfrm>
            <a:off x="839449" y="788636"/>
            <a:ext cx="8012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2800" b="1" dirty="0">
                <a:solidFill>
                  <a:schemeClr val="tx1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</a:rPr>
              <a:t>OPORTUNIDADES </a:t>
            </a:r>
            <a:r>
              <a:rPr lang="es-GT" sz="2800" b="1" dirty="0">
                <a:solidFill>
                  <a:schemeClr val="accent1"/>
                </a:solidFill>
                <a:latin typeface="Roboto Black" pitchFamily="2" charset="0"/>
                <a:ea typeface="Roboto Black" pitchFamily="2" charset="0"/>
              </a:rPr>
              <a:t>URGENTES</a:t>
            </a:r>
            <a:r>
              <a:rPr lang="es-GT" sz="2800" b="1" dirty="0">
                <a:solidFill>
                  <a:schemeClr val="tx1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</a:rPr>
              <a:t> PARA EL SECTOR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1AF7CA5-6D38-B49B-5479-2733E0344500}"/>
              </a:ext>
            </a:extLst>
          </p:cNvPr>
          <p:cNvSpPr txBox="1"/>
          <p:nvPr/>
        </p:nvSpPr>
        <p:spPr>
          <a:xfrm>
            <a:off x="0" y="457134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b="1" dirty="0">
                <a:solidFill>
                  <a:schemeClr val="tx1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</a:rPr>
              <a:t>Las inversiones en infraestructura sostenible y resiliente trae beneficios tangibles para el país.</a:t>
            </a:r>
          </a:p>
        </p:txBody>
      </p:sp>
    </p:spTree>
    <p:extLst>
      <p:ext uri="{BB962C8B-B14F-4D97-AF65-F5344CB8AC3E}">
        <p14:creationId xmlns:p14="http://schemas.microsoft.com/office/powerpoint/2010/main" val="2863568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8595AAB-D47A-61C8-5AA9-EC413FA11C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353"/>
          <a:stretch/>
        </p:blipFill>
        <p:spPr>
          <a:xfrm>
            <a:off x="0" y="5608018"/>
            <a:ext cx="12192000" cy="1395756"/>
          </a:xfrm>
          <a:prstGeom prst="rect">
            <a:avLst/>
          </a:prstGeom>
        </p:spPr>
      </p:pic>
      <p:sp>
        <p:nvSpPr>
          <p:cNvPr id="5" name="Google Shape;571;p43">
            <a:extLst>
              <a:ext uri="{FF2B5EF4-FFF2-40B4-BE49-F238E27FC236}">
                <a16:creationId xmlns:a16="http://schemas.microsoft.com/office/drawing/2014/main" id="{8BA62024-3E58-21A0-A9E1-294EFFAEC739}"/>
              </a:ext>
            </a:extLst>
          </p:cNvPr>
          <p:cNvSpPr txBox="1"/>
          <p:nvPr/>
        </p:nvSpPr>
        <p:spPr>
          <a:xfrm>
            <a:off x="6550781" y="1736876"/>
            <a:ext cx="4405354" cy="98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800" b="1" dirty="0">
                <a:solidFill>
                  <a:schemeClr val="dk1"/>
                </a:solidFill>
                <a:latin typeface="Roboto" pitchFamily="2" charset="0"/>
                <a:ea typeface="Roboto" pitchFamily="2" charset="0"/>
                <a:cs typeface="Montserrat"/>
                <a:sym typeface="Montserrat"/>
              </a:rPr>
              <a:t>Pamela Castellán</a:t>
            </a:r>
            <a:endParaRPr sz="1800" dirty="0">
              <a:solidFill>
                <a:schemeClr val="dk2"/>
              </a:solidFill>
              <a:latin typeface="Roboto" pitchFamily="2" charset="0"/>
              <a:ea typeface="Roboto" pitchFamily="2" charset="0"/>
              <a:cs typeface="Montserrat"/>
              <a:sym typeface="Montserrat"/>
            </a:endParaRPr>
          </a:p>
          <a:p>
            <a:pPr marL="0" lvl="0" indent="0" algn="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Roboto" pitchFamily="2" charset="0"/>
                <a:ea typeface="Roboto" pitchFamily="2" charset="0"/>
                <a:cs typeface="Montserrat"/>
                <a:sym typeface="Montserrat"/>
              </a:rPr>
              <a:t>Tel. +502 30380590</a:t>
            </a:r>
          </a:p>
          <a:p>
            <a:pPr marL="0" lvl="0" indent="0" algn="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Roboto" pitchFamily="2" charset="0"/>
                <a:ea typeface="Roboto" pitchFamily="2" charset="0"/>
                <a:cs typeface="Montserrat"/>
                <a:sym typeface="Montserrat"/>
              </a:rPr>
              <a:t>direccion@guatemalagbc.org</a:t>
            </a:r>
            <a:endParaRPr sz="3200" dirty="0">
              <a:latin typeface="Roboto" pitchFamily="2" charset="0"/>
              <a:ea typeface="Roboto" pitchFamily="2" charset="0"/>
              <a:cs typeface="Montserrat"/>
              <a:sym typeface="Montserra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4ACBF3-E6BA-AE41-1D62-8C76421A0C2D}"/>
              </a:ext>
            </a:extLst>
          </p:cNvPr>
          <p:cNvSpPr txBox="1"/>
          <p:nvPr/>
        </p:nvSpPr>
        <p:spPr>
          <a:xfrm>
            <a:off x="6720735" y="4088648"/>
            <a:ext cx="423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GT" sz="2400" b="1" dirty="0">
                <a:latin typeface="Roboto" pitchFamily="2" charset="0"/>
                <a:ea typeface="Roboto" pitchFamily="2" charset="0"/>
              </a:rPr>
              <a:t>WWW.GUATEMALAGBC.ORG</a:t>
            </a:r>
          </a:p>
        </p:txBody>
      </p:sp>
      <p:pic>
        <p:nvPicPr>
          <p:cNvPr id="7" name="Picture 2" descr="Ð¡Ð²ÑÑÐ·ÐºÐ° | djambore.com">
            <a:extLst>
              <a:ext uri="{FF2B5EF4-FFF2-40B4-BE49-F238E27FC236}">
                <a16:creationId xmlns:a16="http://schemas.microsoft.com/office/drawing/2014/main" id="{09E1A714-099C-7B99-EE22-ADD43B1DE4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t="18938" r="50000" b="24023"/>
          <a:stretch/>
        </p:blipFill>
        <p:spPr bwMode="auto">
          <a:xfrm>
            <a:off x="9100728" y="3429000"/>
            <a:ext cx="1855407" cy="65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A8013C8-1311-6A4A-F323-58CE17D18A3B}"/>
              </a:ext>
            </a:extLst>
          </p:cNvPr>
          <p:cNvSpPr txBox="1"/>
          <p:nvPr/>
        </p:nvSpPr>
        <p:spPr>
          <a:xfrm>
            <a:off x="7245320" y="3750094"/>
            <a:ext cx="1855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600" b="1" dirty="0"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rPr>
              <a:t>@</a:t>
            </a:r>
            <a:r>
              <a:rPr lang="es-GT" sz="1600" b="1" dirty="0" err="1"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rPr>
              <a:t>guatemalagbc</a:t>
            </a:r>
            <a:endParaRPr lang="es-GT" sz="1600" b="1" dirty="0">
              <a:solidFill>
                <a:schemeClr val="bg1">
                  <a:lumMod val="6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05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E2157B4-7C5D-E913-B371-EB8427DA756A}"/>
              </a:ext>
            </a:extLst>
          </p:cNvPr>
          <p:cNvCxnSpPr>
            <a:cxnSpLocks/>
          </p:cNvCxnSpPr>
          <p:nvPr/>
        </p:nvCxnSpPr>
        <p:spPr>
          <a:xfrm>
            <a:off x="0" y="4211921"/>
            <a:ext cx="5287617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>
            <a:extLst>
              <a:ext uri="{FF2B5EF4-FFF2-40B4-BE49-F238E27FC236}">
                <a16:creationId xmlns:a16="http://schemas.microsoft.com/office/drawing/2014/main" id="{3E6F613C-FE6B-D957-0BEC-F7FBAD8CD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9433" y="1272734"/>
            <a:ext cx="3467100" cy="5876925"/>
          </a:xfrm>
          <a:prstGeom prst="rect">
            <a:avLst/>
          </a:prstGeom>
        </p:spPr>
      </p:pic>
      <p:pic>
        <p:nvPicPr>
          <p:cNvPr id="17" name="Imagen 16" descr="Imagen que contiene gráficos vectoriales&#10;&#10;Descripción generada con confianza alta">
            <a:extLst>
              <a:ext uri="{FF2B5EF4-FFF2-40B4-BE49-F238E27FC236}">
                <a16:creationId xmlns:a16="http://schemas.microsoft.com/office/drawing/2014/main" id="{F569F60B-0E09-ADA3-16ED-60E0CABAC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468" y="552794"/>
            <a:ext cx="4432540" cy="2284314"/>
          </a:xfrm>
          <a:prstGeom prst="rect">
            <a:avLst/>
          </a:prstGeom>
        </p:spPr>
      </p:pic>
      <p:sp>
        <p:nvSpPr>
          <p:cNvPr id="18" name="Google Shape;107;p17">
            <a:extLst>
              <a:ext uri="{FF2B5EF4-FFF2-40B4-BE49-F238E27FC236}">
                <a16:creationId xmlns:a16="http://schemas.microsoft.com/office/drawing/2014/main" id="{FEE94FD7-2451-C7CF-2FC0-FBD94D970F3C}"/>
              </a:ext>
            </a:extLst>
          </p:cNvPr>
          <p:cNvSpPr txBox="1">
            <a:spLocks/>
          </p:cNvSpPr>
          <p:nvPr/>
        </p:nvSpPr>
        <p:spPr>
          <a:xfrm>
            <a:off x="577428" y="3245985"/>
            <a:ext cx="7878725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▣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□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buFont typeface="Montserrat"/>
              <a:buNone/>
            </a:pPr>
            <a:r>
              <a:rPr lang="es-ES" sz="2000" b="1" dirty="0">
                <a:solidFill>
                  <a:schemeClr val="bg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Somos parte de una red GLOBAL con impacto LOCAL</a:t>
            </a:r>
          </a:p>
        </p:txBody>
      </p:sp>
      <p:sp>
        <p:nvSpPr>
          <p:cNvPr id="19" name="Google Shape;107;p17">
            <a:extLst>
              <a:ext uri="{FF2B5EF4-FFF2-40B4-BE49-F238E27FC236}">
                <a16:creationId xmlns:a16="http://schemas.microsoft.com/office/drawing/2014/main" id="{C4685D6E-BD8D-E6B7-3FE3-E4AA2A8557C8}"/>
              </a:ext>
            </a:extLst>
          </p:cNvPr>
          <p:cNvSpPr txBox="1">
            <a:spLocks/>
          </p:cNvSpPr>
          <p:nvPr/>
        </p:nvSpPr>
        <p:spPr>
          <a:xfrm>
            <a:off x="1040468" y="2943239"/>
            <a:ext cx="2711969" cy="462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▣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□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buFont typeface="Montserrat"/>
              <a:buNone/>
            </a:pP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latin typeface="Roboto" pitchFamily="2" charset="0"/>
                <a:ea typeface="Roboto" pitchFamily="2" charset="0"/>
              </a:rPr>
              <a:t>www.worldgbc.org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D5A88F7-7085-F95F-02BB-F1C891BC6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66" y="4797992"/>
            <a:ext cx="2737039" cy="10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70EE8810-C89E-CEEC-8AF4-081AB2BDBBED}"/>
              </a:ext>
            </a:extLst>
          </p:cNvPr>
          <p:cNvSpPr txBox="1"/>
          <p:nvPr/>
        </p:nvSpPr>
        <p:spPr>
          <a:xfrm>
            <a:off x="3921179" y="4797992"/>
            <a:ext cx="5162457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dirty="0">
                <a:effectLst/>
                <a:latin typeface="Roboto" pitchFamily="2" charset="0"/>
                <a:ea typeface="Roboto" pitchFamily="2" charset="0"/>
              </a:rPr>
              <a:t>Exchange on global, regional and local sustainable finance developments, opportunities and risks.</a:t>
            </a:r>
          </a:p>
          <a:p>
            <a:pPr algn="l"/>
            <a:endParaRPr lang="en-US" sz="1400" b="0" i="0" dirty="0">
              <a:effectLst/>
              <a:latin typeface="Roboto" pitchFamily="2" charset="0"/>
              <a:ea typeface="Roboto" pitchFamily="2" charset="0"/>
            </a:endParaRPr>
          </a:p>
          <a:p>
            <a:pPr algn="just"/>
            <a:r>
              <a:rPr lang="en-US" sz="1400" b="0" i="0" dirty="0">
                <a:effectLst/>
                <a:latin typeface="Roboto" pitchFamily="2" charset="0"/>
                <a:ea typeface="Roboto" pitchFamily="2" charset="0"/>
              </a:rPr>
              <a:t>Lead strategic discussions on how to proactively address the finance sector, calling for and working towards alignment across different frameworks, metrics and </a:t>
            </a:r>
            <a:r>
              <a:rPr lang="en-US" sz="1600" b="0" i="0" dirty="0">
                <a:effectLst/>
                <a:latin typeface="Roboto" pitchFamily="2" charset="0"/>
                <a:ea typeface="Roboto" pitchFamily="2" charset="0"/>
              </a:rPr>
              <a:t>targets</a:t>
            </a:r>
            <a:r>
              <a:rPr lang="en-US" sz="1400" dirty="0">
                <a:solidFill>
                  <a:srgbClr val="FFFFFF"/>
                </a:solidFill>
                <a:latin typeface="Roboto" pitchFamily="2" charset="0"/>
                <a:ea typeface="Roboto" pitchFamily="2" charset="0"/>
              </a:rPr>
              <a:t>.</a:t>
            </a:r>
            <a:endParaRPr lang="en-US" sz="1400" b="0" i="0" dirty="0">
              <a:solidFill>
                <a:srgbClr val="FFFFFF"/>
              </a:solidFill>
              <a:effectLst/>
              <a:latin typeface="Roboto" pitchFamily="2" charset="0"/>
              <a:ea typeface="Roboto" pitchFamily="2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C2D418F-21CD-5CEB-C68E-326CDBA4B612}"/>
              </a:ext>
            </a:extLst>
          </p:cNvPr>
          <p:cNvSpPr txBox="1"/>
          <p:nvPr/>
        </p:nvSpPr>
        <p:spPr>
          <a:xfrm>
            <a:off x="2126241" y="5627475"/>
            <a:ext cx="9821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1" dirty="0">
                <a:solidFill>
                  <a:srgbClr val="002060"/>
                </a:solidFill>
                <a:latin typeface="Roboto" pitchFamily="2" charset="0"/>
              </a:rPr>
              <a:t>TASKFORCE</a:t>
            </a:r>
            <a:endParaRPr lang="en-US" sz="1100" b="1" i="0" dirty="0">
              <a:solidFill>
                <a:srgbClr val="002060"/>
              </a:solidFill>
              <a:effectLst/>
              <a:latin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779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" y="0"/>
            <a:ext cx="121866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17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8595AAB-D47A-61C8-5AA9-EC413FA11C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353"/>
          <a:stretch/>
        </p:blipFill>
        <p:spPr>
          <a:xfrm>
            <a:off x="0" y="5608018"/>
            <a:ext cx="12192000" cy="1395756"/>
          </a:xfrm>
          <a:prstGeom prst="rect">
            <a:avLst/>
          </a:prstGeom>
        </p:spPr>
      </p:pic>
      <p:sp>
        <p:nvSpPr>
          <p:cNvPr id="2" name="TextBox 47">
            <a:extLst>
              <a:ext uri="{FF2B5EF4-FFF2-40B4-BE49-F238E27FC236}">
                <a16:creationId xmlns:a16="http://schemas.microsoft.com/office/drawing/2014/main" id="{0AEC0614-B4E4-18BB-7AA7-15F85D0D1EB8}"/>
              </a:ext>
            </a:extLst>
          </p:cNvPr>
          <p:cNvSpPr txBox="1"/>
          <p:nvPr/>
        </p:nvSpPr>
        <p:spPr>
          <a:xfrm>
            <a:off x="2067245" y="3429000"/>
            <a:ext cx="7818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Nuestro Propósito</a:t>
            </a:r>
            <a:endParaRPr lang="es-PA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50">
            <a:extLst>
              <a:ext uri="{FF2B5EF4-FFF2-40B4-BE49-F238E27FC236}">
                <a16:creationId xmlns:a16="http://schemas.microsoft.com/office/drawing/2014/main" id="{750589EC-959F-D0C6-270D-26C9086BF870}"/>
              </a:ext>
            </a:extLst>
          </p:cNvPr>
          <p:cNvSpPr txBox="1"/>
          <p:nvPr/>
        </p:nvSpPr>
        <p:spPr>
          <a:xfrm>
            <a:off x="2067245" y="3890665"/>
            <a:ext cx="8014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Lograr que en Guatemala construir sostenible sea la única manera de construir</a:t>
            </a:r>
          </a:p>
        </p:txBody>
      </p:sp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33A54E06-A472-EFCF-2B03-6AC521F7D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024" y="812925"/>
            <a:ext cx="2445411" cy="230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52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8595AAB-D47A-61C8-5AA9-EC413FA11C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353"/>
          <a:stretch/>
        </p:blipFill>
        <p:spPr>
          <a:xfrm>
            <a:off x="0" y="5608018"/>
            <a:ext cx="12192000" cy="1395756"/>
          </a:xfrm>
          <a:prstGeom prst="rect">
            <a:avLst/>
          </a:prstGeom>
        </p:spPr>
      </p:pic>
      <p:pic>
        <p:nvPicPr>
          <p:cNvPr id="6" name="Google Shape;231;p19">
            <a:extLst>
              <a:ext uri="{FF2B5EF4-FFF2-40B4-BE49-F238E27FC236}">
                <a16:creationId xmlns:a16="http://schemas.microsoft.com/office/drawing/2014/main" id="{B499D0A9-490D-2F8C-D244-317110DF4BF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6924" y="2146791"/>
            <a:ext cx="8189687" cy="16106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50">
            <a:extLst>
              <a:ext uri="{FF2B5EF4-FFF2-40B4-BE49-F238E27FC236}">
                <a16:creationId xmlns:a16="http://schemas.microsoft.com/office/drawing/2014/main" id="{E96A77C1-A7F0-DB72-2F53-0F23CDF1279F}"/>
              </a:ext>
            </a:extLst>
          </p:cNvPr>
          <p:cNvSpPr txBox="1"/>
          <p:nvPr/>
        </p:nvSpPr>
        <p:spPr>
          <a:xfrm>
            <a:off x="2088930" y="4168882"/>
            <a:ext cx="8014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Herramientas de medición y verificación del cumplimiento de estándares de sostenibilidad para el ambiente construido.</a:t>
            </a:r>
          </a:p>
        </p:txBody>
      </p:sp>
      <p:sp>
        <p:nvSpPr>
          <p:cNvPr id="8" name="TextBox 50">
            <a:extLst>
              <a:ext uri="{FF2B5EF4-FFF2-40B4-BE49-F238E27FC236}">
                <a16:creationId xmlns:a16="http://schemas.microsoft.com/office/drawing/2014/main" id="{96F4D1E2-4F5C-1C1D-653C-7DDB97CD710E}"/>
              </a:ext>
            </a:extLst>
          </p:cNvPr>
          <p:cNvSpPr txBox="1"/>
          <p:nvPr/>
        </p:nvSpPr>
        <p:spPr>
          <a:xfrm>
            <a:off x="0" y="73507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CERTIFICACIONES NACIONALES E INTERNACIONALES PARA EDIFICACIONES </a:t>
            </a:r>
          </a:p>
          <a:p>
            <a:pPr algn="ctr"/>
            <a:r>
              <a:rPr lang="es-PA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PRESENTES EN EL MERCADO GUATEMALTECO</a:t>
            </a:r>
          </a:p>
        </p:txBody>
      </p:sp>
    </p:spTree>
    <p:extLst>
      <p:ext uri="{BB962C8B-B14F-4D97-AF65-F5344CB8AC3E}">
        <p14:creationId xmlns:p14="http://schemas.microsoft.com/office/powerpoint/2010/main" val="2345661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8595AAB-D47A-61C8-5AA9-EC413FA11C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353"/>
          <a:stretch/>
        </p:blipFill>
        <p:spPr>
          <a:xfrm>
            <a:off x="0" y="5608018"/>
            <a:ext cx="12192000" cy="1395756"/>
          </a:xfrm>
          <a:prstGeom prst="rect">
            <a:avLst/>
          </a:prstGeom>
        </p:spPr>
      </p:pic>
      <p:sp>
        <p:nvSpPr>
          <p:cNvPr id="8" name="TextBox 50">
            <a:extLst>
              <a:ext uri="{FF2B5EF4-FFF2-40B4-BE49-F238E27FC236}">
                <a16:creationId xmlns:a16="http://schemas.microsoft.com/office/drawing/2014/main" id="{96F4D1E2-4F5C-1C1D-653C-7DDB97CD710E}"/>
              </a:ext>
            </a:extLst>
          </p:cNvPr>
          <p:cNvSpPr txBox="1"/>
          <p:nvPr/>
        </p:nvSpPr>
        <p:spPr>
          <a:xfrm>
            <a:off x="0" y="73507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INCENTIVOS PARA MOTIVAR LA INVERSIÓN </a:t>
            </a:r>
          </a:p>
          <a:p>
            <a:pPr algn="ctr"/>
            <a:r>
              <a:rPr lang="es-PA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 CONSTRUCCIÓN SOSTENIBLE</a:t>
            </a:r>
          </a:p>
        </p:txBody>
      </p:sp>
      <p:pic>
        <p:nvPicPr>
          <p:cNvPr id="4" name="Gráfico 3" descr="Pared de ladrillo de edificio con relleno sólido">
            <a:extLst>
              <a:ext uri="{FF2B5EF4-FFF2-40B4-BE49-F238E27FC236}">
                <a16:creationId xmlns:a16="http://schemas.microsoft.com/office/drawing/2014/main" id="{FC21B6AF-5C59-A648-D1DD-0FAD9A1654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23280" y="2020006"/>
            <a:ext cx="3035508" cy="303550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2464AAD-FE35-ADEF-DD2E-E28AED399CC8}"/>
              </a:ext>
            </a:extLst>
          </p:cNvPr>
          <p:cNvSpPr/>
          <p:nvPr/>
        </p:nvSpPr>
        <p:spPr>
          <a:xfrm>
            <a:off x="5978577" y="2245825"/>
            <a:ext cx="2518349" cy="40011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9" name="TextBox 50">
            <a:extLst>
              <a:ext uri="{FF2B5EF4-FFF2-40B4-BE49-F238E27FC236}">
                <a16:creationId xmlns:a16="http://schemas.microsoft.com/office/drawing/2014/main" id="{D1AC5F1F-ADAA-52AC-98ED-9F10AC6CFCAA}"/>
              </a:ext>
            </a:extLst>
          </p:cNvPr>
          <p:cNvSpPr txBox="1"/>
          <p:nvPr/>
        </p:nvSpPr>
        <p:spPr>
          <a:xfrm>
            <a:off x="6096000" y="2288894"/>
            <a:ext cx="2283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Municipales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D8786B1-22D6-CC33-6DD0-7F3F309D0D9C}"/>
              </a:ext>
            </a:extLst>
          </p:cNvPr>
          <p:cNvSpPr/>
          <p:nvPr/>
        </p:nvSpPr>
        <p:spPr>
          <a:xfrm>
            <a:off x="5978577" y="2740501"/>
            <a:ext cx="2518349" cy="40011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1" name="TextBox 50">
            <a:extLst>
              <a:ext uri="{FF2B5EF4-FFF2-40B4-BE49-F238E27FC236}">
                <a16:creationId xmlns:a16="http://schemas.microsoft.com/office/drawing/2014/main" id="{669E93BA-4453-9542-6A88-19B9D19E4198}"/>
              </a:ext>
            </a:extLst>
          </p:cNvPr>
          <p:cNvSpPr txBox="1"/>
          <p:nvPr/>
        </p:nvSpPr>
        <p:spPr>
          <a:xfrm>
            <a:off x="6096000" y="2783570"/>
            <a:ext cx="2283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Tramitología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087A6B6-C4D3-83C0-5F6F-43CF5AB20600}"/>
              </a:ext>
            </a:extLst>
          </p:cNvPr>
          <p:cNvSpPr/>
          <p:nvPr/>
        </p:nvSpPr>
        <p:spPr>
          <a:xfrm>
            <a:off x="5978577" y="3250167"/>
            <a:ext cx="2518349" cy="400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3" name="TextBox 50">
            <a:extLst>
              <a:ext uri="{FF2B5EF4-FFF2-40B4-BE49-F238E27FC236}">
                <a16:creationId xmlns:a16="http://schemas.microsoft.com/office/drawing/2014/main" id="{D66D0BB2-63EB-D55B-4AAF-F5268D5E451E}"/>
              </a:ext>
            </a:extLst>
          </p:cNvPr>
          <p:cNvSpPr txBox="1"/>
          <p:nvPr/>
        </p:nvSpPr>
        <p:spPr>
          <a:xfrm>
            <a:off x="6096000" y="3293236"/>
            <a:ext cx="2283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Financieros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0C182D0-9A69-C355-A367-9AFFB1242EFE}"/>
              </a:ext>
            </a:extLst>
          </p:cNvPr>
          <p:cNvSpPr/>
          <p:nvPr/>
        </p:nvSpPr>
        <p:spPr>
          <a:xfrm>
            <a:off x="5978577" y="3744843"/>
            <a:ext cx="2518349" cy="40011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5" name="TextBox 50">
            <a:extLst>
              <a:ext uri="{FF2B5EF4-FFF2-40B4-BE49-F238E27FC236}">
                <a16:creationId xmlns:a16="http://schemas.microsoft.com/office/drawing/2014/main" id="{2C4A2F3B-5ACC-6AD0-2D2D-4FF3CC4DB991}"/>
              </a:ext>
            </a:extLst>
          </p:cNvPr>
          <p:cNvSpPr txBox="1"/>
          <p:nvPr/>
        </p:nvSpPr>
        <p:spPr>
          <a:xfrm>
            <a:off x="6096000" y="3787912"/>
            <a:ext cx="2283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Fiscales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C08F9DF-F6F0-28AE-F463-9CEFCAE2D71B}"/>
              </a:ext>
            </a:extLst>
          </p:cNvPr>
          <p:cNvSpPr/>
          <p:nvPr/>
        </p:nvSpPr>
        <p:spPr>
          <a:xfrm>
            <a:off x="5978577" y="4224528"/>
            <a:ext cx="2518349" cy="40011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7" name="TextBox 50">
            <a:extLst>
              <a:ext uri="{FF2B5EF4-FFF2-40B4-BE49-F238E27FC236}">
                <a16:creationId xmlns:a16="http://schemas.microsoft.com/office/drawing/2014/main" id="{D27FC4DC-8F24-C7BC-6A14-9130D178BBC5}"/>
              </a:ext>
            </a:extLst>
          </p:cNvPr>
          <p:cNvSpPr txBox="1"/>
          <p:nvPr/>
        </p:nvSpPr>
        <p:spPr>
          <a:xfrm>
            <a:off x="6096000" y="4267597"/>
            <a:ext cx="2283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Técnicos</a:t>
            </a:r>
          </a:p>
        </p:txBody>
      </p:sp>
    </p:spTree>
    <p:extLst>
      <p:ext uri="{BB962C8B-B14F-4D97-AF65-F5344CB8AC3E}">
        <p14:creationId xmlns:p14="http://schemas.microsoft.com/office/powerpoint/2010/main" val="1554159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6AE1BD-CC30-6D2B-730E-6EC656BF9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INCENTIVOS MUNICIPALES</a:t>
            </a:r>
            <a:endParaRPr lang="es-GT" dirty="0">
              <a:solidFill>
                <a:schemeClr val="tx1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3" name="Gráfico 2" descr="Hogar con relleno sólido">
            <a:extLst>
              <a:ext uri="{FF2B5EF4-FFF2-40B4-BE49-F238E27FC236}">
                <a16:creationId xmlns:a16="http://schemas.microsoft.com/office/drawing/2014/main" id="{E20473DC-0696-4FBE-B215-3501511AB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600" y="2547020"/>
            <a:ext cx="1978323" cy="197832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D202B50-67A4-14C1-933E-E7B538149E74}"/>
              </a:ext>
            </a:extLst>
          </p:cNvPr>
          <p:cNvSpPr txBox="1"/>
          <p:nvPr/>
        </p:nvSpPr>
        <p:spPr>
          <a:xfrm>
            <a:off x="3788305" y="2225283"/>
            <a:ext cx="8283115" cy="3047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s-GT" sz="2133" kern="0" dirty="0">
                <a:solidFill>
                  <a:srgbClr val="000000"/>
                </a:solidFill>
                <a:latin typeface="Roboto" pitchFamily="2" charset="0"/>
                <a:ea typeface="Roboto" pitchFamily="2" charset="0"/>
                <a:cs typeface="Arial"/>
                <a:sym typeface="Arial"/>
              </a:rPr>
              <a:t>Incentivo Municipal en </a:t>
            </a:r>
            <a:r>
              <a:rPr lang="es-GT" sz="2133" b="1" kern="0" dirty="0">
                <a:solidFill>
                  <a:srgbClr val="000000"/>
                </a:solidFill>
                <a:latin typeface="Roboto" pitchFamily="2" charset="0"/>
                <a:ea typeface="Roboto" pitchFamily="2" charset="0"/>
                <a:cs typeface="Arial"/>
                <a:sym typeface="Arial"/>
              </a:rPr>
              <a:t>Mixco </a:t>
            </a:r>
            <a:r>
              <a:rPr lang="es-GT" sz="2133" kern="0" dirty="0">
                <a:solidFill>
                  <a:srgbClr val="000000"/>
                </a:solidFill>
                <a:latin typeface="Roboto" pitchFamily="2" charset="0"/>
                <a:ea typeface="Roboto" pitchFamily="2" charset="0"/>
                <a:cs typeface="Arial"/>
                <a:sym typeface="Arial"/>
              </a:rPr>
              <a:t>y </a:t>
            </a:r>
            <a:r>
              <a:rPr lang="es-GT" sz="2133" b="1" kern="0" dirty="0">
                <a:solidFill>
                  <a:srgbClr val="000000"/>
                </a:solidFill>
                <a:latin typeface="Roboto" pitchFamily="2" charset="0"/>
                <a:ea typeface="Roboto" pitchFamily="2" charset="0"/>
                <a:cs typeface="Arial"/>
                <a:sym typeface="Arial"/>
              </a:rPr>
              <a:t>Ciudad de Guatemala </a:t>
            </a:r>
            <a:r>
              <a:rPr lang="es-GT" sz="2133" kern="0" dirty="0">
                <a:solidFill>
                  <a:srgbClr val="000000"/>
                </a:solidFill>
                <a:latin typeface="Roboto" pitchFamily="2" charset="0"/>
                <a:ea typeface="Roboto" pitchFamily="2" charset="0"/>
                <a:cs typeface="Arial"/>
                <a:sym typeface="Arial"/>
              </a:rPr>
              <a:t>para</a:t>
            </a:r>
          </a:p>
          <a:p>
            <a:pPr defTabSz="1219170">
              <a:buClr>
                <a:srgbClr val="000000"/>
              </a:buClr>
            </a:pPr>
            <a:r>
              <a:rPr lang="es-GT" sz="2133" kern="0" dirty="0">
                <a:solidFill>
                  <a:srgbClr val="000000"/>
                </a:solidFill>
                <a:latin typeface="Roboto" pitchFamily="2" charset="0"/>
                <a:ea typeface="Roboto" pitchFamily="2" charset="0"/>
                <a:cs typeface="Arial"/>
                <a:sym typeface="Arial"/>
              </a:rPr>
              <a:t>proyectos de </a:t>
            </a:r>
            <a:r>
              <a:rPr lang="es-GT" sz="2133" u="sng" kern="0" dirty="0">
                <a:solidFill>
                  <a:srgbClr val="000000"/>
                </a:solidFill>
                <a:latin typeface="Roboto" pitchFamily="2" charset="0"/>
                <a:ea typeface="Roboto" pitchFamily="2" charset="0"/>
                <a:cs typeface="Arial"/>
                <a:sym typeface="Arial"/>
              </a:rPr>
              <a:t>vivienda prioritaria.</a:t>
            </a:r>
          </a:p>
          <a:p>
            <a:pPr defTabSz="1219170">
              <a:buClr>
                <a:srgbClr val="000000"/>
              </a:buClr>
            </a:pPr>
            <a:endParaRPr lang="es-GT" sz="1467" kern="0" dirty="0">
              <a:solidFill>
                <a:srgbClr val="000000"/>
              </a:solidFill>
              <a:latin typeface="Roboto" pitchFamily="2" charset="0"/>
              <a:ea typeface="Roboto" pitchFamily="2" charset="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s-GT" sz="4267" b="1" kern="0" dirty="0">
                <a:solidFill>
                  <a:schemeClr val="tx1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Arial"/>
                <a:sym typeface="Arial"/>
              </a:rPr>
              <a:t>-25% </a:t>
            </a:r>
            <a:r>
              <a:rPr lang="es-GT" sz="2400" b="1" kern="0" dirty="0">
                <a:solidFill>
                  <a:schemeClr val="tx1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Arial"/>
                <a:sym typeface="Arial"/>
              </a:rPr>
              <a:t>del costo de licencia de </a:t>
            </a:r>
          </a:p>
          <a:p>
            <a:pPr defTabSz="1219170">
              <a:buClr>
                <a:srgbClr val="000000"/>
              </a:buClr>
            </a:pPr>
            <a:r>
              <a:rPr lang="es-GT" sz="2400" b="1" kern="0" dirty="0">
                <a:solidFill>
                  <a:schemeClr val="tx1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Arial"/>
                <a:sym typeface="Arial"/>
              </a:rPr>
              <a:t>construcción a viviendas certificadas </a:t>
            </a:r>
          </a:p>
          <a:p>
            <a:pPr defTabSz="1219170">
              <a:buClr>
                <a:srgbClr val="000000"/>
              </a:buClr>
            </a:pPr>
            <a:r>
              <a:rPr lang="es-GT" sz="2400" b="1" kern="0" dirty="0">
                <a:solidFill>
                  <a:schemeClr val="tx1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Arial"/>
                <a:sym typeface="Arial"/>
              </a:rPr>
              <a:t>LEED, EDGE o CASA Guatemala.</a:t>
            </a:r>
          </a:p>
          <a:p>
            <a:pPr defTabSz="1219170">
              <a:buClr>
                <a:srgbClr val="000000"/>
              </a:buClr>
            </a:pPr>
            <a:endParaRPr lang="es-GT" sz="1467" kern="0" dirty="0">
              <a:solidFill>
                <a:srgbClr val="000000"/>
              </a:solidFill>
              <a:latin typeface="Roboto" pitchFamily="2" charset="0"/>
              <a:ea typeface="Roboto" pitchFamily="2" charset="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s-GT" sz="1467" kern="0" dirty="0">
                <a:solidFill>
                  <a:srgbClr val="000000"/>
                </a:solidFill>
                <a:latin typeface="Roboto" pitchFamily="2" charset="0"/>
                <a:ea typeface="Roboto" pitchFamily="2" charset="0"/>
                <a:cs typeface="Arial"/>
                <a:sym typeface="Arial"/>
              </a:rPr>
              <a:t>Se esperan +1,000 viviendas en el próximo año a través del Programa Municipal Vivienda Prioritaria Ciudad de Guatemala</a:t>
            </a:r>
          </a:p>
        </p:txBody>
      </p:sp>
      <p:sp>
        <p:nvSpPr>
          <p:cNvPr id="7" name="Triángulo isósceles 6">
            <a:extLst>
              <a:ext uri="{FF2B5EF4-FFF2-40B4-BE49-F238E27FC236}">
                <a16:creationId xmlns:a16="http://schemas.microsoft.com/office/drawing/2014/main" id="{441F2730-541B-24C6-FEB2-417CC2E69554}"/>
              </a:ext>
            </a:extLst>
          </p:cNvPr>
          <p:cNvSpPr/>
          <p:nvPr/>
        </p:nvSpPr>
        <p:spPr>
          <a:xfrm rot="5400000">
            <a:off x="3007278" y="3504229"/>
            <a:ext cx="686613" cy="301249"/>
          </a:xfrm>
          <a:prstGeom prst="triangle">
            <a:avLst/>
          </a:prstGeom>
          <a:solidFill>
            <a:srgbClr val="0C1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GT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2050" name="Picture 2" descr="Muni Mixco, Nueva Imagen, Nuevos Comienzos – Municipalidad ...">
            <a:extLst>
              <a:ext uri="{FF2B5EF4-FFF2-40B4-BE49-F238E27FC236}">
                <a16:creationId xmlns:a16="http://schemas.microsoft.com/office/drawing/2014/main" id="{97036C70-A4BB-6B9C-CB96-DEBFD6E7A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45" y="211256"/>
            <a:ext cx="2360659" cy="137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go municipalidad de guatemala – Bomberos Municipales ...">
            <a:extLst>
              <a:ext uri="{FF2B5EF4-FFF2-40B4-BE49-F238E27FC236}">
                <a16:creationId xmlns:a16="http://schemas.microsoft.com/office/drawing/2014/main" id="{66D02422-445E-5B82-6C6B-E1089076D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" t="13635" r="8712" b="11212"/>
          <a:stretch/>
        </p:blipFill>
        <p:spPr bwMode="auto">
          <a:xfrm>
            <a:off x="9905204" y="478914"/>
            <a:ext cx="1621135" cy="83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2">
            <a:extLst>
              <a:ext uri="{FF2B5EF4-FFF2-40B4-BE49-F238E27FC236}">
                <a16:creationId xmlns:a16="http://schemas.microsoft.com/office/drawing/2014/main" id="{CDC2CCC3-34AD-E79C-B16C-2E582102EA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0353"/>
          <a:stretch/>
        </p:blipFill>
        <p:spPr>
          <a:xfrm>
            <a:off x="0" y="5608018"/>
            <a:ext cx="12192000" cy="139575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9B1B9FC-A51F-C310-214B-D670A029A1D4}"/>
              </a:ext>
            </a:extLst>
          </p:cNvPr>
          <p:cNvSpPr/>
          <p:nvPr/>
        </p:nvSpPr>
        <p:spPr>
          <a:xfrm>
            <a:off x="0" y="0"/>
            <a:ext cx="254833" cy="7003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19086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6AE1BD-CC30-6D2B-730E-6EC656BF9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600" y="837500"/>
            <a:ext cx="11270400" cy="658000"/>
          </a:xfrm>
        </p:spPr>
        <p:txBody>
          <a:bodyPr/>
          <a:lstStyle/>
          <a:p>
            <a:r>
              <a:rPr lang="es-ES" sz="2400" dirty="0">
                <a:solidFill>
                  <a:schemeClr val="tx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INCENTIVOS FINANCIEROS PARA CONSTRUCCIÓN SOSTENIBLE</a:t>
            </a:r>
            <a:endParaRPr lang="es-GT" sz="2400" dirty="0">
              <a:solidFill>
                <a:schemeClr val="tx1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3" name="Graphic 16">
            <a:extLst>
              <a:ext uri="{FF2B5EF4-FFF2-40B4-BE49-F238E27FC236}">
                <a16:creationId xmlns:a16="http://schemas.microsoft.com/office/drawing/2014/main" id="{6B82057E-C050-E8C6-F501-B97A6E253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2939" y="2164394"/>
            <a:ext cx="1067444" cy="1067444"/>
          </a:xfrm>
          <a:prstGeom prst="rect">
            <a:avLst/>
          </a:prstGeom>
        </p:spPr>
      </p:pic>
      <p:pic>
        <p:nvPicPr>
          <p:cNvPr id="4" name="Graphic 20">
            <a:extLst>
              <a:ext uri="{FF2B5EF4-FFF2-40B4-BE49-F238E27FC236}">
                <a16:creationId xmlns:a16="http://schemas.microsoft.com/office/drawing/2014/main" id="{603E815A-2DC5-0406-DE99-073FAAC3A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59985" y="2112574"/>
            <a:ext cx="1171084" cy="117108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E3C83AE-91E6-138A-F026-9B09F7F2F55F}"/>
              </a:ext>
            </a:extLst>
          </p:cNvPr>
          <p:cNvSpPr txBox="1"/>
          <p:nvPr/>
        </p:nvSpPr>
        <p:spPr>
          <a:xfrm>
            <a:off x="2030874" y="3377453"/>
            <a:ext cx="3432748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GT" sz="1867" b="1" kern="0" dirty="0">
                <a:solidFill>
                  <a:schemeClr val="tx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Arial"/>
                <a:sym typeface="Arial"/>
              </a:rPr>
              <a:t>Incentivo en </a:t>
            </a:r>
          </a:p>
          <a:p>
            <a:pPr algn="ctr" defTabSz="1219170">
              <a:buClr>
                <a:srgbClr val="000000"/>
              </a:buClr>
            </a:pPr>
            <a:r>
              <a:rPr lang="es-GT" sz="1867" b="1" kern="0" dirty="0">
                <a:solidFill>
                  <a:schemeClr val="tx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Arial"/>
                <a:sym typeface="Arial"/>
              </a:rPr>
              <a:t>acompañamiento técnico</a:t>
            </a:r>
            <a:endParaRPr lang="es-GT" sz="1867" kern="0" dirty="0">
              <a:solidFill>
                <a:schemeClr val="tx1">
                  <a:lumMod val="50000"/>
                </a:schemeClr>
              </a:solidFill>
              <a:latin typeface="Roboto" pitchFamily="2" charset="0"/>
              <a:ea typeface="Roboto" pitchFamily="2" charset="0"/>
              <a:cs typeface="Arial"/>
              <a:sym typeface="Arial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EDC494E-06C6-2C51-009B-C615C075BF5E}"/>
              </a:ext>
            </a:extLst>
          </p:cNvPr>
          <p:cNvSpPr txBox="1"/>
          <p:nvPr/>
        </p:nvSpPr>
        <p:spPr>
          <a:xfrm>
            <a:off x="6570861" y="3377453"/>
            <a:ext cx="2991601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GT" sz="1867" b="1" kern="0" dirty="0">
                <a:solidFill>
                  <a:schemeClr val="tx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Arial"/>
                <a:sym typeface="Arial"/>
              </a:rPr>
              <a:t>Mejora  en las</a:t>
            </a:r>
          </a:p>
          <a:p>
            <a:pPr algn="ctr" defTabSz="1219170">
              <a:buClr>
                <a:srgbClr val="000000"/>
              </a:buClr>
            </a:pPr>
            <a:r>
              <a:rPr lang="es-GT" sz="1867" b="1" kern="0" dirty="0">
                <a:solidFill>
                  <a:schemeClr val="tx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Arial"/>
                <a:sym typeface="Arial"/>
              </a:rPr>
              <a:t>Condiciones del crédito</a:t>
            </a:r>
            <a:endParaRPr lang="es-GT" sz="1867" kern="0" dirty="0">
              <a:solidFill>
                <a:schemeClr val="tx1">
                  <a:lumMod val="50000"/>
                </a:schemeClr>
              </a:solidFill>
              <a:latin typeface="Roboto" pitchFamily="2" charset="0"/>
              <a:ea typeface="Roboto" pitchFamily="2" charset="0"/>
              <a:cs typeface="Arial"/>
              <a:sym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FC633CC-F94A-C1FE-E0D8-E1F197EE4293}"/>
              </a:ext>
            </a:extLst>
          </p:cNvPr>
          <p:cNvSpPr txBox="1"/>
          <p:nvPr/>
        </p:nvSpPr>
        <p:spPr>
          <a:xfrm>
            <a:off x="1372875" y="4523122"/>
            <a:ext cx="10395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219170">
              <a:buClr>
                <a:srgbClr val="000000"/>
              </a:buClr>
              <a:buFontTx/>
              <a:buChar char="-"/>
            </a:pPr>
            <a:r>
              <a:rPr lang="es-GT" sz="1400" kern="0" dirty="0">
                <a:solidFill>
                  <a:schemeClr val="tx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Arial"/>
                <a:sym typeface="Arial"/>
              </a:rPr>
              <a:t>Aplican para todas las tipologías de proyectos (vivienda, oficinas, comercios, etc.)</a:t>
            </a:r>
          </a:p>
          <a:p>
            <a:pPr marL="342900" indent="-342900" defTabSz="1219170">
              <a:buClr>
                <a:srgbClr val="000000"/>
              </a:buClr>
              <a:buFontTx/>
              <a:buChar char="-"/>
            </a:pPr>
            <a:r>
              <a:rPr lang="es-GT" sz="1400" kern="0" dirty="0">
                <a:solidFill>
                  <a:schemeClr val="tx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Arial"/>
                <a:sym typeface="Arial"/>
              </a:rPr>
              <a:t>Fase inicial dirigida a desarrolladores </a:t>
            </a:r>
          </a:p>
          <a:p>
            <a:pPr marL="342900" indent="-342900" defTabSz="1219170">
              <a:buClr>
                <a:srgbClr val="000000"/>
              </a:buClr>
              <a:buFontTx/>
              <a:buChar char="-"/>
            </a:pPr>
            <a:r>
              <a:rPr lang="es-GT" sz="1400" kern="0" dirty="0">
                <a:solidFill>
                  <a:schemeClr val="tx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Arial"/>
                <a:sym typeface="Arial"/>
              </a:rPr>
              <a:t>Ya disponible opciones para el comprador de vivienda</a:t>
            </a:r>
          </a:p>
          <a:p>
            <a:pPr marL="342900" indent="-342900" defTabSz="1219170">
              <a:buClr>
                <a:srgbClr val="000000"/>
              </a:buClr>
              <a:buFontTx/>
              <a:buChar char="-"/>
            </a:pPr>
            <a:endParaRPr lang="es-GT" sz="1400" kern="0" dirty="0">
              <a:solidFill>
                <a:schemeClr val="tx1">
                  <a:lumMod val="50000"/>
                </a:schemeClr>
              </a:solidFill>
              <a:latin typeface="Roboto" pitchFamily="2" charset="0"/>
              <a:ea typeface="Roboto" pitchFamily="2" charset="0"/>
              <a:cs typeface="Arial"/>
              <a:sym typeface="Arial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CC1CFE5-8CE9-8FEA-3EDB-503A1C3D15EB}"/>
              </a:ext>
            </a:extLst>
          </p:cNvPr>
          <p:cNvSpPr/>
          <p:nvPr/>
        </p:nvSpPr>
        <p:spPr>
          <a:xfrm>
            <a:off x="0" y="0"/>
            <a:ext cx="254833" cy="7003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5" name="Graphic 2">
            <a:extLst>
              <a:ext uri="{FF2B5EF4-FFF2-40B4-BE49-F238E27FC236}">
                <a16:creationId xmlns:a16="http://schemas.microsoft.com/office/drawing/2014/main" id="{77AA6100-9357-9021-4957-3111F682F4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0353"/>
          <a:stretch/>
        </p:blipFill>
        <p:spPr>
          <a:xfrm>
            <a:off x="0" y="5760948"/>
            <a:ext cx="12192000" cy="139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48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 descr="Banco con relleno sólido">
            <a:extLst>
              <a:ext uri="{FF2B5EF4-FFF2-40B4-BE49-F238E27FC236}">
                <a16:creationId xmlns:a16="http://schemas.microsoft.com/office/drawing/2014/main" id="{0C6116CB-8C5D-7B5E-B20A-495261A76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6421" y="2001290"/>
            <a:ext cx="2264711" cy="2264711"/>
          </a:xfrm>
          <a:prstGeom prst="rect">
            <a:avLst/>
          </a:prstGeom>
        </p:spPr>
      </p:pic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id="{82335147-E933-BBA8-4024-B586956FCF40}"/>
              </a:ext>
            </a:extLst>
          </p:cNvPr>
          <p:cNvSpPr/>
          <p:nvPr/>
        </p:nvSpPr>
        <p:spPr>
          <a:xfrm rot="5400000">
            <a:off x="3950192" y="3119077"/>
            <a:ext cx="686613" cy="301249"/>
          </a:xfrm>
          <a:prstGeom prst="triangle">
            <a:avLst/>
          </a:prstGeom>
          <a:solidFill>
            <a:srgbClr val="0C1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GT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5791530-10E2-30E8-0DBE-201AD561DF53}"/>
              </a:ext>
            </a:extLst>
          </p:cNvPr>
          <p:cNvSpPr txBox="1"/>
          <p:nvPr/>
        </p:nvSpPr>
        <p:spPr>
          <a:xfrm>
            <a:off x="4575865" y="2148494"/>
            <a:ext cx="7344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s-GT" sz="4800" b="1" kern="0" dirty="0">
                <a:solidFill>
                  <a:schemeClr val="tx1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Arial"/>
                <a:sym typeface="Arial"/>
              </a:rPr>
              <a:t>+ Q 1,500 Millones</a:t>
            </a:r>
          </a:p>
          <a:p>
            <a:pPr defTabSz="1219170">
              <a:buClr>
                <a:srgbClr val="000000"/>
              </a:buClr>
            </a:pPr>
            <a:r>
              <a:rPr lang="es-GT" sz="4800" b="1" kern="0" dirty="0">
                <a:solidFill>
                  <a:schemeClr val="tx1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Arial"/>
                <a:sym typeface="Arial"/>
              </a:rPr>
              <a:t>   de Quetzales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DA58312-356B-BD2E-5DB7-E7F11A098685}"/>
              </a:ext>
            </a:extLst>
          </p:cNvPr>
          <p:cNvSpPr txBox="1"/>
          <p:nvPr/>
        </p:nvSpPr>
        <p:spPr>
          <a:xfrm>
            <a:off x="5049366" y="3747809"/>
            <a:ext cx="6397483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s-GT" sz="1867" b="1" kern="0" dirty="0">
                <a:solidFill>
                  <a:schemeClr val="tx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Arial"/>
                <a:sym typeface="Arial"/>
              </a:rPr>
              <a:t>En créditos otorgados a proyectos de </a:t>
            </a:r>
          </a:p>
          <a:p>
            <a:pPr defTabSz="1219170">
              <a:buClr>
                <a:srgbClr val="000000"/>
              </a:buClr>
            </a:pPr>
            <a:r>
              <a:rPr lang="es-GT" sz="1867" b="1" kern="0" dirty="0">
                <a:solidFill>
                  <a:schemeClr val="tx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Arial"/>
                <a:sym typeface="Arial"/>
              </a:rPr>
              <a:t>construcción sostenible en 2 años</a:t>
            </a:r>
            <a:endParaRPr lang="es-GT" sz="1867" kern="0" dirty="0">
              <a:solidFill>
                <a:schemeClr val="tx1">
                  <a:lumMod val="50000"/>
                </a:schemeClr>
              </a:solidFill>
              <a:latin typeface="Roboto" pitchFamily="2" charset="0"/>
              <a:ea typeface="Roboto" pitchFamily="2" charset="0"/>
              <a:cs typeface="Arial"/>
              <a:sym typeface="Arial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F58B5AB-4A5F-6669-5B33-C070D9867164}"/>
              </a:ext>
            </a:extLst>
          </p:cNvPr>
          <p:cNvSpPr txBox="1"/>
          <p:nvPr/>
        </p:nvSpPr>
        <p:spPr>
          <a:xfrm>
            <a:off x="785480" y="4488035"/>
            <a:ext cx="5616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s-GT" sz="1600" b="1" kern="0" dirty="0">
                <a:solidFill>
                  <a:schemeClr val="tx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Arial"/>
                <a:sym typeface="Arial"/>
              </a:rPr>
              <a:t>Bancos Miembros Activos del GGBC:</a:t>
            </a:r>
            <a:endParaRPr lang="es-GT" sz="1600" kern="0" dirty="0">
              <a:solidFill>
                <a:schemeClr val="tx1">
                  <a:lumMod val="50000"/>
                </a:schemeClr>
              </a:solidFill>
              <a:latin typeface="Roboto" pitchFamily="2" charset="0"/>
              <a:ea typeface="Roboto" pitchFamily="2" charset="0"/>
              <a:cs typeface="Arial"/>
              <a:sym typeface="Arial"/>
            </a:endParaRPr>
          </a:p>
        </p:txBody>
      </p:sp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E5411683-86D3-CC7C-731C-C9D93F138E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84" t="32624" r="11319" b="32211"/>
          <a:stretch/>
        </p:blipFill>
        <p:spPr>
          <a:xfrm>
            <a:off x="891865" y="5049552"/>
            <a:ext cx="1535931" cy="53372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DB10BE3-D3D3-61A1-D02C-4A1F00C2F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108" y="4918995"/>
            <a:ext cx="1140565" cy="60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rédito PYME | Banco Industrial">
            <a:extLst>
              <a:ext uri="{FF2B5EF4-FFF2-40B4-BE49-F238E27FC236}">
                <a16:creationId xmlns:a16="http://schemas.microsoft.com/office/drawing/2014/main" id="{92FD3EF0-4369-5539-8508-C575CBDDD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893" y="4915531"/>
            <a:ext cx="1514078" cy="57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rupo G&amp;T Continental - CrossTech">
            <a:extLst>
              <a:ext uri="{FF2B5EF4-FFF2-40B4-BE49-F238E27FC236}">
                <a16:creationId xmlns:a16="http://schemas.microsoft.com/office/drawing/2014/main" id="{D1A44A4C-F5A5-9C63-682B-8A218F8AAB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7"/>
          <a:stretch/>
        </p:blipFill>
        <p:spPr bwMode="auto">
          <a:xfrm>
            <a:off x="4759692" y="4886630"/>
            <a:ext cx="1390181" cy="83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E037793-678B-696F-C8E8-EAAE0EC0D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204" y="5084155"/>
            <a:ext cx="1299080" cy="44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0AD0BD9-43A8-ECCE-1DAF-70582AA00F0B}"/>
              </a:ext>
            </a:extLst>
          </p:cNvPr>
          <p:cNvSpPr/>
          <p:nvPr/>
        </p:nvSpPr>
        <p:spPr>
          <a:xfrm>
            <a:off x="0" y="0"/>
            <a:ext cx="254833" cy="7003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3" name="Graphic 2">
            <a:extLst>
              <a:ext uri="{FF2B5EF4-FFF2-40B4-BE49-F238E27FC236}">
                <a16:creationId xmlns:a16="http://schemas.microsoft.com/office/drawing/2014/main" id="{482C41CC-D38D-40FB-5714-488D80A6DFB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20353"/>
          <a:stretch/>
        </p:blipFill>
        <p:spPr>
          <a:xfrm>
            <a:off x="0" y="5760948"/>
            <a:ext cx="12192000" cy="139575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592FBED5-B152-857C-C425-262F5FFD28C7}"/>
              </a:ext>
            </a:extLst>
          </p:cNvPr>
          <p:cNvSpPr txBox="1">
            <a:spLocks/>
          </p:cNvSpPr>
          <p:nvPr/>
        </p:nvSpPr>
        <p:spPr>
          <a:xfrm>
            <a:off x="891865" y="798097"/>
            <a:ext cx="11270400" cy="6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2400" kern="0" dirty="0">
                <a:solidFill>
                  <a:schemeClr val="tx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INCENTIVOS FINANCIEROS PARA CONSTRUCCIÓN SOSTENIBLE</a:t>
            </a:r>
            <a:endParaRPr lang="es-GT" sz="2400" kern="0" dirty="0">
              <a:solidFill>
                <a:schemeClr val="tx1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727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sdemona template">
  <a:themeElements>
    <a:clrScheme name="Custom 347">
      <a:dk1>
        <a:srgbClr val="454F5B"/>
      </a:dk1>
      <a:lt1>
        <a:srgbClr val="FFFFFF"/>
      </a:lt1>
      <a:dk2>
        <a:srgbClr val="89929B"/>
      </a:dk2>
      <a:lt2>
        <a:srgbClr val="EFF1F3"/>
      </a:lt2>
      <a:accent1>
        <a:srgbClr val="4ECDC4"/>
      </a:accent1>
      <a:accent2>
        <a:srgbClr val="C7F464"/>
      </a:accent2>
      <a:accent3>
        <a:srgbClr val="454F5B"/>
      </a:accent3>
      <a:accent4>
        <a:srgbClr val="738498"/>
      </a:accent4>
      <a:accent5>
        <a:srgbClr val="A6B5C7"/>
      </a:accent5>
      <a:accent6>
        <a:srgbClr val="D4DAE0"/>
      </a:accent6>
      <a:hlink>
        <a:srgbClr val="454F5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482</Words>
  <Application>Microsoft Office PowerPoint</Application>
  <PresentationFormat>Panorámica</PresentationFormat>
  <Paragraphs>95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Montserrat</vt:lpstr>
      <vt:lpstr>Roboto</vt:lpstr>
      <vt:lpstr>Roboto Black</vt:lpstr>
      <vt:lpstr>Office Theme</vt:lpstr>
      <vt:lpstr>Desdemona template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INCENTIVOS MUNICIPALES</vt:lpstr>
      <vt:lpstr>INCENTIVOS FINANCIEROS PARA CONSTRUCCIÓN SOSTENIBLE</vt:lpstr>
      <vt:lpstr>Presentación de PowerPoint</vt:lpstr>
      <vt:lpstr>RESULTADO:</vt:lpstr>
      <vt:lpstr>IMPACTOS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Karla  Delgado-Olguin (Afilliate)</dc:creator>
  <cp:lastModifiedBy>Pamela Castellan</cp:lastModifiedBy>
  <cp:revision>10</cp:revision>
  <cp:lastPrinted>2023-05-17T16:56:43Z</cp:lastPrinted>
  <dcterms:created xsi:type="dcterms:W3CDTF">2023-05-12T18:57:47Z</dcterms:created>
  <dcterms:modified xsi:type="dcterms:W3CDTF">2023-05-17T17:29:41Z</dcterms:modified>
</cp:coreProperties>
</file>