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1050" r:id="rId3"/>
    <p:sldId id="6156" r:id="rId4"/>
    <p:sldId id="1280" r:id="rId5"/>
    <p:sldId id="1054" r:id="rId6"/>
    <p:sldId id="6281" r:id="rId7"/>
    <p:sldId id="6280" r:id="rId8"/>
    <p:sldId id="596" r:id="rId9"/>
    <p:sldId id="6284" r:id="rId10"/>
    <p:sldId id="6282" r:id="rId11"/>
    <p:sldId id="6283" r:id="rId12"/>
    <p:sldId id="6285" r:id="rId13"/>
    <p:sldId id="6286" r:id="rId14"/>
    <p:sldId id="6287" r:id="rId15"/>
    <p:sldId id="6288" r:id="rId16"/>
    <p:sldId id="268" r:id="rId1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E7F"/>
    <a:srgbClr val="518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AA03A-1FF4-BF4A-BB1E-4F7A463CEBC8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B1114-7B4B-2047-8D44-34958DCC0967}">
      <dgm:prSet phldrT="[Text]" custT="1"/>
      <dgm:spPr>
        <a:solidFill>
          <a:srgbClr val="82B640"/>
        </a:solidFill>
      </dgm:spPr>
      <dgm:t>
        <a:bodyPr/>
        <a:lstStyle/>
        <a:p>
          <a:r>
            <a:rPr lang="es-ES_tradnl" sz="1200" b="1" noProof="0"/>
            <a:t>ACTIVIDAD</a:t>
          </a:r>
        </a:p>
        <a:p>
          <a:r>
            <a:rPr lang="es-ES_tradnl" sz="1200" noProof="0"/>
            <a:t>Diseño e implementación de sistemas de alerta temprana (SAT) para pequeños agricultores. </a:t>
          </a:r>
          <a:endParaRPr lang="es-ES_tradnl" sz="1200" b="1" noProof="0"/>
        </a:p>
      </dgm:t>
    </dgm:pt>
    <dgm:pt modelId="{708DA72D-9612-6040-A03A-80CAE18464AF}" type="parTrans" cxnId="{A99FDFBA-40E8-3746-AEB7-E40DAC3A66A0}">
      <dgm:prSet/>
      <dgm:spPr/>
      <dgm:t>
        <a:bodyPr/>
        <a:lstStyle/>
        <a:p>
          <a:endParaRPr lang="es-ES_tradnl" noProof="0" dirty="0"/>
        </a:p>
      </dgm:t>
    </dgm:pt>
    <dgm:pt modelId="{6B80D8EA-E345-994A-92AF-253153339F12}" type="sibTrans" cxnId="{A99FDFBA-40E8-3746-AEB7-E40DAC3A66A0}">
      <dgm:prSet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endParaRPr lang="es-ES_tradnl" noProof="0"/>
        </a:p>
      </dgm:t>
    </dgm:pt>
    <dgm:pt modelId="{A1512E5D-1740-DC43-BFA0-218557AAE31C}">
      <dgm:prSet phldrT="[Text]" custT="1"/>
      <dgm:spPr>
        <a:solidFill>
          <a:srgbClr val="82B640"/>
        </a:solidFill>
      </dgm:spPr>
      <dgm:t>
        <a:bodyPr/>
        <a:lstStyle/>
        <a:p>
          <a:r>
            <a:rPr lang="es-ES_tradnl" sz="1200" b="1" noProof="0"/>
            <a:t>OUTPUT</a:t>
          </a:r>
        </a:p>
        <a:p>
          <a:r>
            <a:rPr lang="es-ES_tradnl" sz="1200" noProof="0"/>
            <a:t>Infraestructura de información eventos climáticos para pequeños agricultores implementada y X cantidad de talleres realizados con agricultores.</a:t>
          </a:r>
          <a:endParaRPr lang="es-ES_tradnl" sz="1200" b="1" noProof="0"/>
        </a:p>
      </dgm:t>
    </dgm:pt>
    <dgm:pt modelId="{9B102694-3651-F349-819E-E29F25E87C3B}" type="parTrans" cxnId="{E5F46DF9-1CE6-3F4F-829C-9AA5D7319D02}">
      <dgm:prSet/>
      <dgm:spPr/>
      <dgm:t>
        <a:bodyPr/>
        <a:lstStyle/>
        <a:p>
          <a:endParaRPr lang="es-ES_tradnl" noProof="0" dirty="0"/>
        </a:p>
      </dgm:t>
    </dgm:pt>
    <dgm:pt modelId="{1F2360CD-8F57-CF49-BFDF-4C743A0E5706}" type="sibTrans" cxnId="{E5F46DF9-1CE6-3F4F-829C-9AA5D7319D02}">
      <dgm:prSet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endParaRPr lang="es-ES_tradnl" noProof="0"/>
        </a:p>
      </dgm:t>
    </dgm:pt>
    <dgm:pt modelId="{C75C14D3-DEB5-9B42-9905-6F1718880182}">
      <dgm:prSet phldrT="[Text]" custT="1"/>
      <dgm:spPr>
        <a:solidFill>
          <a:srgbClr val="82B640"/>
        </a:solidFill>
      </dgm:spPr>
      <dgm:t>
        <a:bodyPr/>
        <a:lstStyle/>
        <a:p>
          <a:r>
            <a:rPr lang="es-ES_tradnl" sz="1200" b="1" noProof="0"/>
            <a:t>OUTCOME</a:t>
          </a:r>
        </a:p>
        <a:p>
          <a:r>
            <a:rPr lang="es-ES_tradnl" sz="1200" noProof="0"/>
            <a:t>Agricultores adaptan sus sistemas de producción para prepararse y responder a impactos del cambio climático. (Supuesto: agricultores utilizan la información).  </a:t>
          </a:r>
          <a:endParaRPr lang="es-ES_tradnl" sz="1200" b="1" noProof="0"/>
        </a:p>
      </dgm:t>
    </dgm:pt>
    <dgm:pt modelId="{9108F8F6-B34F-554C-A62B-80C4FF5B870D}" type="parTrans" cxnId="{F5C8BCCF-0CAA-5442-9BED-46623BD16931}">
      <dgm:prSet/>
      <dgm:spPr/>
      <dgm:t>
        <a:bodyPr/>
        <a:lstStyle/>
        <a:p>
          <a:endParaRPr lang="es-ES_tradnl" noProof="0" dirty="0"/>
        </a:p>
      </dgm:t>
    </dgm:pt>
    <dgm:pt modelId="{0A385022-F98C-BE4A-9915-4F7D9A973C5C}" type="sibTrans" cxnId="{F5C8BCCF-0CAA-5442-9BED-46623BD16931}">
      <dgm:prSet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endParaRPr lang="es-ES_tradnl" noProof="0"/>
        </a:p>
      </dgm:t>
    </dgm:pt>
    <dgm:pt modelId="{147A46BD-9932-1E40-A383-2529F1C208FF}">
      <dgm:prSet phldrT="[Text]" custT="1"/>
      <dgm:spPr>
        <a:solidFill>
          <a:srgbClr val="82B640"/>
        </a:solidFill>
      </dgm:spPr>
      <dgm:t>
        <a:bodyPr/>
        <a:lstStyle/>
        <a:p>
          <a:r>
            <a:rPr lang="es-ES_tradnl" sz="1200" b="1" noProof="0"/>
            <a:t>IMPACTO</a:t>
          </a:r>
        </a:p>
        <a:p>
          <a:r>
            <a:rPr lang="es-ES_tradnl" sz="1200" noProof="0"/>
            <a:t>Agricultores  incrementan su resiliencia, reducen pérdidas económicas y fortalecen la seguridad alimentaria de la comunidad. </a:t>
          </a:r>
          <a:endParaRPr lang="es-ES_tradnl" sz="1200" b="1" noProof="0"/>
        </a:p>
      </dgm:t>
    </dgm:pt>
    <dgm:pt modelId="{2DBAE0D7-5644-9A42-B79E-6DB2BC3801A7}" type="parTrans" cxnId="{B9F24069-3BE1-E24E-8227-E882E5925C98}">
      <dgm:prSet/>
      <dgm:spPr/>
      <dgm:t>
        <a:bodyPr/>
        <a:lstStyle/>
        <a:p>
          <a:endParaRPr lang="es-ES_tradnl" noProof="0" dirty="0"/>
        </a:p>
      </dgm:t>
    </dgm:pt>
    <dgm:pt modelId="{30ACFDDB-3A09-BA42-831B-504141AFD6DA}" type="sibTrans" cxnId="{B9F24069-3BE1-E24E-8227-E882E5925C98}">
      <dgm:prSet/>
      <dgm:spPr/>
      <dgm:t>
        <a:bodyPr/>
        <a:lstStyle/>
        <a:p>
          <a:endParaRPr lang="es-ES_tradnl" noProof="0" dirty="0"/>
        </a:p>
      </dgm:t>
    </dgm:pt>
    <dgm:pt modelId="{2C3CB507-6140-3E46-A2D7-B6FCC4FF1B51}" type="pres">
      <dgm:prSet presAssocID="{0D5AA03A-1FF4-BF4A-BB1E-4F7A463CEBC8}" presName="outerComposite" presStyleCnt="0">
        <dgm:presLayoutVars>
          <dgm:chMax val="5"/>
          <dgm:dir/>
          <dgm:resizeHandles val="exact"/>
        </dgm:presLayoutVars>
      </dgm:prSet>
      <dgm:spPr/>
    </dgm:pt>
    <dgm:pt modelId="{5A7F996E-20B4-4E49-AAC0-0931BFE733BC}" type="pres">
      <dgm:prSet presAssocID="{0D5AA03A-1FF4-BF4A-BB1E-4F7A463CEBC8}" presName="dummyMaxCanvas" presStyleCnt="0">
        <dgm:presLayoutVars/>
      </dgm:prSet>
      <dgm:spPr/>
    </dgm:pt>
    <dgm:pt modelId="{0226C5B7-D64D-8647-8CB5-52D98A382BA5}" type="pres">
      <dgm:prSet presAssocID="{0D5AA03A-1FF4-BF4A-BB1E-4F7A463CEBC8}" presName="FourNodes_1" presStyleLbl="node1" presStyleIdx="0" presStyleCnt="4">
        <dgm:presLayoutVars>
          <dgm:bulletEnabled val="1"/>
        </dgm:presLayoutVars>
      </dgm:prSet>
      <dgm:spPr/>
    </dgm:pt>
    <dgm:pt modelId="{774960C6-0BC0-784B-8D4C-BDD5DAC1DEA1}" type="pres">
      <dgm:prSet presAssocID="{0D5AA03A-1FF4-BF4A-BB1E-4F7A463CEBC8}" presName="FourNodes_2" presStyleLbl="node1" presStyleIdx="1" presStyleCnt="4">
        <dgm:presLayoutVars>
          <dgm:bulletEnabled val="1"/>
        </dgm:presLayoutVars>
      </dgm:prSet>
      <dgm:spPr/>
    </dgm:pt>
    <dgm:pt modelId="{081D6BC0-5571-E049-8A83-75B6A7E81B9C}" type="pres">
      <dgm:prSet presAssocID="{0D5AA03A-1FF4-BF4A-BB1E-4F7A463CEBC8}" presName="FourNodes_3" presStyleLbl="node1" presStyleIdx="2" presStyleCnt="4">
        <dgm:presLayoutVars>
          <dgm:bulletEnabled val="1"/>
        </dgm:presLayoutVars>
      </dgm:prSet>
      <dgm:spPr/>
    </dgm:pt>
    <dgm:pt modelId="{49D827C5-5A60-9547-9BCF-24014962020F}" type="pres">
      <dgm:prSet presAssocID="{0D5AA03A-1FF4-BF4A-BB1E-4F7A463CEBC8}" presName="FourNodes_4" presStyleLbl="node1" presStyleIdx="3" presStyleCnt="4">
        <dgm:presLayoutVars>
          <dgm:bulletEnabled val="1"/>
        </dgm:presLayoutVars>
      </dgm:prSet>
      <dgm:spPr/>
    </dgm:pt>
    <dgm:pt modelId="{D78B528D-AD35-384B-8BB6-510623EB0640}" type="pres">
      <dgm:prSet presAssocID="{0D5AA03A-1FF4-BF4A-BB1E-4F7A463CEBC8}" presName="FourConn_1-2" presStyleLbl="fgAccFollowNode1" presStyleIdx="0" presStyleCnt="3">
        <dgm:presLayoutVars>
          <dgm:bulletEnabled val="1"/>
        </dgm:presLayoutVars>
      </dgm:prSet>
      <dgm:spPr/>
    </dgm:pt>
    <dgm:pt modelId="{5AD56C2B-DFFA-AA45-BF70-AF11FC835F91}" type="pres">
      <dgm:prSet presAssocID="{0D5AA03A-1FF4-BF4A-BB1E-4F7A463CEBC8}" presName="FourConn_2-3" presStyleLbl="fgAccFollowNode1" presStyleIdx="1" presStyleCnt="3">
        <dgm:presLayoutVars>
          <dgm:bulletEnabled val="1"/>
        </dgm:presLayoutVars>
      </dgm:prSet>
      <dgm:spPr/>
    </dgm:pt>
    <dgm:pt modelId="{1884E342-9219-3146-8B70-3DFAA69B6903}" type="pres">
      <dgm:prSet presAssocID="{0D5AA03A-1FF4-BF4A-BB1E-4F7A463CEBC8}" presName="FourConn_3-4" presStyleLbl="fgAccFollowNode1" presStyleIdx="2" presStyleCnt="3">
        <dgm:presLayoutVars>
          <dgm:bulletEnabled val="1"/>
        </dgm:presLayoutVars>
      </dgm:prSet>
      <dgm:spPr/>
    </dgm:pt>
    <dgm:pt modelId="{D02A5B2C-AED8-0646-88EF-B70BD7D73928}" type="pres">
      <dgm:prSet presAssocID="{0D5AA03A-1FF4-BF4A-BB1E-4F7A463CEBC8}" presName="FourNodes_1_text" presStyleLbl="node1" presStyleIdx="3" presStyleCnt="4">
        <dgm:presLayoutVars>
          <dgm:bulletEnabled val="1"/>
        </dgm:presLayoutVars>
      </dgm:prSet>
      <dgm:spPr/>
    </dgm:pt>
    <dgm:pt modelId="{6EA8F948-340F-D04E-9215-1901CC79B80A}" type="pres">
      <dgm:prSet presAssocID="{0D5AA03A-1FF4-BF4A-BB1E-4F7A463CEBC8}" presName="FourNodes_2_text" presStyleLbl="node1" presStyleIdx="3" presStyleCnt="4">
        <dgm:presLayoutVars>
          <dgm:bulletEnabled val="1"/>
        </dgm:presLayoutVars>
      </dgm:prSet>
      <dgm:spPr/>
    </dgm:pt>
    <dgm:pt modelId="{A4F46913-64D1-0F4B-AC12-742212026E5A}" type="pres">
      <dgm:prSet presAssocID="{0D5AA03A-1FF4-BF4A-BB1E-4F7A463CEBC8}" presName="FourNodes_3_text" presStyleLbl="node1" presStyleIdx="3" presStyleCnt="4">
        <dgm:presLayoutVars>
          <dgm:bulletEnabled val="1"/>
        </dgm:presLayoutVars>
      </dgm:prSet>
      <dgm:spPr/>
    </dgm:pt>
    <dgm:pt modelId="{940CB8C9-4BDE-594E-AA05-CCEE48215D63}" type="pres">
      <dgm:prSet presAssocID="{0D5AA03A-1FF4-BF4A-BB1E-4F7A463CEBC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E3EFB13-D33B-C24B-8E31-024113D24A1F}" type="presOf" srcId="{147A46BD-9932-1E40-A383-2529F1C208FF}" destId="{49D827C5-5A60-9547-9BCF-24014962020F}" srcOrd="0" destOrd="0" presId="urn:microsoft.com/office/officeart/2005/8/layout/vProcess5"/>
    <dgm:cxn modelId="{7169BB31-A35C-244F-938A-E38105AE1641}" type="presOf" srcId="{C75C14D3-DEB5-9B42-9905-6F1718880182}" destId="{081D6BC0-5571-E049-8A83-75B6A7E81B9C}" srcOrd="0" destOrd="0" presId="urn:microsoft.com/office/officeart/2005/8/layout/vProcess5"/>
    <dgm:cxn modelId="{F744BF3C-5B87-D749-A8BF-5B4720E6EA33}" type="presOf" srcId="{1F2360CD-8F57-CF49-BFDF-4C743A0E5706}" destId="{5AD56C2B-DFFA-AA45-BF70-AF11FC835F91}" srcOrd="0" destOrd="0" presId="urn:microsoft.com/office/officeart/2005/8/layout/vProcess5"/>
    <dgm:cxn modelId="{8199B657-91F5-5040-9178-CBF5B1F42C73}" type="presOf" srcId="{0D5AA03A-1FF4-BF4A-BB1E-4F7A463CEBC8}" destId="{2C3CB507-6140-3E46-A2D7-B6FCC4FF1B51}" srcOrd="0" destOrd="0" presId="urn:microsoft.com/office/officeart/2005/8/layout/vProcess5"/>
    <dgm:cxn modelId="{CE23C15F-8571-7F47-9579-2F8D46FB40C3}" type="presOf" srcId="{6B80D8EA-E345-994A-92AF-253153339F12}" destId="{D78B528D-AD35-384B-8BB6-510623EB0640}" srcOrd="0" destOrd="0" presId="urn:microsoft.com/office/officeart/2005/8/layout/vProcess5"/>
    <dgm:cxn modelId="{D4377460-30A0-1742-BD64-1E89BFFDC4A1}" type="presOf" srcId="{C75C14D3-DEB5-9B42-9905-6F1718880182}" destId="{A4F46913-64D1-0F4B-AC12-742212026E5A}" srcOrd="1" destOrd="0" presId="urn:microsoft.com/office/officeart/2005/8/layout/vProcess5"/>
    <dgm:cxn modelId="{B9F24069-3BE1-E24E-8227-E882E5925C98}" srcId="{0D5AA03A-1FF4-BF4A-BB1E-4F7A463CEBC8}" destId="{147A46BD-9932-1E40-A383-2529F1C208FF}" srcOrd="3" destOrd="0" parTransId="{2DBAE0D7-5644-9A42-B79E-6DB2BC3801A7}" sibTransId="{30ACFDDB-3A09-BA42-831B-504141AFD6DA}"/>
    <dgm:cxn modelId="{C511F072-5632-DB41-B192-DB20D1984DD3}" type="presOf" srcId="{147A46BD-9932-1E40-A383-2529F1C208FF}" destId="{940CB8C9-4BDE-594E-AA05-CCEE48215D63}" srcOrd="1" destOrd="0" presId="urn:microsoft.com/office/officeart/2005/8/layout/vProcess5"/>
    <dgm:cxn modelId="{36586678-D914-D44B-BADF-E152311B762F}" type="presOf" srcId="{D84B1114-7B4B-2047-8D44-34958DCC0967}" destId="{D02A5B2C-AED8-0646-88EF-B70BD7D73928}" srcOrd="1" destOrd="0" presId="urn:microsoft.com/office/officeart/2005/8/layout/vProcess5"/>
    <dgm:cxn modelId="{A413287C-3E1E-EA4B-A6A4-88D32E8656D5}" type="presOf" srcId="{0A385022-F98C-BE4A-9915-4F7D9A973C5C}" destId="{1884E342-9219-3146-8B70-3DFAA69B6903}" srcOrd="0" destOrd="0" presId="urn:microsoft.com/office/officeart/2005/8/layout/vProcess5"/>
    <dgm:cxn modelId="{DB780BB1-8EF8-154E-B16F-8494DE0A5604}" type="presOf" srcId="{D84B1114-7B4B-2047-8D44-34958DCC0967}" destId="{0226C5B7-D64D-8647-8CB5-52D98A382BA5}" srcOrd="0" destOrd="0" presId="urn:microsoft.com/office/officeart/2005/8/layout/vProcess5"/>
    <dgm:cxn modelId="{A99FDFBA-40E8-3746-AEB7-E40DAC3A66A0}" srcId="{0D5AA03A-1FF4-BF4A-BB1E-4F7A463CEBC8}" destId="{D84B1114-7B4B-2047-8D44-34958DCC0967}" srcOrd="0" destOrd="0" parTransId="{708DA72D-9612-6040-A03A-80CAE18464AF}" sibTransId="{6B80D8EA-E345-994A-92AF-253153339F12}"/>
    <dgm:cxn modelId="{28509CCE-36C6-B84D-AFF6-7C7B07B94FA2}" type="presOf" srcId="{A1512E5D-1740-DC43-BFA0-218557AAE31C}" destId="{774960C6-0BC0-784B-8D4C-BDD5DAC1DEA1}" srcOrd="0" destOrd="0" presId="urn:microsoft.com/office/officeart/2005/8/layout/vProcess5"/>
    <dgm:cxn modelId="{F5C8BCCF-0CAA-5442-9BED-46623BD16931}" srcId="{0D5AA03A-1FF4-BF4A-BB1E-4F7A463CEBC8}" destId="{C75C14D3-DEB5-9B42-9905-6F1718880182}" srcOrd="2" destOrd="0" parTransId="{9108F8F6-B34F-554C-A62B-80C4FF5B870D}" sibTransId="{0A385022-F98C-BE4A-9915-4F7D9A973C5C}"/>
    <dgm:cxn modelId="{BE8345EA-0C0B-E042-940E-2C8C2EFBB70A}" type="presOf" srcId="{A1512E5D-1740-DC43-BFA0-218557AAE31C}" destId="{6EA8F948-340F-D04E-9215-1901CC79B80A}" srcOrd="1" destOrd="0" presId="urn:microsoft.com/office/officeart/2005/8/layout/vProcess5"/>
    <dgm:cxn modelId="{E5F46DF9-1CE6-3F4F-829C-9AA5D7319D02}" srcId="{0D5AA03A-1FF4-BF4A-BB1E-4F7A463CEBC8}" destId="{A1512E5D-1740-DC43-BFA0-218557AAE31C}" srcOrd="1" destOrd="0" parTransId="{9B102694-3651-F349-819E-E29F25E87C3B}" sibTransId="{1F2360CD-8F57-CF49-BFDF-4C743A0E5706}"/>
    <dgm:cxn modelId="{450A288B-0759-CD4A-8D5E-06B9E44C9E2E}" type="presParOf" srcId="{2C3CB507-6140-3E46-A2D7-B6FCC4FF1B51}" destId="{5A7F996E-20B4-4E49-AAC0-0931BFE733BC}" srcOrd="0" destOrd="0" presId="urn:microsoft.com/office/officeart/2005/8/layout/vProcess5"/>
    <dgm:cxn modelId="{8E0D5291-E4E7-A34F-B0DA-E0E9CFEF5334}" type="presParOf" srcId="{2C3CB507-6140-3E46-A2D7-B6FCC4FF1B51}" destId="{0226C5B7-D64D-8647-8CB5-52D98A382BA5}" srcOrd="1" destOrd="0" presId="urn:microsoft.com/office/officeart/2005/8/layout/vProcess5"/>
    <dgm:cxn modelId="{654771B4-F235-504A-B4E7-CA6FFABDDC7B}" type="presParOf" srcId="{2C3CB507-6140-3E46-A2D7-B6FCC4FF1B51}" destId="{774960C6-0BC0-784B-8D4C-BDD5DAC1DEA1}" srcOrd="2" destOrd="0" presId="urn:microsoft.com/office/officeart/2005/8/layout/vProcess5"/>
    <dgm:cxn modelId="{8F820707-231B-344B-8D88-83B03D0B9694}" type="presParOf" srcId="{2C3CB507-6140-3E46-A2D7-B6FCC4FF1B51}" destId="{081D6BC0-5571-E049-8A83-75B6A7E81B9C}" srcOrd="3" destOrd="0" presId="urn:microsoft.com/office/officeart/2005/8/layout/vProcess5"/>
    <dgm:cxn modelId="{B6D4CF48-4CB2-044A-85A2-0DB5A59E8D27}" type="presParOf" srcId="{2C3CB507-6140-3E46-A2D7-B6FCC4FF1B51}" destId="{49D827C5-5A60-9547-9BCF-24014962020F}" srcOrd="4" destOrd="0" presId="urn:microsoft.com/office/officeart/2005/8/layout/vProcess5"/>
    <dgm:cxn modelId="{32C919D0-9E44-FD4A-8D8E-EC21C0861E33}" type="presParOf" srcId="{2C3CB507-6140-3E46-A2D7-B6FCC4FF1B51}" destId="{D78B528D-AD35-384B-8BB6-510623EB0640}" srcOrd="5" destOrd="0" presId="urn:microsoft.com/office/officeart/2005/8/layout/vProcess5"/>
    <dgm:cxn modelId="{1E7E304E-234D-BF45-80D7-E0B33F41A37A}" type="presParOf" srcId="{2C3CB507-6140-3E46-A2D7-B6FCC4FF1B51}" destId="{5AD56C2B-DFFA-AA45-BF70-AF11FC835F91}" srcOrd="6" destOrd="0" presId="urn:microsoft.com/office/officeart/2005/8/layout/vProcess5"/>
    <dgm:cxn modelId="{B6686D07-9FB2-EE4F-AD72-ABD633F6F438}" type="presParOf" srcId="{2C3CB507-6140-3E46-A2D7-B6FCC4FF1B51}" destId="{1884E342-9219-3146-8B70-3DFAA69B6903}" srcOrd="7" destOrd="0" presId="urn:microsoft.com/office/officeart/2005/8/layout/vProcess5"/>
    <dgm:cxn modelId="{E8E9F3DE-D828-634F-AD36-752CDE3E6D1A}" type="presParOf" srcId="{2C3CB507-6140-3E46-A2D7-B6FCC4FF1B51}" destId="{D02A5B2C-AED8-0646-88EF-B70BD7D73928}" srcOrd="8" destOrd="0" presId="urn:microsoft.com/office/officeart/2005/8/layout/vProcess5"/>
    <dgm:cxn modelId="{5C1B58C3-418D-754F-B022-4A3CF4652A0C}" type="presParOf" srcId="{2C3CB507-6140-3E46-A2D7-B6FCC4FF1B51}" destId="{6EA8F948-340F-D04E-9215-1901CC79B80A}" srcOrd="9" destOrd="0" presId="urn:microsoft.com/office/officeart/2005/8/layout/vProcess5"/>
    <dgm:cxn modelId="{41921B51-3187-8C4A-B0F7-0EAB57D57DFB}" type="presParOf" srcId="{2C3CB507-6140-3E46-A2D7-B6FCC4FF1B51}" destId="{A4F46913-64D1-0F4B-AC12-742212026E5A}" srcOrd="10" destOrd="0" presId="urn:microsoft.com/office/officeart/2005/8/layout/vProcess5"/>
    <dgm:cxn modelId="{724EB648-ACA7-124B-8F45-C02ECF1426BF}" type="presParOf" srcId="{2C3CB507-6140-3E46-A2D7-B6FCC4FF1B51}" destId="{940CB8C9-4BDE-594E-AA05-CCEE48215D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C5B7-D64D-8647-8CB5-52D98A382BA5}">
      <dsp:nvSpPr>
        <dsp:cNvPr id="0" name=""/>
        <dsp:cNvSpPr/>
      </dsp:nvSpPr>
      <dsp:spPr>
        <a:xfrm>
          <a:off x="0" y="0"/>
          <a:ext cx="6257767" cy="868796"/>
        </a:xfrm>
        <a:prstGeom prst="roundRect">
          <a:avLst>
            <a:gd name="adj" fmla="val 10000"/>
          </a:avLst>
        </a:prstGeom>
        <a:solidFill>
          <a:srgbClr val="82B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ACTIVIDAD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Diseño e implementación de sistemas de alerta temprana (SAT) para pequeños agricultores. </a:t>
          </a:r>
          <a:endParaRPr lang="es-ES_tradnl" sz="1200" b="1" kern="1200" noProof="0"/>
        </a:p>
      </dsp:txBody>
      <dsp:txXfrm>
        <a:off x="25446" y="25446"/>
        <a:ext cx="5246855" cy="817904"/>
      </dsp:txXfrm>
    </dsp:sp>
    <dsp:sp modelId="{774960C6-0BC0-784B-8D4C-BDD5DAC1DEA1}">
      <dsp:nvSpPr>
        <dsp:cNvPr id="0" name=""/>
        <dsp:cNvSpPr/>
      </dsp:nvSpPr>
      <dsp:spPr>
        <a:xfrm>
          <a:off x="524088" y="1026759"/>
          <a:ext cx="6257767" cy="868796"/>
        </a:xfrm>
        <a:prstGeom prst="roundRect">
          <a:avLst>
            <a:gd name="adj" fmla="val 10000"/>
          </a:avLst>
        </a:prstGeom>
        <a:solidFill>
          <a:srgbClr val="82B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OUTPUT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Infraestructura de información eventos climáticos para pequeños agricultores implementada y X cantidad de talleres realizados con agricultores.</a:t>
          </a:r>
          <a:endParaRPr lang="es-ES_tradnl" sz="1200" b="1" kern="1200" noProof="0"/>
        </a:p>
      </dsp:txBody>
      <dsp:txXfrm>
        <a:off x="549534" y="1052205"/>
        <a:ext cx="5118069" cy="817904"/>
      </dsp:txXfrm>
    </dsp:sp>
    <dsp:sp modelId="{081D6BC0-5571-E049-8A83-75B6A7E81B9C}">
      <dsp:nvSpPr>
        <dsp:cNvPr id="0" name=""/>
        <dsp:cNvSpPr/>
      </dsp:nvSpPr>
      <dsp:spPr>
        <a:xfrm>
          <a:off x="1040353" y="2053519"/>
          <a:ext cx="6257767" cy="868796"/>
        </a:xfrm>
        <a:prstGeom prst="roundRect">
          <a:avLst>
            <a:gd name="adj" fmla="val 10000"/>
          </a:avLst>
        </a:prstGeom>
        <a:solidFill>
          <a:srgbClr val="82B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OUTCOME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Agricultores adaptan sus sistemas de producción para prepararse y responder a impactos del cambio climático. (Supuesto: agricultores utilizan la información).  </a:t>
          </a:r>
          <a:endParaRPr lang="es-ES_tradnl" sz="1200" b="1" kern="1200" noProof="0"/>
        </a:p>
      </dsp:txBody>
      <dsp:txXfrm>
        <a:off x="1065799" y="2078965"/>
        <a:ext cx="5125891" cy="817904"/>
      </dsp:txXfrm>
    </dsp:sp>
    <dsp:sp modelId="{49D827C5-5A60-9547-9BCF-24014962020F}">
      <dsp:nvSpPr>
        <dsp:cNvPr id="0" name=""/>
        <dsp:cNvSpPr/>
      </dsp:nvSpPr>
      <dsp:spPr>
        <a:xfrm>
          <a:off x="1564441" y="3080278"/>
          <a:ext cx="6257767" cy="868796"/>
        </a:xfrm>
        <a:prstGeom prst="roundRect">
          <a:avLst>
            <a:gd name="adj" fmla="val 10000"/>
          </a:avLst>
        </a:prstGeom>
        <a:solidFill>
          <a:srgbClr val="82B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IMPACTO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Agricultores  incrementan su resiliencia, reducen pérdidas económicas y fortalecen la seguridad alimentaria de la comunidad. </a:t>
          </a:r>
          <a:endParaRPr lang="es-ES_tradnl" sz="1200" b="1" kern="1200" noProof="0"/>
        </a:p>
      </dsp:txBody>
      <dsp:txXfrm>
        <a:off x="1589887" y="3105724"/>
        <a:ext cx="5118069" cy="817904"/>
      </dsp:txXfrm>
    </dsp:sp>
    <dsp:sp modelId="{D78B528D-AD35-384B-8BB6-510623EB0640}">
      <dsp:nvSpPr>
        <dsp:cNvPr id="0" name=""/>
        <dsp:cNvSpPr/>
      </dsp:nvSpPr>
      <dsp:spPr>
        <a:xfrm>
          <a:off x="5693049" y="665419"/>
          <a:ext cx="564717" cy="56471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500" kern="1200" noProof="0"/>
        </a:p>
      </dsp:txBody>
      <dsp:txXfrm>
        <a:off x="5820110" y="665419"/>
        <a:ext cx="310595" cy="424950"/>
      </dsp:txXfrm>
    </dsp:sp>
    <dsp:sp modelId="{5AD56C2B-DFFA-AA45-BF70-AF11FC835F91}">
      <dsp:nvSpPr>
        <dsp:cNvPr id="0" name=""/>
        <dsp:cNvSpPr/>
      </dsp:nvSpPr>
      <dsp:spPr>
        <a:xfrm>
          <a:off x="6217137" y="1692178"/>
          <a:ext cx="564717" cy="56471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500" kern="1200" noProof="0"/>
        </a:p>
      </dsp:txBody>
      <dsp:txXfrm>
        <a:off x="6344198" y="1692178"/>
        <a:ext cx="310595" cy="424950"/>
      </dsp:txXfrm>
    </dsp:sp>
    <dsp:sp modelId="{1884E342-9219-3146-8B70-3DFAA69B6903}">
      <dsp:nvSpPr>
        <dsp:cNvPr id="0" name=""/>
        <dsp:cNvSpPr/>
      </dsp:nvSpPr>
      <dsp:spPr>
        <a:xfrm>
          <a:off x="6733403" y="2718938"/>
          <a:ext cx="564717" cy="56471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500" kern="1200" noProof="0"/>
        </a:p>
      </dsp:txBody>
      <dsp:txXfrm>
        <a:off x="6860464" y="2718938"/>
        <a:ext cx="310595" cy="42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DF3F-2208-434D-9EAC-6EBD5743AE04}" type="datetimeFigureOut">
              <a:rPr lang="en-CL" smtClean="0"/>
              <a:t>16-05-23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BEAAD-C0E2-6A43-8D81-86EA2EDC2BDE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9731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B03C1-9910-3643-B88E-C3B5FB564D52}" type="slidenum">
              <a:rPr kumimoji="0" lang="e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8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B03C1-9910-3643-B88E-C3B5FB564D52}" type="slidenum">
              <a:rPr kumimoji="0" lang="e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B03C1-9910-3643-B88E-C3B5FB564D52}" type="slidenum">
              <a:rPr kumimoji="0" lang="e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3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baseline="0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1F07-7E08-4F6A-A062-0BF2C03238E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5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E59AD-A06C-4C17-85AE-F8B43C4967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8">
            <a:extLst>
              <a:ext uri="{FF2B5EF4-FFF2-40B4-BE49-F238E27FC236}">
                <a16:creationId xmlns:a16="http://schemas.microsoft.com/office/drawing/2014/main" id="{97EEE12D-113F-C446-B69C-6B5330E57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51" y="1149811"/>
            <a:ext cx="2771775" cy="22617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24180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31261"/>
            <a:ext cx="10187493" cy="453706"/>
          </a:xfrm>
        </p:spPr>
        <p:txBody>
          <a:bodyPr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65719" y="1225649"/>
            <a:ext cx="10675528" cy="4893675"/>
          </a:xfrm>
        </p:spPr>
        <p:txBody>
          <a:bodyPr>
            <a:noAutofit/>
          </a:bodyPr>
          <a:lstStyle>
            <a:lvl1pPr>
              <a:spcBef>
                <a:spcPts val="544"/>
              </a:spcBef>
              <a:spcAft>
                <a:spcPts val="0"/>
              </a:spcAft>
              <a:defRPr/>
            </a:lvl1pPr>
            <a:lvl2pPr>
              <a:spcBef>
                <a:spcPts val="272"/>
              </a:spcBef>
              <a:spcAft>
                <a:spcPts val="272"/>
              </a:spcAft>
              <a:defRPr/>
            </a:lvl2pPr>
            <a:lvl3pPr>
              <a:spcBef>
                <a:spcPts val="272"/>
              </a:spcBef>
              <a:defRPr sz="1451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Third</a:t>
            </a:r>
          </a:p>
        </p:txBody>
      </p:sp>
      <p:sp>
        <p:nvSpPr>
          <p:cNvPr id="10" name="Foliennummernplatzhalter 2"/>
          <p:cNvSpPr txBox="1">
            <a:spLocks/>
          </p:cNvSpPr>
          <p:nvPr userDrawn="1"/>
        </p:nvSpPr>
        <p:spPr>
          <a:xfrm>
            <a:off x="10429064" y="6393375"/>
            <a:ext cx="1142636" cy="254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521437" rtl="0" eaLnBrk="1" latinLnBrk="0" hangingPunct="1">
              <a:defRPr sz="1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A5E1-4EF6-B646-9E41-F60059836A51}" type="slidenum">
              <a:rPr lang="de-DE" sz="1088" smtClean="0"/>
              <a:pPr/>
              <a:t>‹#›</a:t>
            </a:fld>
            <a:endParaRPr lang="de-DE" sz="1088" dirty="0"/>
          </a:p>
        </p:txBody>
      </p:sp>
    </p:spTree>
    <p:extLst>
      <p:ext uri="{BB962C8B-B14F-4D97-AF65-F5344CB8AC3E}">
        <p14:creationId xmlns:p14="http://schemas.microsoft.com/office/powerpoint/2010/main" val="89168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D18D57-B525-411F-B66C-2DC508235B4F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0" y="673522"/>
            <a:ext cx="1539995" cy="97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C01F-8681-5540-AC92-33752069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8" name="Picture 7" descr="GCFblgrnLogoRGB.eps">
            <a:extLst>
              <a:ext uri="{FF2B5EF4-FFF2-40B4-BE49-F238E27FC236}">
                <a16:creationId xmlns:a16="http://schemas.microsoft.com/office/drawing/2014/main" id="{E8873946-7279-FC42-918A-DFC8D3D27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1147D-69FE-6246-AA17-E5A27235AA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23159"/>
            <a:ext cx="12362581" cy="6953232"/>
          </a:xfrm>
          <a:prstGeom prst="rect">
            <a:avLst/>
          </a:prstGeom>
        </p:spPr>
      </p:pic>
      <p:pic>
        <p:nvPicPr>
          <p:cNvPr id="10" name="Picture 9" descr="GCFblgrnLogoRGB.eps">
            <a:extLst>
              <a:ext uri="{FF2B5EF4-FFF2-40B4-BE49-F238E27FC236}">
                <a16:creationId xmlns:a16="http://schemas.microsoft.com/office/drawing/2014/main" id="{722F94F1-4335-3747-BA2A-00878F8C67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246" y="2373948"/>
            <a:ext cx="3581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05/16/23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etamal@gcfund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657" y="1272266"/>
            <a:ext cx="3250769" cy="5510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164574" y="3900578"/>
            <a:ext cx="904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ESTRUCTURACIÓN DE PROYECTOS PARA ACCESO A FINANCIAMIENTO CLIMÁTICO</a:t>
            </a:r>
            <a:endParaRPr lang="es-ES_tradnl" sz="32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22" y="1558838"/>
            <a:ext cx="7068691" cy="161817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6E4AC3-1499-A1B7-EF37-B480D8DC8FF5}"/>
              </a:ext>
            </a:extLst>
          </p:cNvPr>
          <p:cNvSpPr txBox="1">
            <a:spLocks/>
          </p:cNvSpPr>
          <p:nvPr/>
        </p:nvSpPr>
        <p:spPr>
          <a:xfrm>
            <a:off x="1698564" y="5251690"/>
            <a:ext cx="5505009" cy="1438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Cristián Retamal</a:t>
            </a:r>
          </a:p>
          <a:p>
            <a:pPr algn="l"/>
            <a:r>
              <a:rPr lang="en-US" sz="1800" dirty="0"/>
              <a:t>Regional Consultant for Latin America</a:t>
            </a:r>
          </a:p>
          <a:p>
            <a:pPr algn="l"/>
            <a:r>
              <a:rPr lang="en-US" sz="1800" dirty="0"/>
              <a:t>Division of Country Programming</a:t>
            </a:r>
          </a:p>
          <a:p>
            <a:pPr algn="l"/>
            <a:r>
              <a:rPr lang="en-US" sz="1800" dirty="0"/>
              <a:t>Green Climate Fund - Secretariat</a:t>
            </a:r>
            <a:endParaRPr lang="en-KR" sz="18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C5F264-C248-0666-6D22-C1FAB2105085}"/>
              </a:ext>
            </a:extLst>
          </p:cNvPr>
          <p:cNvSpPr txBox="1">
            <a:spLocks/>
          </p:cNvSpPr>
          <p:nvPr/>
        </p:nvSpPr>
        <p:spPr>
          <a:xfrm>
            <a:off x="7736932" y="6201061"/>
            <a:ext cx="1405783" cy="315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1600" dirty="0">
                <a:solidFill>
                  <a:srgbClr val="0070C0"/>
                </a:solidFill>
              </a:rPr>
              <a:t>18 Mayo 2023</a:t>
            </a:r>
            <a:endParaRPr lang="en-US" sz="1600" dirty="0"/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221FF4F-A12E-C658-D1CA-526F3BBA7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39" y="5578247"/>
            <a:ext cx="1224213" cy="7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8" y="690256"/>
            <a:ext cx="10732670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963A4-142A-DAAA-16D5-BE4F40C652DE}"/>
              </a:ext>
            </a:extLst>
          </p:cNvPr>
          <p:cNvSpPr txBox="1"/>
          <p:nvPr/>
        </p:nvSpPr>
        <p:spPr>
          <a:xfrm>
            <a:off x="119130" y="1243916"/>
            <a:ext cx="11580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 startAt="3"/>
            </a:pPr>
            <a:r>
              <a:rPr lang="es-ES_tradnl" b="1" dirty="0">
                <a:solidFill>
                  <a:srgbClr val="3A7179"/>
                </a:solidFill>
              </a:rPr>
              <a:t>Racionalidad climática</a:t>
            </a:r>
          </a:p>
          <a:p>
            <a:pPr algn="just"/>
            <a:r>
              <a:rPr lang="es-ES_tradnl" b="1" dirty="0">
                <a:solidFill>
                  <a:srgbClr val="3A7179"/>
                </a:solidFill>
              </a:rPr>
              <a:t>N</a:t>
            </a:r>
            <a:r>
              <a:rPr lang="es-ES_tradnl" dirty="0"/>
              <a:t>arrativa global de la propuesta que asegura que el proyecto/programa aborda el cambio climático y, por lo tanto, contribuye a los criterios del Marco de Inversión del GCF. </a:t>
            </a:r>
          </a:p>
          <a:p>
            <a:pPr algn="just"/>
            <a:endParaRPr lang="es-ES_tradnl" dirty="0"/>
          </a:p>
          <a:p>
            <a:pPr algn="just"/>
            <a:r>
              <a:rPr lang="es-ES_tradnl" b="1" u="sng" dirty="0">
                <a:solidFill>
                  <a:srgbClr val="3A7179"/>
                </a:solidFill>
              </a:rPr>
              <a:t>Para mitigación</a:t>
            </a:r>
            <a:r>
              <a:rPr lang="es-ES_tradnl" b="1" dirty="0">
                <a:solidFill>
                  <a:srgbClr val="3A7179"/>
                </a:solidFill>
              </a:rPr>
              <a:t>:</a:t>
            </a:r>
          </a:p>
          <a:p>
            <a:pPr algn="just"/>
            <a:r>
              <a:rPr lang="es-ES_tradnl" dirty="0"/>
              <a:t>Demostrar que con la intervención climática propuesta se proyecta una reducción/remoción de emisiones de GEI, y que ésta no se originarían sin la(s) actividad(es) financiada(s) por GCF.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E689-CEEC-430D-207C-E4E1BAD3F40D}"/>
              </a:ext>
            </a:extLst>
          </p:cNvPr>
          <p:cNvSpPr txBox="1"/>
          <p:nvPr/>
        </p:nvSpPr>
        <p:spPr>
          <a:xfrm>
            <a:off x="119130" y="3591202"/>
            <a:ext cx="8361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b="1" dirty="0"/>
              <a:t>Aspectos a considerar para construir racionalidad climática en mitigación:</a:t>
            </a:r>
          </a:p>
          <a:p>
            <a:pPr algn="just"/>
            <a:endParaRPr lang="es-ES_tradnl" sz="18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800" dirty="0">
                <a:solidFill>
                  <a:srgbClr val="3A7179"/>
                </a:solidFill>
              </a:rPr>
              <a:t>Alineación con prioridades país, compromiso NDC/LTS u otras estrategias consistentes con la meta de 1.5° C. Fundamental</a:t>
            </a:r>
            <a:r>
              <a:rPr lang="en-GB" sz="1800" dirty="0">
                <a:solidFill>
                  <a:srgbClr val="3A7179"/>
                </a:solidFill>
              </a:rPr>
              <a:t>: </a:t>
            </a:r>
            <a:r>
              <a:rPr lang="en-GB" i="1" dirty="0">
                <a:solidFill>
                  <a:srgbClr val="3A7179"/>
                </a:solidFill>
              </a:rPr>
              <a:t>country ownership</a:t>
            </a:r>
            <a:r>
              <a:rPr lang="es-ES_tradnl" i="1" dirty="0">
                <a:solidFill>
                  <a:srgbClr val="3A7179"/>
                </a:solidFill>
              </a:rPr>
              <a:t>.</a:t>
            </a:r>
            <a:endParaRPr lang="es-ES_tradnl" sz="18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18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800" dirty="0">
                <a:solidFill>
                  <a:srgbClr val="3A7179"/>
                </a:solidFill>
              </a:rPr>
              <a:t>Consistencia metodológica en la cuantificación de resultados de mitigación y la demostración de adicionalidad (supuestos, factores de emisión, etc.). Herramientas CDM/JI son una b</a:t>
            </a:r>
            <a:r>
              <a:rPr lang="es-ES_tradnl" dirty="0">
                <a:solidFill>
                  <a:srgbClr val="3A7179"/>
                </a:solidFill>
              </a:rPr>
              <a:t>ase metodológica útil.</a:t>
            </a:r>
            <a:endParaRPr lang="es-ES_tradnl" sz="18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18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800" dirty="0">
                <a:solidFill>
                  <a:srgbClr val="3A7179"/>
                </a:solidFill>
              </a:rPr>
              <a:t>Planificación de esquemas MRV coherentes y en línea con el MRT/ETF del Acuerdo de Paris para facilitar formulación de </a:t>
            </a:r>
            <a:r>
              <a:rPr lang="es-ES_tradnl" sz="1800" dirty="0" err="1">
                <a:solidFill>
                  <a:srgbClr val="3A7179"/>
                </a:solidFill>
              </a:rPr>
              <a:t>BTRs</a:t>
            </a:r>
            <a:r>
              <a:rPr lang="es-ES_tradnl" sz="1800" dirty="0">
                <a:solidFill>
                  <a:srgbClr val="3A7179"/>
                </a:solidFill>
              </a:rPr>
              <a:t>.</a:t>
            </a:r>
            <a:endParaRPr lang="en-C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E1859-CB56-E42F-7A1D-50374125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38" y="3027937"/>
            <a:ext cx="3130010" cy="19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75510-410F-D80E-09D3-6F2FD7BE1C77}"/>
              </a:ext>
            </a:extLst>
          </p:cNvPr>
          <p:cNvSpPr txBox="1"/>
          <p:nvPr/>
        </p:nvSpPr>
        <p:spPr>
          <a:xfrm>
            <a:off x="8637110" y="5006973"/>
            <a:ext cx="2994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55713" algn="ctr" rtl="0">
              <a:spcBef>
                <a:spcPts val="0"/>
              </a:spcBef>
              <a:spcAft>
                <a:spcPts val="0"/>
              </a:spcAft>
            </a:pPr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October 2022 – NDCs under the Paris Agreement Revised synthesis report by the UNFCCC Secretariat. </a:t>
            </a:r>
            <a:endParaRPr lang="en-CL" sz="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6B1EDD-1D80-EA63-E6B1-51C1EAB6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61" y="5319300"/>
            <a:ext cx="2890163" cy="1524871"/>
          </a:xfrm>
          <a:prstGeom prst="rect">
            <a:avLst/>
          </a:prstGeom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F6431F2-0856-5CDA-7D92-E501E1BAC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641" y="6341365"/>
            <a:ext cx="527330" cy="3305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148A2B5-56C7-C345-1762-4A9A19A370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58" y="674107"/>
            <a:ext cx="9623147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963A4-142A-DAAA-16D5-BE4F40C652DE}"/>
              </a:ext>
            </a:extLst>
          </p:cNvPr>
          <p:cNvSpPr txBox="1"/>
          <p:nvPr/>
        </p:nvSpPr>
        <p:spPr>
          <a:xfrm>
            <a:off x="142858" y="1373190"/>
            <a:ext cx="1168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u="sng">
                <a:solidFill>
                  <a:srgbClr val="3A7179"/>
                </a:solidFill>
              </a:rPr>
              <a:t>Para adaptación</a:t>
            </a:r>
            <a:r>
              <a:rPr lang="es-ES_tradnl" b="1">
                <a:solidFill>
                  <a:srgbClr val="3A7179"/>
                </a:solidFill>
              </a:rPr>
              <a:t>:</a:t>
            </a:r>
          </a:p>
          <a:p>
            <a:pPr algn="just"/>
            <a:r>
              <a:rPr lang="es-ES_tradnl"/>
              <a:t>Proporcionar un análisis basado en evidencia de que la(s) actividad(es) propuesta(as) es/son muy probablemente una respuesta adaptativa efectiva a un riesgo o impacto de una amenaza climática específica.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E689-CEEC-430D-207C-E4E1BAD3F40D}"/>
              </a:ext>
            </a:extLst>
          </p:cNvPr>
          <p:cNvSpPr txBox="1"/>
          <p:nvPr/>
        </p:nvSpPr>
        <p:spPr>
          <a:xfrm>
            <a:off x="142858" y="2604588"/>
            <a:ext cx="82637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/>
              <a:t>Aspectos a considerar para construir racionalidad climática en adaptación:</a:t>
            </a: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00">
                <a:solidFill>
                  <a:srgbClr val="3A7179"/>
                </a:solidFill>
              </a:rPr>
              <a:t>Alineación de la intervención con prioridades y planes del país (NDC, NAP, NAPA, LTS, Comunicación de Adaptación). Fundamental</a:t>
            </a:r>
            <a:r>
              <a:rPr lang="en-GB" sz="1600">
                <a:solidFill>
                  <a:srgbClr val="3A7179"/>
                </a:solidFill>
              </a:rPr>
              <a:t>: </a:t>
            </a:r>
            <a:r>
              <a:rPr lang="en-GB" sz="1600" i="1">
                <a:solidFill>
                  <a:srgbClr val="3A7179"/>
                </a:solidFill>
              </a:rPr>
              <a:t>country ownership</a:t>
            </a:r>
            <a:r>
              <a:rPr lang="es-ES_tradnl" sz="1600" i="1">
                <a:solidFill>
                  <a:srgbClr val="3A7179"/>
                </a:solidFill>
              </a:rPr>
              <a:t>.</a:t>
            </a: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00">
                <a:solidFill>
                  <a:srgbClr val="3A7179"/>
                </a:solidFill>
              </a:rPr>
              <a:t>Identificar claramente y con base en evidencia la amenaza/peligro climático, el/los sujeto(s) vulnerable(s) de la intervención (población, sistema o ecosistema), y el riesgo climático asociado.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00">
                <a:solidFill>
                  <a:srgbClr val="3A7179"/>
                </a:solidFill>
              </a:rPr>
              <a:t>Articular con claridad cómo la(s) respuesta(s) siendo considerada(s) reduce la exposición y/o vulnerabilidad del sujeto analizado y con ello el riesgo/impacto climático. Identificando barreras, otras posibles respuestas no priorizadas y cuantificando los beneficiarios de la intervención. 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0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00">
                <a:solidFill>
                  <a:srgbClr val="3A7179"/>
                </a:solidFill>
              </a:rPr>
              <a:t>Plan de Monitoreo y Evaluación (M&amp;E) que permitirá evaluar la intervención en términos del impacto climático y la cantidad de beneficiarios. </a:t>
            </a:r>
            <a:endParaRPr lang="en-CL" sz="1600"/>
          </a:p>
        </p:txBody>
      </p:sp>
      <p:pic>
        <p:nvPicPr>
          <p:cNvPr id="3" name="Google Shape;151;p22">
            <a:extLst>
              <a:ext uri="{FF2B5EF4-FFF2-40B4-BE49-F238E27FC236}">
                <a16:creationId xmlns:a16="http://schemas.microsoft.com/office/drawing/2014/main" id="{C1983A51-3724-0F5B-61F9-037E453F36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718" y="2459504"/>
            <a:ext cx="3381540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22">
            <a:extLst>
              <a:ext uri="{FF2B5EF4-FFF2-40B4-BE49-F238E27FC236}">
                <a16:creationId xmlns:a16="http://schemas.microsoft.com/office/drawing/2014/main" id="{83AEB307-CEB4-BDA6-3B02-942982DD05FA}"/>
              </a:ext>
            </a:extLst>
          </p:cNvPr>
          <p:cNvSpPr txBox="1"/>
          <p:nvPr/>
        </p:nvSpPr>
        <p:spPr>
          <a:xfrm>
            <a:off x="9375225" y="4451470"/>
            <a:ext cx="1898525" cy="20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00">
                <a:latin typeface="Arial" panose="020B0604020202020204" pitchFamily="34" charset="0"/>
                <a:cs typeface="Arial" panose="020B0604020202020204" pitchFamily="34" charset="0"/>
              </a:rPr>
              <a:t>IPCC Quinto Informe de Evaluación (2014)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CF5DD-AA60-BA12-FF2D-9A4CC1C3F1B5}"/>
              </a:ext>
            </a:extLst>
          </p:cNvPr>
          <p:cNvSpPr txBox="1"/>
          <p:nvPr/>
        </p:nvSpPr>
        <p:spPr>
          <a:xfrm>
            <a:off x="8667601" y="4889434"/>
            <a:ext cx="3381541" cy="1200329"/>
          </a:xfrm>
          <a:prstGeom prst="rect">
            <a:avLst/>
          </a:prstGeom>
          <a:solidFill>
            <a:srgbClr val="EDF5FC"/>
          </a:solidFill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200"/>
              <a:t>Al determinar el riesgo climático a partir de la combinación de datos históricos y proyecciones climáticas futuras, las propuestas deben considerar la coherencia y el acuerdo entre las diferentes fuentes de información, incluidas las prácticas de conocimiento tradicionales, locales e indígenas.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86854-CC96-1679-37B6-83353945F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500ED17-0CD5-04E3-5050-7AADA7644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085" y="6174182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1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9" y="632177"/>
            <a:ext cx="9623147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963A4-142A-DAAA-16D5-BE4F40C652DE}"/>
              </a:ext>
            </a:extLst>
          </p:cNvPr>
          <p:cNvSpPr txBox="1"/>
          <p:nvPr/>
        </p:nvSpPr>
        <p:spPr>
          <a:xfrm>
            <a:off x="118089" y="1215619"/>
            <a:ext cx="11580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es-ES_tradnl" b="1" dirty="0">
                <a:solidFill>
                  <a:srgbClr val="3A7179"/>
                </a:solidFill>
              </a:rPr>
              <a:t>Teoría del Cambio (</a:t>
            </a:r>
            <a:r>
              <a:rPr lang="es-ES_tradnl" b="1" dirty="0" err="1">
                <a:solidFill>
                  <a:srgbClr val="3A7179"/>
                </a:solidFill>
              </a:rPr>
              <a:t>ToC</a:t>
            </a:r>
            <a:r>
              <a:rPr lang="es-ES_tradnl" b="1" dirty="0">
                <a:solidFill>
                  <a:srgbClr val="3A7179"/>
                </a:solidFill>
              </a:rPr>
              <a:t>)</a:t>
            </a:r>
          </a:p>
          <a:p>
            <a:pPr algn="just"/>
            <a:endParaRPr lang="es-ES_tradnl" b="1" dirty="0">
              <a:solidFill>
                <a:srgbClr val="3A7179"/>
              </a:solidFill>
            </a:endParaRPr>
          </a:p>
          <a:p>
            <a:pPr algn="just"/>
            <a:r>
              <a:rPr lang="es-ES_tradnl" dirty="0"/>
              <a:t>Marco que describe los supuestos considerados, lógica y resultados esperados de las actividades financiadas por el GCF. Apunta a describir cómo las intervenciones de acción climática apoyadas por el GCF deben originar un cambio de paradigma hacia vías de desarrollo con bajas emisiones y resilientes al clima.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872BC-7C40-E6E3-6E38-007D93BFAD54}"/>
              </a:ext>
            </a:extLst>
          </p:cNvPr>
          <p:cNvSpPr/>
          <p:nvPr/>
        </p:nvSpPr>
        <p:spPr>
          <a:xfrm>
            <a:off x="118089" y="4009918"/>
            <a:ext cx="3101630" cy="1430594"/>
          </a:xfrm>
          <a:prstGeom prst="ellipse">
            <a:avLst/>
          </a:prstGeom>
          <a:solidFill>
            <a:srgbClr val="20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/>
              <a:t>Si hacemos ..X.. entonces tendremos ..Y.. </a:t>
            </a:r>
          </a:p>
          <a:p>
            <a:pPr algn="ctr"/>
            <a:r>
              <a:rPr lang="es-ES_tradnl" sz="1600"/>
              <a:t>porque ..Z..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496A1EF-E1FD-3148-8EF2-25C43D5A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832581"/>
              </p:ext>
            </p:extLst>
          </p:nvPr>
        </p:nvGraphicFramePr>
        <p:xfrm>
          <a:off x="3219719" y="2750678"/>
          <a:ext cx="7822209" cy="394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507419AA-84A1-DA6B-D1CF-09A3D7B6A3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9A6A406-255A-5BC3-753E-C6F83BAA0B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6085" y="6174182"/>
            <a:ext cx="776321" cy="48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64172-83CF-C88D-7331-4ED36867B81D}"/>
              </a:ext>
            </a:extLst>
          </p:cNvPr>
          <p:cNvSpPr txBox="1"/>
          <p:nvPr/>
        </p:nvSpPr>
        <p:spPr>
          <a:xfrm>
            <a:off x="1150072" y="316008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i="1" dirty="0">
                <a:solidFill>
                  <a:srgbClr val="206E7F"/>
                </a:solidFill>
              </a:rPr>
              <a:t>Ejemplo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D6DD0-C60C-0524-B605-E395A0E2E454}"/>
              </a:ext>
            </a:extLst>
          </p:cNvPr>
          <p:cNvCxnSpPr>
            <a:cxnSpLocks/>
          </p:cNvCxnSpPr>
          <p:nvPr/>
        </p:nvCxnSpPr>
        <p:spPr>
          <a:xfrm>
            <a:off x="411873" y="3082299"/>
            <a:ext cx="2514060" cy="0"/>
          </a:xfrm>
          <a:prstGeom prst="straightConnector1">
            <a:avLst/>
          </a:prstGeom>
          <a:ln w="82550">
            <a:solidFill>
              <a:srgbClr val="206E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1" y="939702"/>
            <a:ext cx="10135411" cy="583442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48FB6-1978-E495-E7A2-FC44B987EF83}"/>
              </a:ext>
            </a:extLst>
          </p:cNvPr>
          <p:cNvSpPr txBox="1"/>
          <p:nvPr/>
        </p:nvSpPr>
        <p:spPr>
          <a:xfrm>
            <a:off x="265889" y="1523144"/>
            <a:ext cx="80333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/>
              <a:t>Aspectos a considerar para formular la </a:t>
            </a:r>
            <a:r>
              <a:rPr lang="es-ES_tradnl" sz="2000" b="1" dirty="0" err="1"/>
              <a:t>ToC</a:t>
            </a: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Se trata de una aproximación/enfoque flexible y no un método mecánico ni lineal.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Describe una hoja de ruta para originar cambios/transformaciones.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Requiere comprender en detalle como funciona el sistema (socio-técnico, socio-ecológico, mercado). 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Participación de partes interesadas en la formulación </a:t>
            </a:r>
            <a:r>
              <a:rPr lang="es-ES_tradnl" sz="2000" dirty="0" err="1">
                <a:solidFill>
                  <a:srgbClr val="3A7179"/>
                </a:solidFill>
              </a:rPr>
              <a:t>ToC</a:t>
            </a:r>
            <a:r>
              <a:rPr lang="es-ES_tradnl" sz="2000" dirty="0">
                <a:solidFill>
                  <a:srgbClr val="3A7179"/>
                </a:solidFill>
              </a:rPr>
              <a:t> es clave.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Debe explicar con evidencia la lógica a partir de la cual una intervención de acción climática origina cambios y sus supuestos.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20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2000" dirty="0">
                <a:solidFill>
                  <a:srgbClr val="3A7179"/>
                </a:solidFill>
              </a:rPr>
              <a:t>Requiere varias interacciones/iteraciones antes de ser finalizada.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B285B-9B46-761D-4B32-813FB85A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233" y="2603951"/>
            <a:ext cx="3465878" cy="21944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CA35977-E4E9-F98A-2FB1-13FB4E982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90713F0-60F1-C077-FC03-FCA388F10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790" y="6110797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1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6" y="608809"/>
            <a:ext cx="10517879" cy="583442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348D3-2415-FE50-24BE-3B36B2F71305}"/>
              </a:ext>
            </a:extLst>
          </p:cNvPr>
          <p:cNvSpPr txBox="1"/>
          <p:nvPr/>
        </p:nvSpPr>
        <p:spPr>
          <a:xfrm>
            <a:off x="139016" y="1192251"/>
            <a:ext cx="1191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 startAt="5"/>
            </a:pPr>
            <a:r>
              <a:rPr lang="es-ES_tradnl" sz="2000" b="1" dirty="0">
                <a:solidFill>
                  <a:srgbClr val="3A7179"/>
                </a:solidFill>
              </a:rPr>
              <a:t>Estructuración financiera</a:t>
            </a:r>
          </a:p>
          <a:p>
            <a:pPr algn="just"/>
            <a:endParaRPr lang="es-ES_tradnl" sz="2000" b="1" dirty="0">
              <a:solidFill>
                <a:srgbClr val="3A7179"/>
              </a:solidFill>
            </a:endParaRPr>
          </a:p>
          <a:p>
            <a:pPr algn="just"/>
            <a:r>
              <a:rPr lang="es-ES_tradnl" sz="2000" dirty="0"/>
              <a:t>La elección de instrumentos financieros apropiados para financiar una intervención climática con el GCF requiere una cuidadosa consideración de varios factores. Algunos pasos sugeridos para seleccionar el instrumento financiero adecuado son: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2F0CC-95C6-CA49-3155-0583440A1A8A}"/>
              </a:ext>
            </a:extLst>
          </p:cNvPr>
          <p:cNvSpPr txBox="1"/>
          <p:nvPr/>
        </p:nvSpPr>
        <p:spPr>
          <a:xfrm>
            <a:off x="2546942" y="2750678"/>
            <a:ext cx="9506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endParaRPr lang="es-ES_tradnl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dirty="0">
                <a:solidFill>
                  <a:srgbClr val="3A7179"/>
                </a:solidFill>
              </a:rPr>
              <a:t>Identificar necesidad financiera de la intervención: ¿cuánto financiamiento requiere el proyecto?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dirty="0">
                <a:solidFill>
                  <a:srgbClr val="3A7179"/>
                </a:solidFill>
              </a:rPr>
              <a:t>Comprender los instrumentos financieros que ofrece GCF: subsidios, préstamos concesionales, garantías y equity. Cada instrumento tiene diferentes términos y condiciones.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dirty="0">
                <a:solidFill>
                  <a:srgbClr val="3A7179"/>
                </a:solidFill>
              </a:rPr>
              <a:t>Sostenibilidad financiera del proyecto. Si el proyecto cuenta con un modelo de ingresos/recaudo sólido, un préstamo o una inversión de </a:t>
            </a:r>
            <a:r>
              <a:rPr lang="es-ES_tradnl" dirty="0" err="1">
                <a:solidFill>
                  <a:srgbClr val="3A7179"/>
                </a:solidFill>
              </a:rPr>
              <a:t>equity</a:t>
            </a:r>
            <a:r>
              <a:rPr lang="es-ES_tradnl" dirty="0">
                <a:solidFill>
                  <a:srgbClr val="3A7179"/>
                </a:solidFill>
              </a:rPr>
              <a:t> pueden ser instrumentos adecuados. 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dirty="0">
                <a:solidFill>
                  <a:srgbClr val="3A7179"/>
                </a:solidFill>
              </a:rPr>
              <a:t>Analizar el perfil de riesgo del proyecto. Si es el riesgo es alto, una garantía puede ser necesaria.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dirty="0">
                <a:solidFill>
                  <a:srgbClr val="3A7179"/>
                </a:solidFill>
              </a:rPr>
              <a:t>Consulta y análisis financiero experto.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80623-6D49-017F-5936-5301A197A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6" y="3204450"/>
            <a:ext cx="2442056" cy="24516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5CD0069-4FFD-A598-6517-8B5105651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D348A22-4CF8-520F-AB79-8305CE105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085" y="6174182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0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A5A4B999-BE6B-BB2C-26C8-F887F0F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91" y="599800"/>
            <a:ext cx="9623147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348D3-2415-FE50-24BE-3B36B2F71305}"/>
              </a:ext>
            </a:extLst>
          </p:cNvPr>
          <p:cNvSpPr txBox="1"/>
          <p:nvPr/>
        </p:nvSpPr>
        <p:spPr>
          <a:xfrm>
            <a:off x="305791" y="1183242"/>
            <a:ext cx="11580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 startAt="6"/>
            </a:pPr>
            <a:r>
              <a:rPr lang="es-ES_tradnl" b="1" dirty="0">
                <a:solidFill>
                  <a:srgbClr val="3A7179"/>
                </a:solidFill>
              </a:rPr>
              <a:t>Monitoreo</a:t>
            </a:r>
          </a:p>
          <a:p>
            <a:pPr algn="just"/>
            <a:endParaRPr lang="es-ES_tradnl" b="1" dirty="0">
              <a:solidFill>
                <a:srgbClr val="3A7179"/>
              </a:solidFill>
            </a:endParaRPr>
          </a:p>
          <a:p>
            <a:pPr algn="just"/>
            <a:r>
              <a:rPr lang="es-ES_tradnl" dirty="0"/>
              <a:t>Las propuestas de financiamiento deben contar con un plan de monitoreo que permita hacer seguimiento a las intervenciones de acción climática financiadas por el GCF. Con ello se busca observar el progreso de las intervenciones y su contribución/impacto para hacer frente al desafío climático.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7DD8E-16DB-470D-08ED-43089A814898}"/>
              </a:ext>
            </a:extLst>
          </p:cNvPr>
          <p:cNvSpPr txBox="1"/>
          <p:nvPr/>
        </p:nvSpPr>
        <p:spPr>
          <a:xfrm>
            <a:off x="305791" y="2703016"/>
            <a:ext cx="932658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50" b="1" dirty="0"/>
              <a:t>Aspectos a considerar al formular el plan de monitoreo</a:t>
            </a: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Todo comienza con la </a:t>
            </a:r>
            <a:r>
              <a:rPr lang="es-ES_tradnl" sz="1650" dirty="0" err="1">
                <a:solidFill>
                  <a:srgbClr val="3A7179"/>
                </a:solidFill>
              </a:rPr>
              <a:t>ToC</a:t>
            </a:r>
            <a:r>
              <a:rPr lang="es-ES_tradnl" sz="1650" dirty="0">
                <a:solidFill>
                  <a:srgbClr val="3A7179"/>
                </a:solidFill>
              </a:rPr>
              <a:t>: ahí se definen los resultados esperados e indicadores clave para monitorear el progreso hacia los objetivos de la intervención. 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Indicadores ‘SMART’: </a:t>
            </a:r>
            <a:r>
              <a:rPr lang="en-GB" sz="1650" dirty="0">
                <a:solidFill>
                  <a:srgbClr val="3A7179"/>
                </a:solidFill>
              </a:rPr>
              <a:t>Specific, Measurable, Achievable, Relevant, Time-bound</a:t>
            </a:r>
            <a:r>
              <a:rPr lang="es-ES_tradnl" sz="1650" dirty="0">
                <a:solidFill>
                  <a:srgbClr val="3A7179"/>
                </a:solidFill>
              </a:rPr>
              <a:t>. 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Involucrar stakeholders en el diseño e implementación de los esquemas de monitoreo.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Establecer línea base sobre la cual se monitorea el progreso de la intervención.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Asegurar la calidad de los datos para el monitoreo: confiabilidad y útil para la toma de decisiones.</a:t>
            </a:r>
          </a:p>
          <a:p>
            <a:pPr marL="400050" indent="-400050" algn="just">
              <a:buFont typeface="+mj-lt"/>
              <a:buAutoNum type="romanLcPeriod"/>
            </a:pPr>
            <a:endParaRPr lang="es-ES_tradnl" sz="165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es-ES_tradnl" sz="1650" dirty="0">
                <a:solidFill>
                  <a:srgbClr val="3A7179"/>
                </a:solidFill>
              </a:rPr>
              <a:t>Planificar actividades de monitoreo: fuentes de datos, métodos de recopilación de datos, análisis de datos e informes/reportes periódicos.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A3FCE-CA38-89FC-3432-79249E09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73" y="3362751"/>
            <a:ext cx="2454741" cy="210553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12842AD-2AE7-2DB3-90C8-B024A7DE9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CB2BBC1-6723-F270-D183-107EDF71D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085" y="6174182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94D823-E808-204C-B360-95AA0DDF7F97}"/>
              </a:ext>
            </a:extLst>
          </p:cNvPr>
          <p:cNvSpPr txBox="1">
            <a:spLocks/>
          </p:cNvSpPr>
          <p:nvPr/>
        </p:nvSpPr>
        <p:spPr>
          <a:xfrm>
            <a:off x="2601777" y="2458584"/>
            <a:ext cx="4491397" cy="14641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206E7F"/>
                </a:solidFill>
              </a:rPr>
              <a:t>Cristián Retamal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06E7F"/>
                </a:solidFill>
                <a:hlinkClick r:id="rId3"/>
              </a:rPr>
              <a:t>cretamal@gcfund.org</a:t>
            </a:r>
            <a:r>
              <a:rPr lang="en-US" sz="2000">
                <a:solidFill>
                  <a:srgbClr val="206E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06E7F"/>
                </a:solidFill>
              </a:rPr>
              <a:t>Regional Consultant for Latin America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06E7F"/>
                </a:solidFill>
              </a:rPr>
              <a:t>Division of Country Programming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06E7F"/>
                </a:solidFill>
              </a:rPr>
              <a:t>Green Climate Fund</a:t>
            </a:r>
          </a:p>
          <a:p>
            <a:endParaRPr lang="en-US" sz="2000" dirty="0">
              <a:solidFill>
                <a:srgbClr val="206E7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BB926D6-271C-9247-AFF9-FFB5A9FBC5D2}"/>
              </a:ext>
            </a:extLst>
          </p:cNvPr>
          <p:cNvSpPr txBox="1">
            <a:spLocks/>
          </p:cNvSpPr>
          <p:nvPr/>
        </p:nvSpPr>
        <p:spPr>
          <a:xfrm>
            <a:off x="838200" y="571658"/>
            <a:ext cx="10515600" cy="1325563"/>
          </a:xfr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NI" sz="7200" dirty="0">
                <a:solidFill>
                  <a:srgbClr val="038396"/>
                </a:solidFill>
                <a:latin typeface="Poppins Black" pitchFamily="2" charset="77"/>
                <a:cs typeface="Poppins Black" pitchFamily="2" charset="77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8031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21A9F6D-53E7-4C61-9230-74D90A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6" y="1070985"/>
            <a:ext cx="5312985" cy="58344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006E7E"/>
                </a:solidFill>
                <a:latin typeface="Corbel" panose="020B0503020204020204" pitchFamily="34" charset="0"/>
              </a:rPr>
              <a:t>EL FONDO VERDE DEL CLIMA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03028-9361-AD4D-BACD-FFDACDCC6D5F}"/>
              </a:ext>
            </a:extLst>
          </p:cNvPr>
          <p:cNvSpPr txBox="1"/>
          <p:nvPr/>
        </p:nvSpPr>
        <p:spPr>
          <a:xfrm>
            <a:off x="304172" y="1654427"/>
            <a:ext cx="76300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/>
              <a:t>Entidad operativa </a:t>
            </a:r>
            <a:r>
              <a:rPr lang="es-ES_tradnl" dirty="0"/>
              <a:t>del Mecanismo Financiero de la Convención Marco de las Naciones Unidas sobre el Cambio Climático (CMNUCC/UNFCCC).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El Fondo Verde del Clima (FVC/GCF) tiene el mandato de la Conferencia de las Partes (COP) de la UNFCCC de proporcionar apoyo financiero para que las Partes puedan cumplir los objetivos de la Convención. 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Como resultado de las decisiones contenidas en el párrafo 8 del articulo 9 del Acuerdo de Paris y del párrafo 58 de la decisión 1.CP/21 de la UNFCCC, el </a:t>
            </a:r>
            <a:r>
              <a:rPr lang="es-ES_tradnl" b="1" dirty="0"/>
              <a:t>GCF sirve al Acuerdo de Paris </a:t>
            </a:r>
            <a:r>
              <a:rPr lang="es-ES_tradnl" dirty="0"/>
              <a:t>y a los objetivos contenidos en él. 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El GCF promueve el cambio de paradigma hacia rutas de </a:t>
            </a:r>
            <a:r>
              <a:rPr lang="es-ES_tradnl" b="1" dirty="0"/>
              <a:t>desarrollo con bajas emisiones y climáticamente resilientes</a:t>
            </a:r>
            <a:r>
              <a:rPr lang="es-ES_tradnl" dirty="0"/>
              <a:t> prestando apoyo a los países en desarrollo para que limiten o reduzcan sus emisiones de GEI y se adapten a los efectos del cambio climático.</a:t>
            </a:r>
          </a:p>
        </p:txBody>
      </p:sp>
      <p:pic>
        <p:nvPicPr>
          <p:cNvPr id="17" name="Imagen 8" descr="UNFCCC logo-new.png">
            <a:extLst>
              <a:ext uri="{FF2B5EF4-FFF2-40B4-BE49-F238E27FC236}">
                <a16:creationId xmlns:a16="http://schemas.microsoft.com/office/drawing/2014/main" id="{4F8A26BC-6DDB-4D48-9ECB-9EF9E478B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02" y="1227077"/>
            <a:ext cx="2741545" cy="854701"/>
          </a:xfrm>
          <a:prstGeom prst="rect">
            <a:avLst/>
          </a:prstGeom>
        </p:spPr>
      </p:pic>
      <p:pic>
        <p:nvPicPr>
          <p:cNvPr id="18" name="Imagen 21" descr="COP 21, París.jpeg">
            <a:extLst>
              <a:ext uri="{FF2B5EF4-FFF2-40B4-BE49-F238E27FC236}">
                <a16:creationId xmlns:a16="http://schemas.microsoft.com/office/drawing/2014/main" id="{1CC0835F-63E6-B848-AA05-A9D3E32D6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49" y="2226572"/>
            <a:ext cx="793821" cy="1354853"/>
          </a:xfrm>
          <a:prstGeom prst="rect">
            <a:avLst/>
          </a:prstGeom>
        </p:spPr>
      </p:pic>
      <p:pic>
        <p:nvPicPr>
          <p:cNvPr id="19" name="Imagen 22" descr="Paris Agreement World leaders COP21.jpg">
            <a:extLst>
              <a:ext uri="{FF2B5EF4-FFF2-40B4-BE49-F238E27FC236}">
                <a16:creationId xmlns:a16="http://schemas.microsoft.com/office/drawing/2014/main" id="{490D7928-8456-334C-BDB6-DCB34215D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89" y="2226572"/>
            <a:ext cx="1706915" cy="1202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400F7-DEAE-AF45-A959-859A158B6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95" y="3671504"/>
            <a:ext cx="2670807" cy="26911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41A0C20-78A5-3A6A-8A84-2DDE255548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353"/>
          <a:stretch/>
        </p:blipFill>
        <p:spPr>
          <a:xfrm>
            <a:off x="0" y="-1"/>
            <a:ext cx="12192000" cy="799727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D1A98B3-AA86-2882-A37D-8D69AC109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8856" y="6119353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1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C82E69-0D53-A562-77EA-52640472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14" y="1445058"/>
            <a:ext cx="4806825" cy="509101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Corbel" panose="020B0503020204020204" pitchFamily="34" charset="0"/>
              </a:rPr>
              <a:t>¿CÓMO TRABAJAMOS?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8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D03614E-5937-D155-883A-A19C4072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4" y="1954159"/>
            <a:ext cx="11844371" cy="4616807"/>
          </a:xfrm>
          <a:prstGeom prst="rect">
            <a:avLst/>
          </a:prstGeom>
          <a:noFill/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8621B0-1E69-A937-44FE-2DBFB85D1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353"/>
          <a:stretch/>
        </p:blipFill>
        <p:spPr>
          <a:xfrm>
            <a:off x="0" y="0"/>
            <a:ext cx="12192000" cy="1063256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0764DFA-3689-F8FC-77C6-58E05C877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050" y="6084273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4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1BD5-67B7-9DF2-2870-5444C21F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7" y="1612635"/>
            <a:ext cx="4380259" cy="473742"/>
          </a:xfrm>
        </p:spPr>
        <p:txBody>
          <a:bodyPr>
            <a:normAutofit/>
          </a:bodyPr>
          <a:lstStyle/>
          <a:p>
            <a:r>
              <a:rPr lang="es-ES_tradnl" sz="2400" b="1" dirty="0">
                <a:latin typeface="Corbel" panose="020B0503020204020204" pitchFamily="34" charset="0"/>
              </a:rPr>
              <a:t>OCHO ÁREAS DE RESULTADOS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B9C2A2-7B74-AD1E-A381-41A10C63668F}"/>
              </a:ext>
            </a:extLst>
          </p:cNvPr>
          <p:cNvGrpSpPr/>
          <p:nvPr/>
        </p:nvGrpSpPr>
        <p:grpSpPr>
          <a:xfrm>
            <a:off x="7238087" y="2786798"/>
            <a:ext cx="4895670" cy="2921391"/>
            <a:chOff x="7238087" y="2786798"/>
            <a:chExt cx="4895670" cy="2921391"/>
          </a:xfrm>
        </p:grpSpPr>
        <p:sp>
          <p:nvSpPr>
            <p:cNvPr id="5" name="모서리가 둥근 직사각형 15">
              <a:extLst>
                <a:ext uri="{FF2B5EF4-FFF2-40B4-BE49-F238E27FC236}">
                  <a16:creationId xmlns:a16="http://schemas.microsoft.com/office/drawing/2014/main" id="{C2DD9765-C8AA-410B-9CA0-12BABE611063}"/>
                </a:ext>
              </a:extLst>
            </p:cNvPr>
            <p:cNvSpPr/>
            <p:nvPr/>
          </p:nvSpPr>
          <p:spPr>
            <a:xfrm>
              <a:off x="7249494" y="2786798"/>
              <a:ext cx="2080671" cy="1031358"/>
            </a:xfrm>
            <a:prstGeom prst="roundRect">
              <a:avLst/>
            </a:prstGeom>
            <a:solidFill>
              <a:srgbClr val="028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+mn-cs"/>
                </a:rPr>
                <a:t>PROYECTOS SECTOR PUBLICO</a:t>
              </a:r>
              <a:endParaRPr kumimoji="0" lang="en-US" altLang="ko-KR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모서리가 둥근 직사각형 15">
              <a:extLst>
                <a:ext uri="{FF2B5EF4-FFF2-40B4-BE49-F238E27FC236}">
                  <a16:creationId xmlns:a16="http://schemas.microsoft.com/office/drawing/2014/main" id="{BF24B788-6F27-BF78-A6A6-E2F299F2A67A}"/>
                </a:ext>
              </a:extLst>
            </p:cNvPr>
            <p:cNvSpPr/>
            <p:nvPr/>
          </p:nvSpPr>
          <p:spPr>
            <a:xfrm>
              <a:off x="7238087" y="4676831"/>
              <a:ext cx="2174210" cy="1031358"/>
            </a:xfrm>
            <a:prstGeom prst="roundRect">
              <a:avLst/>
            </a:prstGeom>
            <a:solidFill>
              <a:srgbClr val="045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+mn-cs"/>
                </a:rPr>
                <a:t>PROYECTOS SECTOR PRIVADO</a:t>
              </a:r>
              <a:endParaRPr kumimoji="0" lang="en-US" altLang="ko-KR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DCDC9580-FBDE-629C-ED7C-4AA95E5957BA}"/>
                </a:ext>
              </a:extLst>
            </p:cNvPr>
            <p:cNvSpPr/>
            <p:nvPr/>
          </p:nvSpPr>
          <p:spPr>
            <a:xfrm>
              <a:off x="9472527" y="3126481"/>
              <a:ext cx="481839" cy="2184705"/>
            </a:xfrm>
            <a:prstGeom prst="rightBrace">
              <a:avLst/>
            </a:prstGeom>
            <a:ln w="38100">
              <a:solidFill>
                <a:srgbClr val="92C1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874ABA2F-D74E-626C-E24E-3CBC4BF5BF6D}"/>
                </a:ext>
              </a:extLst>
            </p:cNvPr>
            <p:cNvSpPr/>
            <p:nvPr/>
          </p:nvSpPr>
          <p:spPr>
            <a:xfrm>
              <a:off x="9899612" y="3195792"/>
              <a:ext cx="2234145" cy="19923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8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Instrumentos Financieros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SUBVENCIONES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PRESTAMOS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CAPITAL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GARANTIAS</a:t>
              </a:r>
              <a:endParaRPr kumimoji="0" lang="es-V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BF348-88A2-77E7-9FF0-59D1BCDE2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" r="4349"/>
          <a:stretch/>
        </p:blipFill>
        <p:spPr>
          <a:xfrm>
            <a:off x="114468" y="2280696"/>
            <a:ext cx="7104911" cy="40187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9DDF782-ABD2-25A5-96D0-49EEB7EB2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353"/>
          <a:stretch/>
        </p:blipFill>
        <p:spPr>
          <a:xfrm>
            <a:off x="0" y="0"/>
            <a:ext cx="12192000" cy="1063256"/>
          </a:xfrm>
          <a:prstGeom prst="rect">
            <a:avLst/>
          </a:prstGeom>
        </p:spPr>
      </p:pic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DD7314C-B1D4-4C77-9B45-6AD759FB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050" y="6084273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21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240CB-FAD4-7640-9CB5-EFB20E20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3" y="1635595"/>
            <a:ext cx="8398529" cy="5195028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608BA5AA-AD69-1347-B598-3A840DF7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8" y="1218523"/>
            <a:ext cx="4649958" cy="58344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006E7E"/>
                </a:solidFill>
                <a:latin typeface="Corbel" panose="020B0503020204020204" pitchFamily="34" charset="0"/>
              </a:rPr>
              <a:t>CICLO DE PROGRAMACIÓN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6DC89-F1EE-0841-9AD6-169F9395F4C4}"/>
              </a:ext>
            </a:extLst>
          </p:cNvPr>
          <p:cNvSpPr txBox="1"/>
          <p:nvPr/>
        </p:nvSpPr>
        <p:spPr>
          <a:xfrm>
            <a:off x="6096000" y="1688620"/>
            <a:ext cx="5660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Distintas etapas para la identificación de intervenciones de acción climática, el diseño de proyectos/programas bancables y su implementación.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¿Cómo comienza la estructuración de proyectos?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AC7EDB96-189D-EDE1-188C-2B31184D361E}"/>
              </a:ext>
            </a:extLst>
          </p:cNvPr>
          <p:cNvSpPr/>
          <p:nvPr/>
        </p:nvSpPr>
        <p:spPr>
          <a:xfrm rot="16828247">
            <a:off x="383691" y="1548163"/>
            <a:ext cx="5226378" cy="5401956"/>
          </a:xfrm>
          <a:prstGeom prst="pie">
            <a:avLst>
              <a:gd name="adj1" fmla="val 412337"/>
              <a:gd name="adj2" fmla="val 9106216"/>
            </a:avLst>
          </a:prstGeom>
          <a:solidFill>
            <a:srgbClr val="92D050">
              <a:alpha val="429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B21D1-D00A-995F-22F2-0AE6F6B0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33" y="3889439"/>
            <a:ext cx="1360470" cy="193141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EE1CD4-2576-1D9A-87A3-1F6F80D9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38" y="3867579"/>
            <a:ext cx="1303842" cy="19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E4C546-13EA-D13F-6A01-DEC80265ED5B}"/>
              </a:ext>
            </a:extLst>
          </p:cNvPr>
          <p:cNvSpPr txBox="1"/>
          <p:nvPr/>
        </p:nvSpPr>
        <p:spPr>
          <a:xfrm>
            <a:off x="6133686" y="4623109"/>
            <a:ext cx="345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Formulación de Programa País</a:t>
            </a:r>
          </a:p>
          <a:p>
            <a:endParaRPr lang="en-CL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ECF123D-AA87-8C43-D36F-0D07C10DEEA1}"/>
              </a:ext>
            </a:extLst>
          </p:cNvPr>
          <p:cNvSpPr/>
          <p:nvPr/>
        </p:nvSpPr>
        <p:spPr>
          <a:xfrm>
            <a:off x="8077243" y="3485328"/>
            <a:ext cx="484632" cy="978408"/>
          </a:xfrm>
          <a:prstGeom prst="downArrow">
            <a:avLst/>
          </a:prstGeom>
          <a:solidFill>
            <a:srgbClr val="51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1DA002D-B874-17BB-C24F-89D54268F9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353"/>
          <a:stretch/>
        </p:blipFill>
        <p:spPr>
          <a:xfrm>
            <a:off x="0" y="0"/>
            <a:ext cx="12192000" cy="1063256"/>
          </a:xfrm>
          <a:prstGeom prst="rect">
            <a:avLst/>
          </a:prstGeom>
        </p:spPr>
      </p:pic>
      <p:pic>
        <p:nvPicPr>
          <p:cNvPr id="12" name="Picture 1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BB8524A-19A2-E378-8708-633CD8510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050" y="6084273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0">
            <a:extLst>
              <a:ext uri="{FF2B5EF4-FFF2-40B4-BE49-F238E27FC236}">
                <a16:creationId xmlns:a16="http://schemas.microsoft.com/office/drawing/2014/main" id="{608BA5AA-AD69-1347-B598-3A840DF7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" y="755626"/>
            <a:ext cx="10084158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4AF7D-6CF8-5FF7-A32E-17E94E73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2" y="1324346"/>
            <a:ext cx="9325524" cy="5214566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A36C7D-D929-1738-FAA6-8B2A6C623A25}"/>
              </a:ext>
            </a:extLst>
          </p:cNvPr>
          <p:cNvSpPr/>
          <p:nvPr/>
        </p:nvSpPr>
        <p:spPr>
          <a:xfrm>
            <a:off x="1119241" y="4619805"/>
            <a:ext cx="4396655" cy="1889005"/>
          </a:xfrm>
          <a:prstGeom prst="round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DE4FF-36B6-4D24-0FBD-84CC4903700A}"/>
              </a:ext>
            </a:extLst>
          </p:cNvPr>
          <p:cNvSpPr txBox="1"/>
          <p:nvPr/>
        </p:nvSpPr>
        <p:spPr>
          <a:xfrm>
            <a:off x="1641603" y="6538912"/>
            <a:ext cx="3223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200" b="1">
                <a:solidFill>
                  <a:srgbClr val="0070C0"/>
                </a:solidFill>
              </a:rPr>
              <a:t>Apropiación país </a:t>
            </a:r>
            <a:r>
              <a:rPr lang="en-CL" sz="1200" b="1" i="1">
                <a:solidFill>
                  <a:srgbClr val="0070C0"/>
                </a:solidFill>
              </a:rPr>
              <a:t>/ </a:t>
            </a:r>
            <a:r>
              <a:rPr lang="en-CL" sz="1200" b="1">
                <a:solidFill>
                  <a:srgbClr val="0070C0"/>
                </a:solidFill>
              </a:rPr>
              <a:t>Selección de intervenciones</a:t>
            </a:r>
            <a:endParaRPr lang="en-CL" sz="1200" i="1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D9F35-93D8-D973-67C6-A1F59ACF538D}"/>
              </a:ext>
            </a:extLst>
          </p:cNvPr>
          <p:cNvSpPr txBox="1"/>
          <p:nvPr/>
        </p:nvSpPr>
        <p:spPr>
          <a:xfrm>
            <a:off x="1233564" y="6217850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200" b="1">
                <a:solidFill>
                  <a:srgbClr val="0070C0"/>
                </a:solidFill>
              </a:rPr>
              <a:t>DCP</a:t>
            </a:r>
            <a:endParaRPr lang="en-CL" sz="1200" i="1">
              <a:solidFill>
                <a:srgbClr val="0070C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8EBF5A-162A-DD43-0E6F-54593BE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680148"/>
          </a:xfrm>
          <a:prstGeom prst="rect">
            <a:avLst/>
          </a:prstGeom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3B4FD5D-42CE-5028-F7FD-F42315686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847" y="6190718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BD5E8010-E34C-A2CF-7903-2E65545B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6" y="1278982"/>
            <a:ext cx="9623147" cy="583442"/>
          </a:xfrm>
        </p:spPr>
        <p:txBody>
          <a:bodyPr>
            <a:noAutofit/>
          </a:bodyPr>
          <a:lstStyle/>
          <a:p>
            <a:r>
              <a:rPr lang="es-ES_tradnl" sz="20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FC21A-8230-FDF2-7DC3-2E2C2E35FCF7}"/>
              </a:ext>
            </a:extLst>
          </p:cNvPr>
          <p:cNvSpPr txBox="1"/>
          <p:nvPr/>
        </p:nvSpPr>
        <p:spPr>
          <a:xfrm>
            <a:off x="307821" y="1805259"/>
            <a:ext cx="114204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s-ES_tradnl" b="1" dirty="0">
                <a:solidFill>
                  <a:srgbClr val="3A7179"/>
                </a:solidFill>
              </a:rPr>
              <a:t>Apropiación país / </a:t>
            </a:r>
            <a:r>
              <a:rPr lang="en-GB" b="1" dirty="0">
                <a:solidFill>
                  <a:srgbClr val="3A7179"/>
                </a:solidFill>
              </a:rPr>
              <a:t>country ownership</a:t>
            </a:r>
          </a:p>
          <a:p>
            <a:pPr algn="just"/>
            <a:endParaRPr lang="en-GB" b="1" dirty="0">
              <a:solidFill>
                <a:srgbClr val="3A7179"/>
              </a:solidFill>
            </a:endParaRPr>
          </a:p>
          <a:p>
            <a:pPr algn="just"/>
            <a:r>
              <a:rPr lang="es-ES_tradnl" sz="1600" dirty="0"/>
              <a:t>Se refiere a la participación activa y efectiva de los gobiernos de los países en desarrollo en el diseño, implementación y monitoreo de las intervenciones climáticas (proyectos y programas) financiados por el GCF.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/>
              <a:t>Los países en desarrollo están en la mejor posición para identificar sus propias prioridades en materia de cambio climático. 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/>
              <a:t>Las propuestas de financiamiento requieren demostrar un compromiso claro con la apropiación del país y describir los procesos/mecanismos utilizados para garantizar la participación activa de las partes interesadas de los países en desarrollo en el diseño, implementación y seguimiento de proyectos/programas. 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/>
              <a:t>Aspectos a considerar para asegurar la apropiación país</a:t>
            </a:r>
          </a:p>
          <a:p>
            <a:pPr algn="just"/>
            <a:endParaRPr lang="es-ES_tradnl" sz="1600" dirty="0"/>
          </a:p>
          <a:p>
            <a:pPr marL="400050" indent="-400050" algn="just">
              <a:buFont typeface="+mj-lt"/>
              <a:buAutoNum type="romanLcPeriod"/>
            </a:pPr>
            <a:r>
              <a:rPr lang="es-ES_tradnl" sz="1600" dirty="0">
                <a:solidFill>
                  <a:srgbClr val="3A7179"/>
                </a:solidFill>
              </a:rPr>
              <a:t>Establecimiento de mecanismos nacionales de coordinación. NDA tiene rol clave.</a:t>
            </a:r>
          </a:p>
          <a:p>
            <a:pPr algn="just"/>
            <a:endParaRPr lang="es-ES_tradnl" sz="16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 startAt="2"/>
            </a:pPr>
            <a:r>
              <a:rPr lang="es-ES_tradnl" sz="1600" dirty="0">
                <a:solidFill>
                  <a:srgbClr val="3A7179"/>
                </a:solidFill>
              </a:rPr>
              <a:t>Participación de organizaciones de la sociedad civil y otras partes interesadas.</a:t>
            </a:r>
          </a:p>
          <a:p>
            <a:pPr algn="just"/>
            <a:endParaRPr lang="es-ES_tradnl" sz="1600" dirty="0">
              <a:solidFill>
                <a:srgbClr val="3A7179"/>
              </a:solidFill>
            </a:endParaRPr>
          </a:p>
          <a:p>
            <a:pPr marL="400050" indent="-400050" algn="just">
              <a:buFont typeface="+mj-lt"/>
              <a:buAutoNum type="romanLcPeriod" startAt="3"/>
            </a:pPr>
            <a:r>
              <a:rPr lang="es-ES_tradnl" sz="1600" dirty="0">
                <a:solidFill>
                  <a:srgbClr val="3A7179"/>
                </a:solidFill>
              </a:rPr>
              <a:t>Utilización de sistemas e instituciones nacionales para implementar proyectos.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3F4A3-A6B1-224D-6D26-4B65FFB4A9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702" y="4600454"/>
            <a:ext cx="3399741" cy="1606010"/>
          </a:xfrm>
          <a:prstGeom prst="rect">
            <a:avLst/>
          </a:prstGeom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id="{D6965F92-0868-7233-8B0A-A29CBF0D86D1}"/>
              </a:ext>
            </a:extLst>
          </p:cNvPr>
          <p:cNvSpPr txBox="1"/>
          <p:nvPr/>
        </p:nvSpPr>
        <p:spPr>
          <a:xfrm>
            <a:off x="7939063" y="6206464"/>
            <a:ext cx="3119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1AFCA"/>
                </a:solidFill>
              </a:rPr>
              <a:t>PARTICIPACIÓN -&gt; LEGITIMIDAD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75E154-9D95-6358-8871-B28BC11B29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353"/>
          <a:stretch/>
        </p:blipFill>
        <p:spPr>
          <a:xfrm>
            <a:off x="0" y="0"/>
            <a:ext cx="12192000" cy="1063256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F70DB61-31D2-358E-1C99-CB104732E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6798" y="6292881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0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/>
          <p:cNvSpPr txBox="1">
            <a:spLocks/>
          </p:cNvSpPr>
          <p:nvPr/>
        </p:nvSpPr>
        <p:spPr>
          <a:xfrm>
            <a:off x="183112" y="1421996"/>
            <a:ext cx="11389895" cy="756141"/>
          </a:xfrm>
          <a:prstGeom prst="rect">
            <a:avLst/>
          </a:prstGeom>
          <a:noFill/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814" dirty="0">
                <a:solidFill>
                  <a:schemeClr val="tx1"/>
                </a:solidFill>
                <a:latin typeface="+mj-lt"/>
              </a:rPr>
              <a:t>La combinación de intervenciones (políticas/programas/proyectos) apropiada varía de país a país. El proceso de selección/priorización de intervenciones abarca habitualmente varios pasos:</a:t>
            </a:r>
          </a:p>
        </p:txBody>
      </p:sp>
      <p:sp>
        <p:nvSpPr>
          <p:cNvPr id="49" name="Inhaltsplatzhalter 2"/>
          <p:cNvSpPr txBox="1">
            <a:spLocks/>
          </p:cNvSpPr>
          <p:nvPr/>
        </p:nvSpPr>
        <p:spPr>
          <a:xfrm>
            <a:off x="1175732" y="4243564"/>
            <a:ext cx="8721491" cy="504790"/>
          </a:xfrm>
          <a:prstGeom prst="rect">
            <a:avLst/>
          </a:prstGeom>
          <a:solidFill>
            <a:srgbClr val="51897C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995" dirty="0">
                <a:solidFill>
                  <a:schemeClr val="bg1"/>
                </a:solidFill>
                <a:latin typeface="+mj-lt"/>
              </a:rPr>
              <a:t>1. Definir los criterios de evaluación/priorización de intervenciones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771440" y="3775441"/>
            <a:ext cx="8125784" cy="504790"/>
          </a:xfrm>
          <a:prstGeom prst="rect">
            <a:avLst/>
          </a:prstGeom>
          <a:solidFill>
            <a:srgbClr val="51897C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995">
                <a:solidFill>
                  <a:schemeClr val="bg1"/>
                </a:solidFill>
                <a:latin typeface="+mj-lt"/>
              </a:rPr>
              <a:t>2. Valorar criterios de evaluación según prioridades locales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2294777" y="3270658"/>
            <a:ext cx="7602448" cy="504790"/>
          </a:xfrm>
          <a:prstGeom prst="rect">
            <a:avLst/>
          </a:prstGeom>
          <a:solidFill>
            <a:srgbClr val="51897C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995">
                <a:solidFill>
                  <a:schemeClr val="bg1"/>
                </a:solidFill>
                <a:latin typeface="+mj-lt"/>
              </a:rPr>
              <a:t>3. Determinar compromisos entre diferentes opciones de intervención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2757949" y="2766390"/>
            <a:ext cx="7139276" cy="504790"/>
          </a:xfrm>
          <a:prstGeom prst="rect">
            <a:avLst/>
          </a:prstGeom>
          <a:solidFill>
            <a:srgbClr val="51897C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995">
                <a:solidFill>
                  <a:schemeClr val="bg1"/>
                </a:solidFill>
                <a:latin typeface="+mj-lt"/>
              </a:rPr>
              <a:t>4. Evaluar el desempeño esperado de intervenciones climáticas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599141" y="2315115"/>
            <a:ext cx="2044613" cy="2227769"/>
          </a:xfrm>
          <a:prstGeom prst="straightConnector1">
            <a:avLst/>
          </a:prstGeom>
          <a:ln w="25400" cap="rnd">
            <a:solidFill>
              <a:srgbClr val="206E7F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 txBox="1">
            <a:spLocks/>
          </p:cNvSpPr>
          <p:nvPr/>
        </p:nvSpPr>
        <p:spPr>
          <a:xfrm>
            <a:off x="3214730" y="2261604"/>
            <a:ext cx="6682493" cy="504790"/>
          </a:xfrm>
          <a:prstGeom prst="rect">
            <a:avLst/>
          </a:prstGeom>
          <a:solidFill>
            <a:srgbClr val="51897C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995">
                <a:solidFill>
                  <a:schemeClr val="bg1"/>
                </a:solidFill>
                <a:latin typeface="+mj-lt"/>
              </a:rPr>
              <a:t>5. Seleccionar combinación de intervenciones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 rot="18616802">
            <a:off x="308356" y="2874879"/>
            <a:ext cx="2349725" cy="751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44"/>
              </a:spcAft>
              <a:buNone/>
            </a:pPr>
            <a:r>
              <a:rPr lang="es-ES_tradnl" sz="1800" b="1" dirty="0">
                <a:solidFill>
                  <a:srgbClr val="206E7F"/>
                </a:solidFill>
                <a:latin typeface="+mj-lt"/>
              </a:rPr>
              <a:t>Proceso de múltiples partes interesadas</a:t>
            </a: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173A7A7B-0309-2C52-6D74-9748BD970F06}"/>
              </a:ext>
            </a:extLst>
          </p:cNvPr>
          <p:cNvSpPr txBox="1">
            <a:spLocks/>
          </p:cNvSpPr>
          <p:nvPr/>
        </p:nvSpPr>
        <p:spPr>
          <a:xfrm>
            <a:off x="92959" y="686222"/>
            <a:ext cx="9579074" cy="38797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3186E-9EFE-673E-E6DC-6ACCABEC5A04}"/>
              </a:ext>
            </a:extLst>
          </p:cNvPr>
          <p:cNvSpPr txBox="1"/>
          <p:nvPr/>
        </p:nvSpPr>
        <p:spPr>
          <a:xfrm>
            <a:off x="225981" y="110600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 startAt="2"/>
            </a:pPr>
            <a:r>
              <a:rPr lang="es-ES_tradnl" sz="1800" b="1" dirty="0">
                <a:solidFill>
                  <a:srgbClr val="3A7179"/>
                </a:solidFill>
              </a:rPr>
              <a:t>Selección de intervenciones de acción climática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255DDC-68E4-DBF4-893A-165E6A0C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85" y="2268190"/>
            <a:ext cx="1655552" cy="24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5A8871E-79B5-F2A5-12CE-8AD9EB442555}"/>
              </a:ext>
            </a:extLst>
          </p:cNvPr>
          <p:cNvSpPr txBox="1">
            <a:spLocks/>
          </p:cNvSpPr>
          <p:nvPr/>
        </p:nvSpPr>
        <p:spPr>
          <a:xfrm>
            <a:off x="183112" y="5011000"/>
            <a:ext cx="8696807" cy="474782"/>
          </a:xfrm>
          <a:prstGeom prst="rect">
            <a:avLst/>
          </a:prstGeom>
          <a:noFill/>
          <a:ln>
            <a:noFill/>
          </a:ln>
        </p:spPr>
        <p:txBody>
          <a:bodyPr vert="horz" wrap="square" lIns="130579" tIns="97935" rIns="0" bIns="97935" rtlCol="0">
            <a:spAutoFit/>
          </a:bodyPr>
          <a:lstStyle>
            <a:lvl1pPr marL="269875" indent="-269875" algn="l" defTabSz="521437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F0014"/>
              </a:buClr>
              <a:buFont typeface="Lucida Grande"/>
              <a:buChar char="•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1pPr>
            <a:lvl2pPr marL="727075" indent="-273050" algn="l" defTabSz="521437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0014"/>
              </a:buClr>
              <a:buFont typeface="Lucida Grande"/>
              <a:buChar char="•"/>
              <a:defRPr sz="20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2pPr>
            <a:lvl3pPr marL="1303592" indent="-260718" algn="l" defTabSz="521437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B4B4B"/>
                </a:solidFill>
                <a:latin typeface="DINOT"/>
                <a:ea typeface="+mn-ea"/>
                <a:cs typeface="DINO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ts val="0"/>
              </a:spcBef>
              <a:spcAft>
                <a:spcPts val="1632"/>
              </a:spcAft>
              <a:buNone/>
            </a:pPr>
            <a:r>
              <a:rPr lang="es-ES_tradnl" sz="1800" b="1" dirty="0">
                <a:solidFill>
                  <a:srgbClr val="3A7179"/>
                </a:solidFill>
                <a:latin typeface="+mn-lt"/>
                <a:cs typeface="+mn-cs"/>
              </a:rPr>
              <a:t>Ejemplos de criterios de evaluación: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7797AD2-8DC0-445F-0A3E-A93556FAB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4317"/>
              </p:ext>
            </p:extLst>
          </p:nvPr>
        </p:nvGraphicFramePr>
        <p:xfrm>
          <a:off x="227272" y="5483727"/>
          <a:ext cx="11547988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955">
                  <a:extLst>
                    <a:ext uri="{9D8B030D-6E8A-4147-A177-3AD203B41FA5}">
                      <a16:colId xmlns:a16="http://schemas.microsoft.com/office/drawing/2014/main" val="948962959"/>
                    </a:ext>
                  </a:extLst>
                </a:gridCol>
                <a:gridCol w="6563033">
                  <a:extLst>
                    <a:ext uri="{9D8B030D-6E8A-4147-A177-3AD203B41FA5}">
                      <a16:colId xmlns:a16="http://schemas.microsoft.com/office/drawing/2014/main" val="832627449"/>
                    </a:ext>
                  </a:extLst>
                </a:gridCol>
              </a:tblGrid>
              <a:tr h="83047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Eficacia medioambiental (i.e. potencial de mitigación)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Eficiencia de costo (i.e. ratio tCO2e/USD)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Viabilidad: económica, institucional, política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Riesgo de las inversiones</a:t>
                      </a:r>
                      <a:endParaRPr lang="en-C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Oportunidad para potenciar co-financiamientos nacional/internacional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Cobertura: sectores y barreras del mercado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Co-beneficios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544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Complementariedad/sinergia con otras políticas</a:t>
                      </a:r>
                      <a:endParaRPr lang="en-C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46323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E92D4E13-84F1-E529-64B7-49F9AF06D4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353"/>
          <a:stretch/>
        </p:blipFill>
        <p:spPr>
          <a:xfrm>
            <a:off x="0" y="0"/>
            <a:ext cx="12192000" cy="517754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198EC14-C08D-DCC7-4FFA-2BBCB1834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4847" y="6190718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0">
            <a:extLst>
              <a:ext uri="{FF2B5EF4-FFF2-40B4-BE49-F238E27FC236}">
                <a16:creationId xmlns:a16="http://schemas.microsoft.com/office/drawing/2014/main" id="{608BA5AA-AD69-1347-B598-3A840DF7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2" y="630033"/>
            <a:ext cx="10022392" cy="583442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rgbClr val="006E7E"/>
                </a:solidFill>
                <a:latin typeface="Corbel" panose="020B0503020204020204" pitchFamily="34" charset="0"/>
              </a:rPr>
              <a:t>ORIGEN Y FORMULACIÓN DE INTERVENCIONES DE ACCIÓN CLIMÁTICA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4AF7D-6CF8-5FF7-A32E-17E94E73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207956"/>
            <a:ext cx="9533671" cy="5330956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A36C7D-D929-1738-FAA6-8B2A6C623A25}"/>
              </a:ext>
            </a:extLst>
          </p:cNvPr>
          <p:cNvSpPr/>
          <p:nvPr/>
        </p:nvSpPr>
        <p:spPr>
          <a:xfrm>
            <a:off x="5545394" y="4711086"/>
            <a:ext cx="4681818" cy="1706443"/>
          </a:xfrm>
          <a:prstGeom prst="round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DE4FF-36B6-4D24-0FBD-84CC4903700A}"/>
              </a:ext>
            </a:extLst>
          </p:cNvPr>
          <p:cNvSpPr txBox="1"/>
          <p:nvPr/>
        </p:nvSpPr>
        <p:spPr>
          <a:xfrm>
            <a:off x="5545394" y="6517225"/>
            <a:ext cx="4619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200" b="1">
                <a:solidFill>
                  <a:srgbClr val="0070C0"/>
                </a:solidFill>
              </a:rPr>
              <a:t>Racionalidad climática / ToC / Estructuración Financiera / Monitoreo</a:t>
            </a:r>
            <a:endParaRPr lang="en-CL" sz="1200" i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7EF6-1E35-CE85-D589-5307118FBA07}"/>
              </a:ext>
            </a:extLst>
          </p:cNvPr>
          <p:cNvSpPr txBox="1"/>
          <p:nvPr/>
        </p:nvSpPr>
        <p:spPr>
          <a:xfrm>
            <a:off x="5924318" y="6123413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200" b="1">
                <a:solidFill>
                  <a:srgbClr val="0070C0"/>
                </a:solidFill>
              </a:rPr>
              <a:t>DMA/PSF/DPM</a:t>
            </a:r>
            <a:endParaRPr lang="en-CL" sz="1200" i="1">
              <a:solidFill>
                <a:srgbClr val="0070C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DC37CC-7910-C817-9358-DA99769B1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530337"/>
          </a:xfrm>
          <a:prstGeom prst="rect">
            <a:avLst/>
          </a:prstGeom>
        </p:spPr>
      </p:pic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37EFBDC-3E0F-8E79-D667-A608E76D1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085" y="6174182"/>
            <a:ext cx="776321" cy="4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1653</Words>
  <Application>Microsoft Macintosh PowerPoint</Application>
  <PresentationFormat>Widescreen</PresentationFormat>
  <Paragraphs>174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DINOT</vt:lpstr>
      <vt:lpstr>Lucida Grande</vt:lpstr>
      <vt:lpstr>Poppins Black</vt:lpstr>
      <vt:lpstr>Office Theme</vt:lpstr>
      <vt:lpstr>PowerPoint Presentation</vt:lpstr>
      <vt:lpstr>EL FONDO VERDE DEL CLIMA</vt:lpstr>
      <vt:lpstr>¿CÓMO TRABAJAMOS?</vt:lpstr>
      <vt:lpstr>OCHO ÁREAS DE RESULTADOS</vt:lpstr>
      <vt:lpstr>CICLO DE PROGRAMACIÓN</vt:lpstr>
      <vt:lpstr>ORIGEN Y FORMULACIÓN DE INTERVENCIONES DE ACCIÓN CLIMÁTICA</vt:lpstr>
      <vt:lpstr>ORIGEN Y FORMULACIÓN DE INTERVENCIONES DE ACCIÓN CLIMÁTICA</vt:lpstr>
      <vt:lpstr>PowerPoint Presentation</vt:lpstr>
      <vt:lpstr>ORIGEN Y FORMULACIÓN DE INTERVENCIONES DE ACCIÓN CLIMÁTICA</vt:lpstr>
      <vt:lpstr>ORIGEN Y FORMULACIÓN DE INTERVENCIONES DE ACCIÓN CLIMÁTICA</vt:lpstr>
      <vt:lpstr>ORIGEN Y FORMULACIÓN DE INTERVENCIONES DE ACCIÓN CLIMÁTICA</vt:lpstr>
      <vt:lpstr>ORIGEN Y FORMULACIÓN DE INTERVENCIONES DE ACCIÓN CLIMÁTICA</vt:lpstr>
      <vt:lpstr>ORIGEN Y FORMULACIÓN DE INTERVENCIONES DE ACCIÓN CLIMÁTICA</vt:lpstr>
      <vt:lpstr>ORIGEN Y FORMULACIÓN DE INTERVENCIONES DE ACCIÓN CLIMÁTICA</vt:lpstr>
      <vt:lpstr>ORIGEN Y FORMULACIÓN DE INTERVENCIONES DE ACCIÓN CLIMÁTICA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Cristian Retamal [consultant]</cp:lastModifiedBy>
  <cp:revision>7</cp:revision>
  <dcterms:created xsi:type="dcterms:W3CDTF">2023-05-12T18:57:47Z</dcterms:created>
  <dcterms:modified xsi:type="dcterms:W3CDTF">2023-05-16T11:23:33Z</dcterms:modified>
</cp:coreProperties>
</file>