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344" r:id="rId6"/>
    <p:sldId id="302" r:id="rId7"/>
    <p:sldId id="263" r:id="rId8"/>
    <p:sldId id="279" r:id="rId9"/>
    <p:sldId id="278" r:id="rId10"/>
    <p:sldId id="277" r:id="rId11"/>
    <p:sldId id="345" r:id="rId12"/>
    <p:sldId id="389" r:id="rId13"/>
    <p:sldId id="465" r:id="rId14"/>
    <p:sldId id="421" r:id="rId15"/>
    <p:sldId id="466" r:id="rId16"/>
    <p:sldId id="501" r:id="rId17"/>
    <p:sldId id="507" r:id="rId18"/>
    <p:sldId id="509" r:id="rId19"/>
    <p:sldId id="510" r:id="rId20"/>
    <p:sldId id="416" r:id="rId21"/>
    <p:sldId id="305" r:id="rId22"/>
    <p:sldId id="262" r:id="rId23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EFC4-F6DB-4934-8D46-BFA79189FF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GT"/>
        </a:p>
      </dgm:t>
    </dgm:pt>
    <dgm:pt modelId="{CBAC8A8E-7A4D-4DF8-944F-C261EB35CDE5}">
      <dgm:prSet/>
      <dgm:spPr/>
      <dgm:t>
        <a:bodyPr/>
        <a:lstStyle/>
        <a:p>
          <a:pPr rtl="0"/>
          <a:r>
            <a:rPr lang="es-GT" b="1" dirty="0">
              <a:solidFill>
                <a:schemeClr val="tx1"/>
              </a:solidFill>
              <a:latin typeface="Century Gothic" panose="020B0502020202020204" pitchFamily="34" charset="0"/>
            </a:rPr>
            <a:t>ACTIVIDADES</a:t>
          </a:r>
        </a:p>
      </dgm:t>
    </dgm:pt>
    <dgm:pt modelId="{0FDE414F-210E-4788-A8F7-D8497E14E077}" type="parTrans" cxnId="{1650893D-A291-430E-B290-20B1AD4C3682}">
      <dgm:prSet/>
      <dgm:spPr/>
      <dgm:t>
        <a:bodyPr/>
        <a:lstStyle/>
        <a:p>
          <a:endParaRPr lang="es-GT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B2EC777-8D0F-400A-890F-C17AFF5F19AD}" type="sibTrans" cxnId="{1650893D-A291-430E-B290-20B1AD4C3682}">
      <dgm:prSet/>
      <dgm:spPr/>
      <dgm:t>
        <a:bodyPr/>
        <a:lstStyle/>
        <a:p>
          <a:endParaRPr lang="es-GT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592B7F7-4636-45B4-A163-DFFBA7DEF150}" type="pres">
      <dgm:prSet presAssocID="{01A6EFC4-F6DB-4934-8D46-BFA79189FFDA}" presName="linear" presStyleCnt="0">
        <dgm:presLayoutVars>
          <dgm:animLvl val="lvl"/>
          <dgm:resizeHandles val="exact"/>
        </dgm:presLayoutVars>
      </dgm:prSet>
      <dgm:spPr/>
    </dgm:pt>
    <dgm:pt modelId="{2A553934-BC2B-4655-B416-17373683F300}" type="pres">
      <dgm:prSet presAssocID="{CBAC8A8E-7A4D-4DF8-944F-C261EB35CDE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650893D-A291-430E-B290-20B1AD4C3682}" srcId="{01A6EFC4-F6DB-4934-8D46-BFA79189FFDA}" destId="{CBAC8A8E-7A4D-4DF8-944F-C261EB35CDE5}" srcOrd="0" destOrd="0" parTransId="{0FDE414F-210E-4788-A8F7-D8497E14E077}" sibTransId="{8B2EC777-8D0F-400A-890F-C17AFF5F19AD}"/>
    <dgm:cxn modelId="{5DB92A5F-1CDC-482C-9BBF-8CA9BBF1798B}" type="presOf" srcId="{CBAC8A8E-7A4D-4DF8-944F-C261EB35CDE5}" destId="{2A553934-BC2B-4655-B416-17373683F300}" srcOrd="0" destOrd="0" presId="urn:microsoft.com/office/officeart/2005/8/layout/vList2"/>
    <dgm:cxn modelId="{A6CEE36F-824B-41A6-B07F-3B4BE2723361}" type="presOf" srcId="{01A6EFC4-F6DB-4934-8D46-BFA79189FFDA}" destId="{3592B7F7-4636-45B4-A163-DFFBA7DEF150}" srcOrd="0" destOrd="0" presId="urn:microsoft.com/office/officeart/2005/8/layout/vList2"/>
    <dgm:cxn modelId="{65937326-9815-42E2-8690-48281926A728}" type="presParOf" srcId="{3592B7F7-4636-45B4-A163-DFFBA7DEF150}" destId="{2A553934-BC2B-4655-B416-17373683F3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53934-BC2B-4655-B416-17373683F300}">
      <dsp:nvSpPr>
        <dsp:cNvPr id="0" name=""/>
        <dsp:cNvSpPr/>
      </dsp:nvSpPr>
      <dsp:spPr>
        <a:xfrm>
          <a:off x="0" y="9421"/>
          <a:ext cx="2818656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9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ACTIVIDADES</a:t>
          </a:r>
        </a:p>
      </dsp:txBody>
      <dsp:txXfrm>
        <a:off x="33955" y="43376"/>
        <a:ext cx="2750746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2105E-468F-4767-83AF-94C78FD2F0EC}" type="datetimeFigureOut">
              <a:rPr lang="es-GT" smtClean="0"/>
              <a:t>17/05/2023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DDA59-9A85-4B31-B079-210F2F3E92B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334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</a:t>
            </a:r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0C453-86BE-44BE-A085-4E5F85FB31E4}" type="slidenum">
              <a:rPr lang="es-GT" smtClean="0"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4945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t>Highly simplified.  Make point that sales can occur at anytime volunarily but if using standard and want certificates VERs depend on successful Val/Ver.  </a:t>
            </a:r>
          </a:p>
        </p:txBody>
      </p:sp>
    </p:spTree>
    <p:extLst>
      <p:ext uri="{BB962C8B-B14F-4D97-AF65-F5344CB8AC3E}">
        <p14:creationId xmlns:p14="http://schemas.microsoft.com/office/powerpoint/2010/main" val="146878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FD2CC-D92C-462D-8017-2E26FB5E6BA4}" type="slidenum">
              <a:rPr lang="es-GT" smtClean="0"/>
              <a:t>17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8831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FD2CC-D92C-462D-8017-2E26FB5E6BA4}" type="slidenum">
              <a:rPr lang="es-GT" smtClean="0"/>
              <a:t>18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80228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FD2CC-D92C-462D-8017-2E26FB5E6BA4}" type="slidenum">
              <a:rPr lang="es-GT" smtClean="0"/>
              <a:t>21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9722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CBE3-5F5A-D567-6E5A-ADCE907E0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FD005-D833-F8CD-7856-5D00B25E5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P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3BCE1-7253-47FA-BBFA-0700F9E2E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6C2AE-52DC-255C-68BA-33D5F731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CF63-21B8-FF82-8D3D-2E37E444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7051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5587-BFEA-21DC-6D54-2E3C085C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AB7BA-F868-E18B-B998-94B78B7A9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DAAE0-0340-84D5-32D7-C96434D7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6BE27-78D1-18CE-1075-8C888A2B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0BFDA-DE80-34CD-A7FC-A2224A5E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0195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B4676-7545-2FD9-C6AC-671396A4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263E4-CF0A-4BC4-66D7-AFFF0E232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781E7-D4E1-3C85-81C9-1203C93F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9C09-1F24-3D83-886F-CCB752CCA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5F7A4-4D56-B4C5-9544-EFBBE9D3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7585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699757" cy="6858000"/>
          </a:xfrm>
          <a:custGeom>
            <a:avLst/>
            <a:gdLst>
              <a:gd name="connsiteX0" fmla="*/ 0 w 11396546"/>
              <a:gd name="connsiteY0" fmla="*/ 0 h 13716000"/>
              <a:gd name="connsiteX1" fmla="*/ 1392115 w 11396546"/>
              <a:gd name="connsiteY1" fmla="*/ 0 h 13716000"/>
              <a:gd name="connsiteX2" fmla="*/ 4183938 w 11396546"/>
              <a:gd name="connsiteY2" fmla="*/ 0 h 13716000"/>
              <a:gd name="connsiteX3" fmla="*/ 11396546 w 11396546"/>
              <a:gd name="connsiteY3" fmla="*/ 13715998 h 13716000"/>
              <a:gd name="connsiteX4" fmla="*/ 11396546 w 11396546"/>
              <a:gd name="connsiteY4" fmla="*/ 13716000 h 13716000"/>
              <a:gd name="connsiteX5" fmla="*/ 6394330 w 11396546"/>
              <a:gd name="connsiteY5" fmla="*/ 13716000 h 13716000"/>
              <a:gd name="connsiteX6" fmla="*/ 6326018 w 11396546"/>
              <a:gd name="connsiteY6" fmla="*/ 13716000 h 13716000"/>
              <a:gd name="connsiteX7" fmla="*/ 0 w 11396546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96546" h="13716000">
                <a:moveTo>
                  <a:pt x="0" y="0"/>
                </a:moveTo>
                <a:lnTo>
                  <a:pt x="1392115" y="0"/>
                </a:lnTo>
                <a:lnTo>
                  <a:pt x="4183938" y="0"/>
                </a:lnTo>
                <a:lnTo>
                  <a:pt x="11396546" y="13715998"/>
                </a:lnTo>
                <a:lnTo>
                  <a:pt x="11396546" y="13716000"/>
                </a:lnTo>
                <a:lnTo>
                  <a:pt x="6394330" y="13716000"/>
                </a:lnTo>
                <a:lnTo>
                  <a:pt x="6326018" y="13716000"/>
                </a:lnTo>
                <a:lnTo>
                  <a:pt x="0" y="1371600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309446" y="0"/>
            <a:ext cx="7578957" cy="6858000"/>
          </a:xfrm>
          <a:custGeom>
            <a:avLst/>
            <a:gdLst>
              <a:gd name="connsiteX0" fmla="*/ 0 w 15153966"/>
              <a:gd name="connsiteY0" fmla="*/ 0 h 13716000"/>
              <a:gd name="connsiteX1" fmla="*/ 7955809 w 15153966"/>
              <a:gd name="connsiteY1" fmla="*/ 0 h 13716000"/>
              <a:gd name="connsiteX2" fmla="*/ 15153966 w 15153966"/>
              <a:gd name="connsiteY2" fmla="*/ 13716000 h 13716000"/>
              <a:gd name="connsiteX3" fmla="*/ 7186464 w 15153966"/>
              <a:gd name="connsiteY3" fmla="*/ 13716000 h 13716000"/>
              <a:gd name="connsiteX4" fmla="*/ 0 w 15153966"/>
              <a:gd name="connsiteY4" fmla="*/ 2228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966" h="13716000">
                <a:moveTo>
                  <a:pt x="0" y="0"/>
                </a:moveTo>
                <a:lnTo>
                  <a:pt x="7955809" y="0"/>
                </a:lnTo>
                <a:lnTo>
                  <a:pt x="15153966" y="13716000"/>
                </a:lnTo>
                <a:lnTo>
                  <a:pt x="7186464" y="13716000"/>
                </a:lnTo>
                <a:lnTo>
                  <a:pt x="0" y="22281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35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7226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2C1C-7CA5-4DAC-BA6F-E969FA8E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B4789-C30C-4068-BDEF-7A69BDAE3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FDFC2-D0CC-F3BC-0A8E-BA4CC421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5F6FC-944D-91CD-531F-E15EFF59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8F680-1DC6-AFE4-40FB-6F5FCAAF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864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4089-F736-C87E-9AB4-709586B0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C50FB-D757-0CF3-F925-313CBA3C7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013DB-E5B3-8439-4D8E-E76CAE32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F6F6D-AA09-2AB2-CDCC-DE5DBA80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11C40-8693-1B0D-98A0-68AD92B1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1631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839E-CB9D-AECE-AC20-B2514B51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DD617-D8A5-FCCF-082F-061A55B7E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0A2E4-80AC-C9EE-D5B2-28DFE262C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C9A7C-A1C4-9645-D0BF-98C4CAD5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91340-7411-E6DF-D7F7-E75BAE78E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217B0-D3B8-C8DC-C988-304B7D04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7815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9719E-9F13-6B0C-9C36-C59A431F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16063-5CDC-9183-ED86-1FEE969D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34B2D-935F-E02F-BA02-ACBD82FBA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B9251-F9FC-BDBE-122C-16A300168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6C8B8C-3430-5A2F-EDEE-334D2213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FBE35-058F-EFDE-20EC-C3903C5B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EB61C-D656-C78D-01FC-0F183AC2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8561A-6372-DD60-7F33-528A785E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7057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AA44-EF64-9EF9-DDBA-93B5D3829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43BF7-A285-A784-40E9-A066B02E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7FA17-A2BC-92EE-EAA9-E8E30EB1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A5EB5-3023-3805-34F8-79AE91A6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8525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D104F-513E-CE73-0946-01EADC61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434E7-4D82-A40A-B577-4C7DF51E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AFED7-9471-1A01-64A7-713F1383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7622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AE71-F4A9-EFE1-D08F-AC16F8AD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2E2D1-63DE-F7FC-96AF-43EC656F4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EF9F9-27D0-CF08-9B0D-7992DA0EB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04A3C-9176-8CD9-9E60-63207605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E4614-E832-898C-C40D-6EDB1BC8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FBDD3-23C7-382A-59D3-6D5755FA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4073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399D-5F32-BAD1-D04B-EFED09B4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36B80-3866-383D-EEE6-B4AAC3A20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97CB0-C0AF-4641-5E8C-9EADED203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2130A-97D5-F47D-E172-5B4D6570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710ED-770D-1017-387E-FA23A7DF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746B3-4F8D-E113-644B-264704B5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5008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2376D-FE86-8188-3BB8-57AD89CC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8B27C-63D7-A5FA-B0D5-794831859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F373-7FFD-D835-0A32-C8D249DE7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29F52-0894-48AC-B40D-AAF02A048345}" type="datetimeFigureOut">
              <a:rPr lang="es-PA" smtClean="0"/>
              <a:t>05/17/2023</a:t>
            </a:fld>
            <a:endParaRPr lang="es-P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15220-F7F1-5C18-BF3F-CAF25EE62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39AEB-96C6-93E0-99F8-77B000571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77BD-FFF4-4C19-89A4-38E617CB106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9023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9.JPG"/><Relationship Id="rId1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8.JP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JPG"/><Relationship Id="rId5" Type="http://schemas.openxmlformats.org/officeDocument/2006/relationships/diagramData" Target="../diagrams/data1.xml"/><Relationship Id="rId15" Type="http://schemas.openxmlformats.org/officeDocument/2006/relationships/image" Target="../media/image21.jpeg"/><Relationship Id="rId10" Type="http://schemas.openxmlformats.org/officeDocument/2006/relationships/image" Target="../media/image16.JPG"/><Relationship Id="rId4" Type="http://schemas.openxmlformats.org/officeDocument/2006/relationships/image" Target="../media/image2.svg"/><Relationship Id="rId9" Type="http://schemas.microsoft.com/office/2007/relationships/diagramDrawing" Target="../diagrams/drawing1.xml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A0A9D83-69C9-3E64-E673-EBFF2C4E4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6210" y="1157025"/>
            <a:ext cx="3924833" cy="5700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30E21A-E6D5-21D6-A276-224C816BA4E3}"/>
              </a:ext>
            </a:extLst>
          </p:cNvPr>
          <p:cNvSpPr txBox="1"/>
          <p:nvPr/>
        </p:nvSpPr>
        <p:spPr>
          <a:xfrm>
            <a:off x="724460" y="3749996"/>
            <a:ext cx="8229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400" b="1" dirty="0"/>
              <a:t>“Manejo forestal comunitario en la RBM, un modelo de Gestión Climáticamente Inteligente”</a:t>
            </a:r>
            <a:br>
              <a:rPr lang="es-GT" sz="72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endParaRPr lang="es-PA" sz="3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A995B-B7C8-9A3E-73A5-C1BED5009DB6}"/>
              </a:ext>
            </a:extLst>
          </p:cNvPr>
          <p:cNvSpPr txBox="1"/>
          <p:nvPr/>
        </p:nvSpPr>
        <p:spPr>
          <a:xfrm>
            <a:off x="724460" y="4950325"/>
            <a:ext cx="822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Subtítulo en una sola línea de texto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25671-8FA3-0D95-6A01-B837662AB5A6}"/>
              </a:ext>
            </a:extLst>
          </p:cNvPr>
          <p:cNvSpPr txBox="1"/>
          <p:nvPr/>
        </p:nvSpPr>
        <p:spPr>
          <a:xfrm>
            <a:off x="724460" y="5585471"/>
            <a:ext cx="822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Expositor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1505D23-8AEA-A48F-3A8A-EB81F4816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056" y="361236"/>
            <a:ext cx="9048750" cy="723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27E1304-E78E-6921-C07F-457954FC7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814" y="1935204"/>
            <a:ext cx="6942510" cy="16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87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F6236FA-29D8-D9E1-2555-C1C7A44782C8}"/>
              </a:ext>
            </a:extLst>
          </p:cNvPr>
          <p:cNvSpPr txBox="1"/>
          <p:nvPr/>
        </p:nvSpPr>
        <p:spPr>
          <a:xfrm>
            <a:off x="361729" y="298261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Muebles de Jardín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2157B4-7C5D-E913-B371-EB8427DA756A}"/>
              </a:ext>
            </a:extLst>
          </p:cNvPr>
          <p:cNvCxnSpPr/>
          <p:nvPr/>
        </p:nvCxnSpPr>
        <p:spPr>
          <a:xfrm>
            <a:off x="0" y="1105025"/>
            <a:ext cx="18842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3E6F613C-FE6B-D957-0BEC-F7FBAD8C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60AB19-4562-40C9-852B-2521BB37E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66" t="15926" r="15000" b="7037"/>
          <a:stretch/>
        </p:blipFill>
        <p:spPr>
          <a:xfrm>
            <a:off x="1213584" y="1272734"/>
            <a:ext cx="7198895" cy="52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SV" dirty="0"/>
              <a:t>Guatemala </a:t>
            </a:r>
            <a:br>
              <a:rPr lang="es-SV" dirty="0"/>
            </a:br>
            <a:r>
              <a:rPr lang="es-SV" dirty="0"/>
              <a:t>en el contexto mundial</a:t>
            </a:r>
            <a:br>
              <a:rPr lang="es-ES" dirty="0"/>
            </a:b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32E7F20-E388-4753-949B-014465FAC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03" y="2618347"/>
            <a:ext cx="4264328" cy="4114800"/>
          </a:xfrm>
        </p:spPr>
      </p:pic>
      <p:sp>
        <p:nvSpPr>
          <p:cNvPr id="3" name="2 CuadroTexto"/>
          <p:cNvSpPr txBox="1"/>
          <p:nvPr/>
        </p:nvSpPr>
        <p:spPr>
          <a:xfrm>
            <a:off x="1809557" y="1505298"/>
            <a:ext cx="588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>
                <a:solidFill>
                  <a:srgbClr val="004A6C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Crecientes incendios amenazan los bosques tropicales del mundo</a:t>
            </a:r>
            <a:endParaRPr lang="es-SV" sz="2800" dirty="0">
              <a:solidFill>
                <a:srgbClr val="004A6C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1" y="1914826"/>
            <a:ext cx="2811341" cy="24571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1" y="4598474"/>
            <a:ext cx="3541334" cy="225952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170032" y="1582043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/>
              <a:t>Indonesia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821038" y="4306415"/>
            <a:ext cx="11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/>
              <a:t>Amazonía</a:t>
            </a:r>
          </a:p>
        </p:txBody>
      </p:sp>
      <p:pic>
        <p:nvPicPr>
          <p:cNvPr id="11" name="Graphic 49">
            <a:extLst>
              <a:ext uri="{FF2B5EF4-FFF2-40B4-BE49-F238E27FC236}">
                <a16:creationId xmlns:a16="http://schemas.microsoft.com/office/drawing/2014/main" id="{743C5C46-6358-4495-AE6D-BA17947EB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49">
            <a:extLst>
              <a:ext uri="{FF2B5EF4-FFF2-40B4-BE49-F238E27FC236}">
                <a16:creationId xmlns:a16="http://schemas.microsoft.com/office/drawing/2014/main" id="{75138D06-0CF4-41C5-82D6-ACE01460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2AD6550B-17D9-4664-921C-DB3C9FE523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3" r="22303"/>
          <a:stretch>
            <a:fillRect/>
          </a:stretch>
        </p:blipFill>
        <p:spPr/>
      </p:pic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C8A1BA55-9E9C-46D8-8D90-F02CEC1BCD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r="8568"/>
          <a:stretch>
            <a:fillRect/>
          </a:stretch>
        </p:blipFill>
        <p:spPr>
          <a:xfrm>
            <a:off x="3253835" y="856580"/>
            <a:ext cx="5684333" cy="5144840"/>
          </a:xfrm>
        </p:spPr>
      </p:pic>
      <p:pic>
        <p:nvPicPr>
          <p:cNvPr id="15" name="Marcador de posición de imagen 13">
            <a:extLst>
              <a:ext uri="{FF2B5EF4-FFF2-40B4-BE49-F238E27FC236}">
                <a16:creationId xmlns:a16="http://schemas.microsoft.com/office/drawing/2014/main" id="{8ECB0066-D4B1-4EAB-91EF-6638C20D97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r="-7304"/>
          <a:stretch/>
        </p:blipFill>
        <p:spPr>
          <a:xfrm>
            <a:off x="6393184" y="856580"/>
            <a:ext cx="5684333" cy="5144840"/>
          </a:xfrm>
          <a:custGeom>
            <a:avLst/>
            <a:gdLst>
              <a:gd name="connsiteX0" fmla="*/ 0 w 15153966"/>
              <a:gd name="connsiteY0" fmla="*/ 0 h 13716000"/>
              <a:gd name="connsiteX1" fmla="*/ 7955809 w 15153966"/>
              <a:gd name="connsiteY1" fmla="*/ 0 h 13716000"/>
              <a:gd name="connsiteX2" fmla="*/ 15153966 w 15153966"/>
              <a:gd name="connsiteY2" fmla="*/ 13716000 h 13716000"/>
              <a:gd name="connsiteX3" fmla="*/ 7186464 w 15153966"/>
              <a:gd name="connsiteY3" fmla="*/ 13716000 h 13716000"/>
              <a:gd name="connsiteX4" fmla="*/ 0 w 15153966"/>
              <a:gd name="connsiteY4" fmla="*/ 2228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966" h="13716000">
                <a:moveTo>
                  <a:pt x="0" y="0"/>
                </a:moveTo>
                <a:lnTo>
                  <a:pt x="7955809" y="0"/>
                </a:lnTo>
                <a:lnTo>
                  <a:pt x="15153966" y="13716000"/>
                </a:lnTo>
                <a:lnTo>
                  <a:pt x="7186464" y="13716000"/>
                </a:lnTo>
                <a:lnTo>
                  <a:pt x="0" y="22281"/>
                </a:lnTo>
                <a:close/>
              </a:path>
            </a:pathLst>
          </a:custGeom>
          <a:effectLst/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31DDEA9-30B4-4E8C-9E95-112923ABB5E8}"/>
              </a:ext>
            </a:extLst>
          </p:cNvPr>
          <p:cNvSpPr/>
          <p:nvPr/>
        </p:nvSpPr>
        <p:spPr>
          <a:xfrm>
            <a:off x="9755745" y="1127362"/>
            <a:ext cx="370067" cy="24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9FDB57-8776-462A-AB91-DBD7BC9C9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44" y="737054"/>
            <a:ext cx="2025781" cy="202578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0151DD-6453-47C5-9BA6-797E293A5363}"/>
              </a:ext>
            </a:extLst>
          </p:cNvPr>
          <p:cNvSpPr txBox="1"/>
          <p:nvPr/>
        </p:nvSpPr>
        <p:spPr>
          <a:xfrm>
            <a:off x="8132160" y="3413409"/>
            <a:ext cx="2535840" cy="1131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2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de Monitoreo Comunitario y Unidad SIG</a:t>
            </a:r>
          </a:p>
        </p:txBody>
      </p:sp>
    </p:spTree>
    <p:extLst>
      <p:ext uri="{BB962C8B-B14F-4D97-AF65-F5344CB8AC3E}">
        <p14:creationId xmlns:p14="http://schemas.microsoft.com/office/powerpoint/2010/main" val="5375214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49">
            <a:extLst>
              <a:ext uri="{FF2B5EF4-FFF2-40B4-BE49-F238E27FC236}">
                <a16:creationId xmlns:a16="http://schemas.microsoft.com/office/drawing/2014/main" id="{1CC97825-1342-4F16-83B4-50E17A6D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304E2A-A4E3-4F6D-9FD9-50ADD1D7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E32158D-2674-4B7E-8BEC-AC4B50DA2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4" y="365125"/>
            <a:ext cx="9108000" cy="6069659"/>
          </a:xfrm>
        </p:spPr>
      </p:pic>
    </p:spTree>
    <p:extLst>
      <p:ext uri="{BB962C8B-B14F-4D97-AF65-F5344CB8AC3E}">
        <p14:creationId xmlns:p14="http://schemas.microsoft.com/office/powerpoint/2010/main" val="394362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49">
            <a:extLst>
              <a:ext uri="{FF2B5EF4-FFF2-40B4-BE49-F238E27FC236}">
                <a16:creationId xmlns:a16="http://schemas.microsoft.com/office/drawing/2014/main" id="{A578EAB7-C701-49B3-9360-CC1AD72DE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  <p:pic>
        <p:nvPicPr>
          <p:cNvPr id="77" name="imag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8" y="974357"/>
            <a:ext cx="9144000" cy="5190239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3068408" y="1323270"/>
            <a:ext cx="6533276" cy="1139378"/>
          </a:xfrm>
          <a:prstGeom prst="rect">
            <a:avLst/>
          </a:prstGeom>
          <a:solidFill>
            <a:srgbClr val="119215">
              <a:alpha val="86557"/>
            </a:srgbClr>
          </a:solidFill>
          <a:ln w="12700">
            <a:miter lim="400000"/>
          </a:ln>
        </p:spPr>
        <p:txBody>
          <a:bodyPr lIns="34283" tIns="34283" rIns="34283" bIns="34283"/>
          <a:lstStyle/>
          <a:p>
            <a:pPr>
              <a:defRPr sz="3600">
                <a:latin typeface="Corbel"/>
                <a:ea typeface="Corbel"/>
                <a:cs typeface="Corbel"/>
                <a:sym typeface="Corbel"/>
              </a:defRPr>
            </a:pPr>
            <a:endParaRPr sz="2700"/>
          </a:p>
        </p:txBody>
      </p:sp>
      <p:sp>
        <p:nvSpPr>
          <p:cNvPr id="79" name="Shape 79"/>
          <p:cNvSpPr/>
          <p:nvPr/>
        </p:nvSpPr>
        <p:spPr>
          <a:xfrm>
            <a:off x="2770229" y="1318853"/>
            <a:ext cx="6647861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spAutoFit/>
          </a:bodyPr>
          <a:lstStyle/>
          <a:p>
            <a:pPr algn="r">
              <a:defRPr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2025" dirty="0"/>
              <a:t>    </a:t>
            </a:r>
            <a:r>
              <a:rPr lang="es-GT" sz="2025" dirty="0"/>
              <a:t>Reducción de Emisiones por Deforestación Evitada en la Zona de Usos Múltiples de la Reserva de la Biosfera Maya en Guatemala Proyecto REDD+  </a:t>
            </a:r>
            <a:r>
              <a:rPr lang="es-GT" sz="2025" dirty="0" err="1"/>
              <a:t>Guatecarbon</a:t>
            </a:r>
            <a:r>
              <a:rPr sz="2400" dirty="0">
                <a:latin typeface="Roboto Bold"/>
                <a:ea typeface="Roboto Bold"/>
                <a:cs typeface="Roboto Bold"/>
                <a:sym typeface="Roboto Bold"/>
              </a:rPr>
              <a:t>.</a:t>
            </a:r>
            <a:r>
              <a:rPr lang="es-ES" sz="2400" dirty="0">
                <a:latin typeface="Roboto Bold"/>
                <a:ea typeface="Roboto Bold"/>
                <a:cs typeface="Roboto Bold"/>
                <a:sym typeface="Roboto Bold"/>
              </a:rPr>
              <a:t> </a:t>
            </a:r>
            <a:endParaRPr sz="2400" dirty="0">
              <a:latin typeface="Roboto Bold"/>
              <a:ea typeface="Roboto Bold"/>
              <a:cs typeface="Roboto Bold"/>
              <a:sym typeface="Roboto Bold"/>
            </a:endParaRPr>
          </a:p>
        </p:txBody>
      </p:sp>
      <p:grpSp>
        <p:nvGrpSpPr>
          <p:cNvPr id="83" name="Group 83"/>
          <p:cNvGrpSpPr/>
          <p:nvPr/>
        </p:nvGrpSpPr>
        <p:grpSpPr>
          <a:xfrm>
            <a:off x="2669931" y="-2001436"/>
            <a:ext cx="3870660" cy="1343762"/>
            <a:chOff x="-1" y="0"/>
            <a:chExt cx="10321759" cy="3583364"/>
          </a:xfrm>
        </p:grpSpPr>
        <p:sp>
          <p:nvSpPr>
            <p:cNvPr id="80" name="Shape 80"/>
            <p:cNvSpPr/>
            <p:nvPr/>
          </p:nvSpPr>
          <p:spPr>
            <a:xfrm rot="9940135">
              <a:off x="3317733" y="855366"/>
              <a:ext cx="7013047" cy="80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3" y="0"/>
                  </a:lnTo>
                  <a:lnTo>
                    <a:pt x="21600" y="0"/>
                  </a:lnTo>
                  <a:lnTo>
                    <a:pt x="20977" y="21600"/>
                  </a:lnTo>
                  <a:close/>
                </a:path>
              </a:pathLst>
            </a:custGeom>
            <a:solidFill>
              <a:srgbClr val="00580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1224351">
                <a:defRPr sz="6400">
                  <a:solidFill>
                    <a:srgbClr val="595959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2400"/>
            </a:p>
          </p:txBody>
        </p:sp>
        <p:sp>
          <p:nvSpPr>
            <p:cNvPr id="81" name="Shape 81"/>
            <p:cNvSpPr/>
            <p:nvPr/>
          </p:nvSpPr>
          <p:spPr>
            <a:xfrm rot="9940135">
              <a:off x="-59071" y="2317315"/>
              <a:ext cx="7013046" cy="40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11" y="0"/>
                  </a:lnTo>
                  <a:lnTo>
                    <a:pt x="21600" y="0"/>
                  </a:lnTo>
                  <a:lnTo>
                    <a:pt x="21289" y="21600"/>
                  </a:lnTo>
                  <a:close/>
                </a:path>
              </a:pathLst>
            </a:custGeom>
            <a:solidFill>
              <a:srgbClr val="5FD2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1224351">
                <a:defRPr sz="6400">
                  <a:solidFill>
                    <a:srgbClr val="595959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2400"/>
            </a:p>
          </p:txBody>
        </p:sp>
        <p:sp>
          <p:nvSpPr>
            <p:cNvPr id="82" name="Shape 82"/>
            <p:cNvSpPr/>
            <p:nvPr/>
          </p:nvSpPr>
          <p:spPr>
            <a:xfrm rot="9940135">
              <a:off x="4497159" y="1944766"/>
              <a:ext cx="5308082" cy="228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32" y="0"/>
                  </a:lnTo>
                  <a:lnTo>
                    <a:pt x="21600" y="0"/>
                  </a:lnTo>
                  <a:lnTo>
                    <a:pt x="21368" y="21600"/>
                  </a:lnTo>
                  <a:close/>
                </a:path>
              </a:pathLst>
            </a:custGeom>
            <a:solidFill>
              <a:srgbClr val="3CDE0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1224351">
                <a:defRPr sz="6400">
                  <a:solidFill>
                    <a:srgbClr val="595959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2400"/>
            </a:p>
          </p:txBody>
        </p:sp>
      </p:grpSp>
      <p:sp>
        <p:nvSpPr>
          <p:cNvPr id="84" name="Shape 84"/>
          <p:cNvSpPr/>
          <p:nvPr/>
        </p:nvSpPr>
        <p:spPr>
          <a:xfrm>
            <a:off x="1640505" y="1052736"/>
            <a:ext cx="8883989" cy="4860540"/>
          </a:xfrm>
          <a:prstGeom prst="rect">
            <a:avLst/>
          </a:prstGeom>
          <a:ln w="177800">
            <a:solidFill>
              <a:srgbClr val="FCFEFF"/>
            </a:solidFill>
            <a:miter lim="400000"/>
          </a:ln>
        </p:spPr>
        <p:txBody>
          <a:bodyPr lIns="34283" tIns="34283" rIns="34283" bIns="34283" anchor="ctr"/>
          <a:lstStyle/>
          <a:p>
            <a:pPr algn="ctr" defTabSz="309507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25"/>
          </a:p>
        </p:txBody>
      </p:sp>
      <p:pic>
        <p:nvPicPr>
          <p:cNvPr id="85" name="image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613" y="1262149"/>
            <a:ext cx="1580066" cy="165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6" descr="CON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140" y="4833158"/>
            <a:ext cx="1024487" cy="10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8"/>
          <p:cNvSpPr/>
          <p:nvPr/>
        </p:nvSpPr>
        <p:spPr>
          <a:xfrm>
            <a:off x="3068408" y="3788794"/>
            <a:ext cx="6516216" cy="1030100"/>
          </a:xfrm>
          <a:prstGeom prst="rect">
            <a:avLst/>
          </a:prstGeom>
          <a:solidFill>
            <a:srgbClr val="119215">
              <a:alpha val="86557"/>
            </a:srgbClr>
          </a:solidFill>
          <a:ln w="12700">
            <a:miter lim="400000"/>
          </a:ln>
        </p:spPr>
        <p:txBody>
          <a:bodyPr lIns="34283" tIns="34283" rIns="34283" bIns="34283"/>
          <a:lstStyle/>
          <a:p>
            <a:pPr>
              <a:defRPr sz="3600">
                <a:latin typeface="Corbel"/>
                <a:ea typeface="Corbel"/>
                <a:cs typeface="Corbel"/>
                <a:sym typeface="Corbel"/>
              </a:defRPr>
            </a:pPr>
            <a:endParaRPr sz="2700"/>
          </a:p>
        </p:txBody>
      </p:sp>
      <p:sp>
        <p:nvSpPr>
          <p:cNvPr id="14" name="Shape 79"/>
          <p:cNvSpPr/>
          <p:nvPr/>
        </p:nvSpPr>
        <p:spPr>
          <a:xfrm>
            <a:off x="1472454" y="3537725"/>
            <a:ext cx="7758354" cy="1419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r">
              <a:defRPr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GT" sz="360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Proyecto REDD+ </a:t>
            </a:r>
            <a:r>
              <a:rPr lang="es-GT" sz="3600" dirty="0" err="1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Guatecarbon</a:t>
            </a:r>
            <a:r>
              <a:rPr lang="es-GT" sz="360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 </a:t>
            </a:r>
          </a:p>
          <a:p>
            <a:pPr algn="r">
              <a:defRPr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GT" sz="2025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Un proyecto Climáticamente inteligente</a:t>
            </a:r>
            <a:r>
              <a:rPr sz="3600" dirty="0">
                <a:latin typeface="Roboto Bold"/>
                <a:ea typeface="Roboto Bold"/>
                <a:cs typeface="Roboto Bold"/>
                <a:sym typeface="Roboto Bold"/>
              </a:rPr>
              <a:t>.</a:t>
            </a:r>
            <a:endParaRPr lang="es-GT" sz="3600" dirty="0">
              <a:latin typeface="Roboto Bold"/>
              <a:ea typeface="Roboto Bold"/>
              <a:cs typeface="Roboto Bold"/>
              <a:sym typeface="Roboto Bold"/>
            </a:endParaRPr>
          </a:p>
          <a:p>
            <a:pPr algn="r">
              <a:defRPr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GT" sz="2025" dirty="0">
                <a:solidFill>
                  <a:srgbClr val="FFFFFF"/>
                </a:solidFill>
                <a:latin typeface="Roboto Black"/>
                <a:ea typeface="Roboto Black"/>
                <a:sym typeface="Roboto Bold"/>
              </a:rPr>
              <a:t>Como complemento al modelo forestal </a:t>
            </a:r>
            <a:r>
              <a:rPr lang="es-GT" sz="2025" dirty="0" err="1">
                <a:solidFill>
                  <a:srgbClr val="FFFFFF"/>
                </a:solidFill>
                <a:latin typeface="Roboto Black"/>
                <a:ea typeface="Roboto Black"/>
                <a:sym typeface="Roboto Bold"/>
              </a:rPr>
              <a:t>concescionario</a:t>
            </a:r>
            <a:r>
              <a:rPr lang="es-ES" sz="2025" dirty="0">
                <a:solidFill>
                  <a:srgbClr val="FFFFFF"/>
                </a:solidFill>
                <a:latin typeface="Roboto Black"/>
                <a:ea typeface="Roboto Black"/>
                <a:sym typeface="Roboto Bold"/>
              </a:rPr>
              <a:t> </a:t>
            </a:r>
            <a:endParaRPr sz="2025" dirty="0">
              <a:solidFill>
                <a:srgbClr val="FFFFFF"/>
              </a:solidFill>
              <a:latin typeface="Roboto Black"/>
              <a:ea typeface="Roboto Black"/>
              <a:sym typeface="Roboto Bold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284AEA7-F855-42AC-9059-DAF517278CB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63993" r="35350" b="16622"/>
          <a:stretch/>
        </p:blipFill>
        <p:spPr bwMode="auto">
          <a:xfrm>
            <a:off x="8678312" y="4965041"/>
            <a:ext cx="1809201" cy="894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49">
            <a:extLst>
              <a:ext uri="{FF2B5EF4-FFF2-40B4-BE49-F238E27FC236}">
                <a16:creationId xmlns:a16="http://schemas.microsoft.com/office/drawing/2014/main" id="{297FB857-8C87-43CC-8B8D-A73745D31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  <p:pic>
        <p:nvPicPr>
          <p:cNvPr id="87" name="image3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401" y="852149"/>
            <a:ext cx="9167204" cy="5148603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6096000" y="936496"/>
            <a:ext cx="4401734" cy="4795726"/>
          </a:xfrm>
          <a:prstGeom prst="rect">
            <a:avLst/>
          </a:prstGeom>
          <a:solidFill>
            <a:srgbClr val="092339">
              <a:alpha val="92769"/>
            </a:srgbClr>
          </a:solidFill>
          <a:ln w="12700">
            <a:miter lim="400000"/>
          </a:ln>
        </p:spPr>
        <p:txBody>
          <a:bodyPr lIns="34283" tIns="34283" rIns="34283" bIns="34283" anchor="ctr"/>
          <a:lstStyle/>
          <a:p>
            <a:pPr algn="ctr" defTabSz="309507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25"/>
          </a:p>
        </p:txBody>
      </p:sp>
      <p:sp>
        <p:nvSpPr>
          <p:cNvPr id="89" name="Shape 89"/>
          <p:cNvSpPr/>
          <p:nvPr/>
        </p:nvSpPr>
        <p:spPr>
          <a:xfrm>
            <a:off x="7699824" y="2105860"/>
            <a:ext cx="2500632" cy="719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288" tIns="14288" rIns="14288" bIns="14288">
            <a:normAutofit/>
          </a:bodyPr>
          <a:lstStyle>
            <a:lvl1pPr defTabSz="825500">
              <a:lnSpc>
                <a:spcPct val="90000"/>
              </a:lnSpc>
              <a:defRPr sz="11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4125"/>
              <a:t>R E D D +</a:t>
            </a:r>
          </a:p>
        </p:txBody>
      </p:sp>
      <p:sp>
        <p:nvSpPr>
          <p:cNvPr id="90" name="Shape 90"/>
          <p:cNvSpPr/>
          <p:nvPr/>
        </p:nvSpPr>
        <p:spPr>
          <a:xfrm>
            <a:off x="7176121" y="2888292"/>
            <a:ext cx="2375180" cy="923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288" tIns="14288" rIns="14288" bIns="14288">
            <a:normAutofit/>
          </a:bodyPr>
          <a:lstStyle>
            <a:lvl1pPr defTabSz="825500">
              <a:defRPr sz="3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sz="1350"/>
              <a:t>Reducción de Emisiones por Deforestación y Degradación de los bosques</a:t>
            </a:r>
            <a:endParaRPr sz="1238"/>
          </a:p>
        </p:txBody>
      </p:sp>
      <p:sp>
        <p:nvSpPr>
          <p:cNvPr id="91" name="Shape 91"/>
          <p:cNvSpPr/>
          <p:nvPr/>
        </p:nvSpPr>
        <p:spPr>
          <a:xfrm>
            <a:off x="7183763" y="3861054"/>
            <a:ext cx="3016703" cy="118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288" tIns="14288" rIns="14288" bIns="14288">
            <a:spAutoFit/>
          </a:bodyPr>
          <a:lstStyle/>
          <a:p>
            <a:pPr marL="195477" indent="-195477">
              <a:buSzPct val="100000"/>
              <a:buChar char="•"/>
              <a:defRPr sz="4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/>
              <a:t>Conservación de bosques</a:t>
            </a:r>
            <a:endParaRPr sz="1238"/>
          </a:p>
          <a:p>
            <a:pPr marL="195477" indent="-195477">
              <a:buSzPct val="100000"/>
              <a:buChar char="•"/>
              <a:defRPr sz="4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/>
              <a:t>Manejo sostenible de bosques</a:t>
            </a:r>
            <a:endParaRPr sz="1238"/>
          </a:p>
          <a:p>
            <a:pPr marL="195477" indent="-195477">
              <a:buSzPct val="100000"/>
              <a:buChar char="•"/>
              <a:defRPr sz="4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/>
              <a:t>Aumento de existencias de carbono</a:t>
            </a:r>
            <a:br>
              <a:rPr sz="1500"/>
            </a:br>
            <a:r>
              <a:rPr sz="1500"/>
              <a:t>(Forestación y Reforestación)</a:t>
            </a:r>
          </a:p>
        </p:txBody>
      </p:sp>
      <p:sp>
        <p:nvSpPr>
          <p:cNvPr id="92" name="Shape 92"/>
          <p:cNvSpPr/>
          <p:nvPr/>
        </p:nvSpPr>
        <p:spPr>
          <a:xfrm>
            <a:off x="1874946" y="3619628"/>
            <a:ext cx="4545092" cy="195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3" tIns="34283" rIns="34283" bIns="34283">
            <a:spAutoFit/>
          </a:bodyPr>
          <a:lstStyle/>
          <a:p>
            <a:pPr>
              <a:defRPr sz="9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sz="3600"/>
              <a:t>Proyecto </a:t>
            </a:r>
            <a:br>
              <a:rPr sz="3600"/>
            </a:br>
            <a:r>
              <a:rPr sz="3600"/>
              <a:t>REDD+ </a:t>
            </a:r>
            <a:br>
              <a:rPr sz="3600"/>
            </a:br>
            <a:r>
              <a:rPr sz="2513">
                <a:latin typeface="Roboto Regular"/>
                <a:ea typeface="Roboto Regular"/>
                <a:cs typeface="Roboto Regular"/>
                <a:sym typeface="Roboto Regular"/>
              </a:rPr>
              <a:t>Reserva de la Biosfera Maya Guatemala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1586500" y="944725"/>
            <a:ext cx="3726415" cy="1057340"/>
            <a:chOff x="0" y="0"/>
            <a:chExt cx="9937105" cy="2819572"/>
          </a:xfrm>
        </p:grpSpPr>
        <p:sp>
          <p:nvSpPr>
            <p:cNvPr id="93" name="Shape 93"/>
            <p:cNvSpPr/>
            <p:nvPr/>
          </p:nvSpPr>
          <p:spPr>
            <a:xfrm>
              <a:off x="0" y="0"/>
              <a:ext cx="9937105" cy="281957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 sz="3600">
                  <a:latin typeface="Corbel"/>
                  <a:ea typeface="Corbel"/>
                  <a:cs typeface="Corbel"/>
                  <a:sym typeface="Corbel"/>
                </a:defRPr>
              </a:pPr>
              <a:endParaRPr sz="2700"/>
            </a:p>
          </p:txBody>
        </p:sp>
        <p:pic>
          <p:nvPicPr>
            <p:cNvPr id="95" name="image5.jpeg" descr="CONAP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3527" y="358720"/>
              <a:ext cx="2163180" cy="2115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image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499" y="239606"/>
              <a:ext cx="2298054" cy="2353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12 Rectángulo"/>
          <p:cNvSpPr/>
          <p:nvPr/>
        </p:nvSpPr>
        <p:spPr>
          <a:xfrm>
            <a:off x="6096000" y="2725318"/>
            <a:ext cx="4572000" cy="27817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34283" tIns="17144" rIns="34283" bIns="17144">
            <a:spAutoFit/>
          </a:bodyPr>
          <a:lstStyle/>
          <a:p>
            <a:pPr algn="ctr">
              <a:defRPr/>
            </a:pPr>
            <a:r>
              <a:rPr lang="es-GT" sz="1500" b="1" dirty="0"/>
              <a:t>En la RBM </a:t>
            </a:r>
          </a:p>
          <a:p>
            <a:pPr algn="ctr">
              <a:defRPr/>
            </a:pPr>
            <a:endParaRPr lang="es-GT" sz="1500" b="1" dirty="0"/>
          </a:p>
          <a:p>
            <a:pPr algn="ctr">
              <a:defRPr/>
            </a:pPr>
            <a:r>
              <a:rPr lang="es-GT" sz="1500" b="1" dirty="0"/>
              <a:t>Una oportunidad para abordar integralmente el problema de la deforestación y degradación de bosques</a:t>
            </a:r>
          </a:p>
          <a:p>
            <a:pPr algn="ctr">
              <a:defRPr/>
            </a:pPr>
            <a:endParaRPr lang="es-GT" sz="1500" b="1" dirty="0"/>
          </a:p>
          <a:p>
            <a:pPr algn="ctr">
              <a:defRPr/>
            </a:pPr>
            <a:r>
              <a:rPr lang="es-GT" sz="1500" b="1" dirty="0"/>
              <a:t>Un mecanismo de mitigación del CC</a:t>
            </a:r>
          </a:p>
          <a:p>
            <a:pPr algn="ctr">
              <a:defRPr/>
            </a:pPr>
            <a:endParaRPr lang="es-GT" sz="1500" b="1" dirty="0"/>
          </a:p>
          <a:p>
            <a:pPr algn="ctr">
              <a:defRPr/>
            </a:pPr>
            <a:r>
              <a:rPr lang="es-GT" sz="1500" b="1" dirty="0"/>
              <a:t>Un aporte político y técnico que el modelo de Manejo Forestal comunitario de Petén ha brindado para mejorar la gestión forestal y adaptarse al  CC en Guatemala</a:t>
            </a:r>
            <a:endParaRPr lang="es-GT" sz="750" b="1" dirty="0"/>
          </a:p>
          <a:p>
            <a:pPr algn="ctr">
              <a:defRPr/>
            </a:pPr>
            <a:endParaRPr lang="es-GT" sz="713" dirty="0"/>
          </a:p>
          <a:p>
            <a:pPr algn="ctr">
              <a:defRPr/>
            </a:pPr>
            <a:endParaRPr lang="es-GT" sz="713" dirty="0"/>
          </a:p>
          <a:p>
            <a:pPr algn="ctr">
              <a:defRPr/>
            </a:pPr>
            <a:endParaRPr lang="es-GT" sz="713" dirty="0"/>
          </a:p>
          <a:p>
            <a:pPr algn="ctr">
              <a:defRPr/>
            </a:pPr>
            <a:endParaRPr lang="es-GT" sz="713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284AEA7-F855-42AC-9059-DAF517278CB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63993" r="35350" b="16622"/>
          <a:stretch/>
        </p:blipFill>
        <p:spPr bwMode="auto">
          <a:xfrm>
            <a:off x="2774590" y="1243870"/>
            <a:ext cx="1259164" cy="459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3008267" y="2611123"/>
            <a:ext cx="3600131" cy="382573"/>
          </a:xfrm>
          <a:prstGeom prst="rect">
            <a:avLst/>
          </a:prstGeom>
          <a:solidFill>
            <a:srgbClr val="86D827">
              <a:alpha val="73981"/>
            </a:srgbClr>
          </a:solidFill>
          <a:ln w="12700">
            <a:miter lim="400000"/>
          </a:ln>
        </p:spPr>
        <p:txBody>
          <a:bodyPr lIns="34283" tIns="34283" rIns="34283" bIns="34283"/>
          <a:lstStyle/>
          <a:p>
            <a:pPr defTabSz="342843">
              <a:defRPr sz="1800">
                <a:latin typeface="+mj-lt"/>
                <a:ea typeface="+mj-ea"/>
                <a:cs typeface="+mj-cs"/>
                <a:sym typeface="Calibri"/>
              </a:defRPr>
            </a:pPr>
            <a:endParaRPr sz="675"/>
          </a:p>
        </p:txBody>
      </p:sp>
      <p:sp>
        <p:nvSpPr>
          <p:cNvPr id="472" name="Shape 472"/>
          <p:cNvSpPr/>
          <p:nvPr/>
        </p:nvSpPr>
        <p:spPr>
          <a:xfrm>
            <a:off x="4611181" y="2064120"/>
            <a:ext cx="1993136" cy="3825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miter lim="400000"/>
          </a:ln>
        </p:spPr>
        <p:txBody>
          <a:bodyPr lIns="34283" tIns="34283" rIns="34283" bIns="34283"/>
          <a:lstStyle/>
          <a:p>
            <a:pPr defTabSz="342843">
              <a:defRPr sz="1800">
                <a:latin typeface="+mj-lt"/>
                <a:ea typeface="+mj-ea"/>
                <a:cs typeface="+mj-cs"/>
                <a:sym typeface="Calibri"/>
              </a:defRPr>
            </a:pPr>
            <a:endParaRPr sz="1200"/>
          </a:p>
        </p:txBody>
      </p:sp>
      <p:grpSp>
        <p:nvGrpSpPr>
          <p:cNvPr id="475" name="Group 475"/>
          <p:cNvGrpSpPr/>
          <p:nvPr/>
        </p:nvGrpSpPr>
        <p:grpSpPr>
          <a:xfrm>
            <a:off x="6673629" y="2621999"/>
            <a:ext cx="1169042" cy="383387"/>
            <a:chOff x="-1" y="-1"/>
            <a:chExt cx="3117441" cy="1022363"/>
          </a:xfrm>
        </p:grpSpPr>
        <p:sp>
          <p:nvSpPr>
            <p:cNvPr id="473" name="Shape 473"/>
            <p:cNvSpPr/>
            <p:nvPr/>
          </p:nvSpPr>
          <p:spPr>
            <a:xfrm>
              <a:off x="-1" y="-1"/>
              <a:ext cx="3117439" cy="1022363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474" name="Shape 474"/>
            <p:cNvSpPr/>
            <p:nvPr/>
          </p:nvSpPr>
          <p:spPr>
            <a:xfrm>
              <a:off x="-1" y="303364"/>
              <a:ext cx="3117441" cy="41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788" dirty="0" err="1"/>
                <a:t>Validación</a:t>
              </a:r>
              <a:endParaRPr sz="788" dirty="0"/>
            </a:p>
          </p:txBody>
        </p:sp>
      </p:grpSp>
      <p:grpSp>
        <p:nvGrpSpPr>
          <p:cNvPr id="478" name="Group 478"/>
          <p:cNvGrpSpPr/>
          <p:nvPr/>
        </p:nvGrpSpPr>
        <p:grpSpPr>
          <a:xfrm>
            <a:off x="9336366" y="2591214"/>
            <a:ext cx="1126154" cy="262910"/>
            <a:chOff x="-1" y="0"/>
            <a:chExt cx="3003072" cy="701089"/>
          </a:xfrm>
        </p:grpSpPr>
        <p:sp>
          <p:nvSpPr>
            <p:cNvPr id="476" name="Shape 476"/>
            <p:cNvSpPr/>
            <p:nvPr/>
          </p:nvSpPr>
          <p:spPr>
            <a:xfrm>
              <a:off x="-1" y="0"/>
              <a:ext cx="3003070" cy="701089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2100">
                  <a:latin typeface="+mj-lt"/>
                  <a:ea typeface="+mj-ea"/>
                  <a:cs typeface="+mj-cs"/>
                  <a:sym typeface="Calibri"/>
                </a:defRPr>
              </a:pPr>
              <a:endParaRPr sz="788"/>
            </a:p>
          </p:txBody>
        </p:sp>
        <p:sp>
          <p:nvSpPr>
            <p:cNvPr id="477" name="Shape 477"/>
            <p:cNvSpPr/>
            <p:nvPr/>
          </p:nvSpPr>
          <p:spPr>
            <a:xfrm>
              <a:off x="-1" y="142716"/>
              <a:ext cx="3003072" cy="415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788"/>
                <a:t>Venta</a:t>
              </a:r>
            </a:p>
          </p:txBody>
        </p:sp>
      </p:grpSp>
      <p:grpSp>
        <p:nvGrpSpPr>
          <p:cNvPr id="481" name="Group 481"/>
          <p:cNvGrpSpPr/>
          <p:nvPr/>
        </p:nvGrpSpPr>
        <p:grpSpPr>
          <a:xfrm>
            <a:off x="6599352" y="3248316"/>
            <a:ext cx="2167490" cy="293015"/>
            <a:chOff x="0" y="-1"/>
            <a:chExt cx="5779969" cy="781369"/>
          </a:xfrm>
        </p:grpSpPr>
        <p:sp>
          <p:nvSpPr>
            <p:cNvPr id="479" name="Shape 479"/>
            <p:cNvSpPr/>
            <p:nvPr/>
          </p:nvSpPr>
          <p:spPr>
            <a:xfrm>
              <a:off x="0" y="-1"/>
              <a:ext cx="5779969" cy="781369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480" name="Shape 480"/>
            <p:cNvSpPr/>
            <p:nvPr/>
          </p:nvSpPr>
          <p:spPr>
            <a:xfrm>
              <a:off x="0" y="182851"/>
              <a:ext cx="5779969" cy="415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788"/>
                <a:t>Auditor</a:t>
              </a:r>
            </a:p>
          </p:txBody>
        </p:sp>
      </p:grpSp>
      <p:sp>
        <p:nvSpPr>
          <p:cNvPr id="482" name="Shape 482"/>
          <p:cNvSpPr/>
          <p:nvPr/>
        </p:nvSpPr>
        <p:spPr>
          <a:xfrm>
            <a:off x="6597418" y="2364418"/>
            <a:ext cx="13799" cy="1603039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483" name="Shape 483"/>
          <p:cNvSpPr/>
          <p:nvPr/>
        </p:nvSpPr>
        <p:spPr>
          <a:xfrm>
            <a:off x="1763549" y="2744096"/>
            <a:ext cx="758873" cy="15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algn="ctr" defTabSz="914400">
              <a:defRPr sz="2100"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788"/>
              <a:t>Proceso</a:t>
            </a:r>
          </a:p>
        </p:txBody>
      </p:sp>
      <p:sp>
        <p:nvSpPr>
          <p:cNvPr id="484" name="Shape 484"/>
          <p:cNvSpPr/>
          <p:nvPr/>
        </p:nvSpPr>
        <p:spPr>
          <a:xfrm>
            <a:off x="1710860" y="3303764"/>
            <a:ext cx="864237" cy="15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algn="ctr" defTabSz="914400">
              <a:defRPr sz="2100"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788"/>
              <a:t>Actor Principal</a:t>
            </a:r>
          </a:p>
        </p:txBody>
      </p:sp>
      <p:grpSp>
        <p:nvGrpSpPr>
          <p:cNvPr id="487" name="Group 487"/>
          <p:cNvGrpSpPr/>
          <p:nvPr/>
        </p:nvGrpSpPr>
        <p:grpSpPr>
          <a:xfrm>
            <a:off x="5085127" y="3896744"/>
            <a:ext cx="3721682" cy="293014"/>
            <a:chOff x="0" y="-1"/>
            <a:chExt cx="9924485" cy="78136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85" name="Shape 485"/>
            <p:cNvSpPr/>
            <p:nvPr/>
          </p:nvSpPr>
          <p:spPr>
            <a:xfrm>
              <a:off x="0" y="-1"/>
              <a:ext cx="9924485" cy="78136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750"/>
            </a:p>
          </p:txBody>
        </p:sp>
        <p:sp>
          <p:nvSpPr>
            <p:cNvPr id="486" name="Shape 486"/>
            <p:cNvSpPr/>
            <p:nvPr/>
          </p:nvSpPr>
          <p:spPr>
            <a:xfrm>
              <a:off x="0" y="159855"/>
              <a:ext cx="9924485" cy="4616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900"/>
                <a:t> Representantes del Estandar Voluntário</a:t>
              </a:r>
            </a:p>
          </p:txBody>
        </p:sp>
      </p:grpSp>
      <p:grpSp>
        <p:nvGrpSpPr>
          <p:cNvPr id="490" name="Group 490"/>
          <p:cNvGrpSpPr/>
          <p:nvPr/>
        </p:nvGrpSpPr>
        <p:grpSpPr>
          <a:xfrm>
            <a:off x="7442834" y="1932928"/>
            <a:ext cx="1259354" cy="513776"/>
            <a:chOff x="-1" y="0"/>
            <a:chExt cx="3358273" cy="1370067"/>
          </a:xfrm>
        </p:grpSpPr>
        <p:sp>
          <p:nvSpPr>
            <p:cNvPr id="488" name="Shape 488"/>
            <p:cNvSpPr/>
            <p:nvPr/>
          </p:nvSpPr>
          <p:spPr>
            <a:xfrm>
              <a:off x="-1" y="0"/>
              <a:ext cx="3358271" cy="1370067"/>
            </a:xfrm>
            <a:prstGeom prst="rect">
              <a:avLst/>
            </a:prstGeom>
            <a:solidFill>
              <a:srgbClr val="00BA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489" name="Shape 489"/>
            <p:cNvSpPr/>
            <p:nvPr/>
          </p:nvSpPr>
          <p:spPr>
            <a:xfrm>
              <a:off x="-1" y="477205"/>
              <a:ext cx="3358273" cy="41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788" dirty="0" err="1"/>
                <a:t>Registro</a:t>
              </a:r>
              <a:r>
                <a:rPr sz="788" dirty="0"/>
                <a:t> </a:t>
              </a:r>
              <a:r>
                <a:rPr sz="788" dirty="0" err="1"/>
                <a:t>oficial</a:t>
              </a:r>
              <a:r>
                <a:rPr sz="788" dirty="0"/>
                <a:t> del </a:t>
              </a:r>
              <a:r>
                <a:rPr sz="788" dirty="0" err="1"/>
                <a:t>proyecto</a:t>
              </a:r>
              <a:endParaRPr sz="788" dirty="0"/>
            </a:p>
          </p:txBody>
        </p:sp>
      </p:grpSp>
      <p:sp>
        <p:nvSpPr>
          <p:cNvPr id="492" name="Shape 492"/>
          <p:cNvSpPr/>
          <p:nvPr/>
        </p:nvSpPr>
        <p:spPr>
          <a:xfrm>
            <a:off x="2614601" y="4278376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2006</a:t>
            </a:r>
          </a:p>
        </p:txBody>
      </p:sp>
      <p:sp>
        <p:nvSpPr>
          <p:cNvPr id="493" name="Shape 493"/>
          <p:cNvSpPr/>
          <p:nvPr/>
        </p:nvSpPr>
        <p:spPr>
          <a:xfrm>
            <a:off x="3230480" y="4278376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2007</a:t>
            </a:r>
          </a:p>
        </p:txBody>
      </p:sp>
      <p:sp>
        <p:nvSpPr>
          <p:cNvPr id="494" name="Shape 494"/>
          <p:cNvSpPr/>
          <p:nvPr/>
        </p:nvSpPr>
        <p:spPr>
          <a:xfrm>
            <a:off x="3867680" y="4278376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2008</a:t>
            </a:r>
          </a:p>
        </p:txBody>
      </p:sp>
      <p:sp>
        <p:nvSpPr>
          <p:cNvPr id="495" name="Shape 495"/>
          <p:cNvSpPr/>
          <p:nvPr/>
        </p:nvSpPr>
        <p:spPr>
          <a:xfrm>
            <a:off x="4545020" y="4277259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2009</a:t>
            </a:r>
          </a:p>
        </p:txBody>
      </p:sp>
      <p:sp>
        <p:nvSpPr>
          <p:cNvPr id="496" name="Shape 496"/>
          <p:cNvSpPr/>
          <p:nvPr/>
        </p:nvSpPr>
        <p:spPr>
          <a:xfrm>
            <a:off x="5206055" y="4278376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2011</a:t>
            </a:r>
          </a:p>
        </p:txBody>
      </p:sp>
      <p:sp>
        <p:nvSpPr>
          <p:cNvPr id="497" name="Shape 497"/>
          <p:cNvSpPr/>
          <p:nvPr/>
        </p:nvSpPr>
        <p:spPr>
          <a:xfrm>
            <a:off x="5750435" y="4278376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2012</a:t>
            </a:r>
          </a:p>
        </p:txBody>
      </p:sp>
      <p:sp>
        <p:nvSpPr>
          <p:cNvPr id="498" name="Shape 498"/>
          <p:cNvSpPr/>
          <p:nvPr/>
        </p:nvSpPr>
        <p:spPr>
          <a:xfrm>
            <a:off x="6367565" y="4278376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2013</a:t>
            </a:r>
          </a:p>
        </p:txBody>
      </p:sp>
      <p:sp>
        <p:nvSpPr>
          <p:cNvPr id="499" name="Shape 499"/>
          <p:cNvSpPr/>
          <p:nvPr/>
        </p:nvSpPr>
        <p:spPr>
          <a:xfrm>
            <a:off x="8100507" y="4274700"/>
            <a:ext cx="323616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7144" tIns="17144" rIns="17144" bIns="17144">
            <a:spAutoFit/>
          </a:bodyPr>
          <a:lstStyle>
            <a:lvl1pPr defTabSz="914400">
              <a:defRPr sz="2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 dirty="0"/>
              <a:t>2016</a:t>
            </a:r>
          </a:p>
        </p:txBody>
      </p:sp>
      <p:sp>
        <p:nvSpPr>
          <p:cNvPr id="500" name="Shape 500"/>
          <p:cNvSpPr/>
          <p:nvPr/>
        </p:nvSpPr>
        <p:spPr>
          <a:xfrm>
            <a:off x="6955850" y="4277122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/>
              <a:t>2014</a:t>
            </a:r>
          </a:p>
        </p:txBody>
      </p:sp>
      <p:sp>
        <p:nvSpPr>
          <p:cNvPr id="501" name="Shape 501"/>
          <p:cNvSpPr/>
          <p:nvPr/>
        </p:nvSpPr>
        <p:spPr>
          <a:xfrm>
            <a:off x="7460090" y="4292174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 dirty="0"/>
              <a:t>2015</a:t>
            </a:r>
          </a:p>
        </p:txBody>
      </p:sp>
      <p:sp>
        <p:nvSpPr>
          <p:cNvPr id="502" name="Shape 502"/>
          <p:cNvSpPr/>
          <p:nvPr/>
        </p:nvSpPr>
        <p:spPr>
          <a:xfrm>
            <a:off x="2360417" y="3176744"/>
            <a:ext cx="8102097" cy="1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503" name="Shape 503"/>
          <p:cNvSpPr/>
          <p:nvPr/>
        </p:nvSpPr>
        <p:spPr>
          <a:xfrm>
            <a:off x="2190645" y="5793008"/>
            <a:ext cx="8477357" cy="30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defTabSz="825500">
              <a:lnSpc>
                <a:spcPct val="70000"/>
              </a:lnSpc>
              <a:defRPr sz="11000" spc="-288" baseline="10415">
                <a:solidFill>
                  <a:srgbClr val="0633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es-GT" sz="3600" dirty="0"/>
              <a:t>Estado actual del proyecto  con respecto a su línea de vida</a:t>
            </a:r>
          </a:p>
        </p:txBody>
      </p:sp>
      <p:sp>
        <p:nvSpPr>
          <p:cNvPr id="504" name="Shape 504"/>
          <p:cNvSpPr/>
          <p:nvPr/>
        </p:nvSpPr>
        <p:spPr>
          <a:xfrm>
            <a:off x="3147369" y="2706590"/>
            <a:ext cx="1060670" cy="19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>
            <a:lvl1pPr algn="ctr" defTabSz="914400">
              <a:defRPr sz="2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788" dirty="0" err="1"/>
              <a:t>Análisis</a:t>
            </a:r>
            <a:r>
              <a:rPr sz="788" dirty="0"/>
              <a:t> del Proyecto</a:t>
            </a:r>
          </a:p>
        </p:txBody>
      </p:sp>
      <p:sp>
        <p:nvSpPr>
          <p:cNvPr id="505" name="Shape 505"/>
          <p:cNvSpPr/>
          <p:nvPr/>
        </p:nvSpPr>
        <p:spPr>
          <a:xfrm>
            <a:off x="4701681" y="2706590"/>
            <a:ext cx="1092780" cy="19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>
            <a:lvl1pPr algn="ctr" defTabSz="914400">
              <a:defRPr sz="2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788"/>
              <a:t>Desarrollo de Proyecto</a:t>
            </a:r>
          </a:p>
        </p:txBody>
      </p:sp>
      <p:sp>
        <p:nvSpPr>
          <p:cNvPr id="506" name="Shape 506"/>
          <p:cNvSpPr/>
          <p:nvPr/>
        </p:nvSpPr>
        <p:spPr>
          <a:xfrm>
            <a:off x="6110371" y="2706596"/>
            <a:ext cx="242360" cy="19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3" tIns="34283" rIns="34283" bIns="34283">
            <a:spAutoFit/>
          </a:bodyPr>
          <a:lstStyle>
            <a:lvl1pPr defTabSz="914400">
              <a:defRPr sz="2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788"/>
              <a:t>PDD</a:t>
            </a:r>
          </a:p>
        </p:txBody>
      </p:sp>
      <p:sp>
        <p:nvSpPr>
          <p:cNvPr id="507" name="Shape 507"/>
          <p:cNvSpPr/>
          <p:nvPr/>
        </p:nvSpPr>
        <p:spPr>
          <a:xfrm>
            <a:off x="3326909" y="3244764"/>
            <a:ext cx="3283560" cy="293013"/>
          </a:xfrm>
          <a:prstGeom prst="rect">
            <a:avLst/>
          </a:prstGeom>
          <a:solidFill>
            <a:srgbClr val="78C445"/>
          </a:solidFill>
          <a:ln w="12700">
            <a:miter lim="400000"/>
          </a:ln>
        </p:spPr>
        <p:txBody>
          <a:bodyPr lIns="34283" tIns="34283" rIns="34283" bIns="34283" anchor="ctr"/>
          <a:lstStyle/>
          <a:p>
            <a:pPr algn="ctr" defTabSz="342843">
              <a:defRPr sz="1800">
                <a:latin typeface="+mj-lt"/>
                <a:ea typeface="+mj-ea"/>
                <a:cs typeface="+mj-cs"/>
                <a:sym typeface="Calibri"/>
              </a:defRPr>
            </a:pPr>
            <a:endParaRPr sz="675"/>
          </a:p>
        </p:txBody>
      </p:sp>
      <p:sp>
        <p:nvSpPr>
          <p:cNvPr id="508" name="Shape 508"/>
          <p:cNvSpPr/>
          <p:nvPr/>
        </p:nvSpPr>
        <p:spPr>
          <a:xfrm>
            <a:off x="4964531" y="2118064"/>
            <a:ext cx="1151263" cy="230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3" tIns="34283" rIns="34283" bIns="34283">
            <a:spAutoFit/>
          </a:bodyPr>
          <a:lstStyle>
            <a:lvl1pPr defTabSz="914400">
              <a:defRPr sz="2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1050" dirty="0" err="1"/>
              <a:t>Estándar</a:t>
            </a:r>
            <a:r>
              <a:rPr sz="1050" dirty="0"/>
              <a:t> </a:t>
            </a:r>
            <a:r>
              <a:rPr sz="1050" dirty="0" err="1"/>
              <a:t>Volunt</a:t>
            </a:r>
            <a:r>
              <a:rPr lang="es-ES" sz="1050" dirty="0"/>
              <a:t>a</a:t>
            </a:r>
            <a:r>
              <a:rPr sz="1050" dirty="0" err="1"/>
              <a:t>rio</a:t>
            </a:r>
            <a:endParaRPr sz="1050" dirty="0"/>
          </a:p>
        </p:txBody>
      </p:sp>
      <p:sp>
        <p:nvSpPr>
          <p:cNvPr id="509" name="Shape 509"/>
          <p:cNvSpPr/>
          <p:nvPr/>
        </p:nvSpPr>
        <p:spPr>
          <a:xfrm>
            <a:off x="5750434" y="2583270"/>
            <a:ext cx="2" cy="599811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510" name="Shape 510"/>
          <p:cNvSpPr/>
          <p:nvPr/>
        </p:nvSpPr>
        <p:spPr>
          <a:xfrm>
            <a:off x="4614186" y="2544753"/>
            <a:ext cx="2" cy="599811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511" name="Shape 511"/>
          <p:cNvSpPr/>
          <p:nvPr/>
        </p:nvSpPr>
        <p:spPr>
          <a:xfrm>
            <a:off x="4796394" y="3321075"/>
            <a:ext cx="675171" cy="19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3" tIns="34283" rIns="34283" bIns="34283">
            <a:spAutoFit/>
          </a:bodyPr>
          <a:lstStyle>
            <a:lvl1pPr algn="ctr" defTabSz="914400">
              <a:defRPr sz="2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sz="788"/>
              <a:t> Proponente(s)</a:t>
            </a:r>
          </a:p>
        </p:txBody>
      </p:sp>
      <p:sp>
        <p:nvSpPr>
          <p:cNvPr id="512" name="Shape 512"/>
          <p:cNvSpPr/>
          <p:nvPr/>
        </p:nvSpPr>
        <p:spPr>
          <a:xfrm>
            <a:off x="3326632" y="3155888"/>
            <a:ext cx="2" cy="599811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513" name="Shape 513"/>
          <p:cNvSpPr/>
          <p:nvPr/>
        </p:nvSpPr>
        <p:spPr>
          <a:xfrm>
            <a:off x="8563947" y="2409183"/>
            <a:ext cx="2" cy="72519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grpSp>
        <p:nvGrpSpPr>
          <p:cNvPr id="516" name="Group 516"/>
          <p:cNvGrpSpPr/>
          <p:nvPr/>
        </p:nvGrpSpPr>
        <p:grpSpPr>
          <a:xfrm>
            <a:off x="8374690" y="2610114"/>
            <a:ext cx="864239" cy="383384"/>
            <a:chOff x="-1" y="-1"/>
            <a:chExt cx="2304633" cy="1022355"/>
          </a:xfrm>
        </p:grpSpPr>
        <p:sp>
          <p:nvSpPr>
            <p:cNvPr id="514" name="Shape 514"/>
            <p:cNvSpPr/>
            <p:nvPr/>
          </p:nvSpPr>
          <p:spPr>
            <a:xfrm>
              <a:off x="-1" y="-1"/>
              <a:ext cx="2304631" cy="1022355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515" name="Shape 515"/>
            <p:cNvSpPr/>
            <p:nvPr/>
          </p:nvSpPr>
          <p:spPr>
            <a:xfrm>
              <a:off x="-1" y="303358"/>
              <a:ext cx="2304633" cy="41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788" dirty="0" err="1"/>
                <a:t>Verificación</a:t>
              </a:r>
              <a:endParaRPr sz="788" dirty="0"/>
            </a:p>
          </p:txBody>
        </p:sp>
      </p:grpSp>
      <p:grpSp>
        <p:nvGrpSpPr>
          <p:cNvPr id="519" name="Group 519"/>
          <p:cNvGrpSpPr/>
          <p:nvPr/>
        </p:nvGrpSpPr>
        <p:grpSpPr>
          <a:xfrm>
            <a:off x="9336366" y="3274866"/>
            <a:ext cx="1126154" cy="262910"/>
            <a:chOff x="-1" y="0"/>
            <a:chExt cx="3003072" cy="701089"/>
          </a:xfrm>
        </p:grpSpPr>
        <p:sp>
          <p:nvSpPr>
            <p:cNvPr id="517" name="Shape 517"/>
            <p:cNvSpPr/>
            <p:nvPr/>
          </p:nvSpPr>
          <p:spPr>
            <a:xfrm>
              <a:off x="-1" y="0"/>
              <a:ext cx="3003070" cy="701089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2100">
                  <a:latin typeface="+mj-lt"/>
                  <a:ea typeface="+mj-ea"/>
                  <a:cs typeface="+mj-cs"/>
                  <a:sym typeface="Calibri"/>
                </a:defRPr>
              </a:pPr>
              <a:endParaRPr sz="788"/>
            </a:p>
          </p:txBody>
        </p:sp>
        <p:sp>
          <p:nvSpPr>
            <p:cNvPr id="518" name="Shape 518"/>
            <p:cNvSpPr/>
            <p:nvPr/>
          </p:nvSpPr>
          <p:spPr>
            <a:xfrm>
              <a:off x="-1" y="142727"/>
              <a:ext cx="3003072" cy="415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788" dirty="0"/>
                <a:t>Comprador</a:t>
              </a:r>
            </a:p>
          </p:txBody>
        </p:sp>
      </p:grpSp>
      <p:sp>
        <p:nvSpPr>
          <p:cNvPr id="520" name="Shape 520"/>
          <p:cNvSpPr/>
          <p:nvPr/>
        </p:nvSpPr>
        <p:spPr>
          <a:xfrm>
            <a:off x="8857177" y="2932957"/>
            <a:ext cx="2" cy="1370786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pic>
        <p:nvPicPr>
          <p:cNvPr id="53" name="Picture 6" descr="CON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01" y="4932682"/>
            <a:ext cx="880463" cy="88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8284AEA7-F855-42AC-9059-DAF517278CB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63993" r="35350" b="16622"/>
          <a:stretch/>
        </p:blipFill>
        <p:spPr bwMode="auto">
          <a:xfrm>
            <a:off x="1613503" y="907304"/>
            <a:ext cx="1719699" cy="787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6" name="Shape 499"/>
          <p:cNvSpPr/>
          <p:nvPr/>
        </p:nvSpPr>
        <p:spPr>
          <a:xfrm>
            <a:off x="8872823" y="4261821"/>
            <a:ext cx="323616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7144" tIns="17144" rIns="17144" bIns="17144">
            <a:spAutoFit/>
          </a:bodyPr>
          <a:lstStyle>
            <a:lvl1pPr defTabSz="914400">
              <a:defRPr sz="2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 dirty="0"/>
              <a:t>201</a:t>
            </a:r>
            <a:r>
              <a:rPr lang="es-GT" sz="600" dirty="0"/>
              <a:t>7</a:t>
            </a:r>
            <a:endParaRPr sz="600" dirty="0"/>
          </a:p>
        </p:txBody>
      </p:sp>
      <p:sp>
        <p:nvSpPr>
          <p:cNvPr id="58" name="Shape 491"/>
          <p:cNvSpPr/>
          <p:nvPr/>
        </p:nvSpPr>
        <p:spPr>
          <a:xfrm>
            <a:off x="10003052" y="1591064"/>
            <a:ext cx="180626" cy="903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440"/>
                </a:moveTo>
                <a:lnTo>
                  <a:pt x="5400" y="19440"/>
                </a:lnTo>
                <a:lnTo>
                  <a:pt x="5400" y="0"/>
                </a:lnTo>
                <a:lnTo>
                  <a:pt x="16200" y="0"/>
                </a:lnTo>
                <a:lnTo>
                  <a:pt x="16200" y="19440"/>
                </a:lnTo>
                <a:lnTo>
                  <a:pt x="21600" y="1944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89A4A7"/>
            </a:solidFill>
          </a:ln>
        </p:spPr>
        <p:txBody>
          <a:bodyPr lIns="34283" tIns="34283" rIns="34283" bIns="34283" anchor="ctr"/>
          <a:lstStyle/>
          <a:p>
            <a:pPr algn="ctr" defTabSz="342843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675"/>
          </a:p>
        </p:txBody>
      </p:sp>
      <p:sp>
        <p:nvSpPr>
          <p:cNvPr id="2" name="Flecha: hacia arriba 1">
            <a:extLst>
              <a:ext uri="{FF2B5EF4-FFF2-40B4-BE49-F238E27FC236}">
                <a16:creationId xmlns:a16="http://schemas.microsoft.com/office/drawing/2014/main" id="{E30E7B78-BBEB-E1A7-07F2-81367E88E979}"/>
              </a:ext>
            </a:extLst>
          </p:cNvPr>
          <p:cNvSpPr/>
          <p:nvPr/>
        </p:nvSpPr>
        <p:spPr>
          <a:xfrm>
            <a:off x="5725041" y="4544156"/>
            <a:ext cx="181737" cy="434159"/>
          </a:xfrm>
          <a:prstGeom prst="up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hangingPunct="0"/>
            <a:endParaRPr lang="es-ES" sz="2100" dirty="0">
              <a:solidFill>
                <a:srgbClr val="000000"/>
              </a:solidFill>
              <a:highlight>
                <a:srgbClr val="FF0000"/>
              </a:highligh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D50DA7-9C7E-2EC6-85AD-5F07922F45C5}"/>
              </a:ext>
            </a:extLst>
          </p:cNvPr>
          <p:cNvSpPr txBox="1"/>
          <p:nvPr/>
        </p:nvSpPr>
        <p:spPr>
          <a:xfrm rot="10800000" flipV="1">
            <a:off x="5906778" y="4507768"/>
            <a:ext cx="2384947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Inicio oficial del proyecto</a:t>
            </a:r>
            <a:endParaRPr lang="es-ES" dirty="0">
              <a:sym typeface="Helvetica"/>
            </a:endParaRPr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408D9EA0-A582-4537-BABB-AA70A582CE07}"/>
              </a:ext>
            </a:extLst>
          </p:cNvPr>
          <p:cNvSpPr/>
          <p:nvPr/>
        </p:nvSpPr>
        <p:spPr>
          <a:xfrm rot="5400000">
            <a:off x="7993768" y="2958055"/>
            <a:ext cx="293009" cy="4587663"/>
          </a:xfrm>
          <a:prstGeom prst="rightBrace">
            <a:avLst/>
          </a:prstGeom>
          <a:noFill/>
          <a:ln w="889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defTabSz="342900" latinLnBrk="1" hangingPunct="0"/>
            <a:endParaRPr lang="es-GT" sz="675">
              <a:solidFill>
                <a:srgbClr val="000000"/>
              </a:solidFill>
            </a:endParaRPr>
          </a:p>
        </p:txBody>
      </p:sp>
      <p:sp>
        <p:nvSpPr>
          <p:cNvPr id="64" name="Cerrar llave 63">
            <a:extLst>
              <a:ext uri="{FF2B5EF4-FFF2-40B4-BE49-F238E27FC236}">
                <a16:creationId xmlns:a16="http://schemas.microsoft.com/office/drawing/2014/main" id="{FA515906-5FC6-4A95-BEFC-D5D551F2AD64}"/>
              </a:ext>
            </a:extLst>
          </p:cNvPr>
          <p:cNvSpPr/>
          <p:nvPr/>
        </p:nvSpPr>
        <p:spPr>
          <a:xfrm rot="16200000">
            <a:off x="4022750" y="201409"/>
            <a:ext cx="382572" cy="3218303"/>
          </a:xfrm>
          <a:prstGeom prst="rightBrace">
            <a:avLst>
              <a:gd name="adj1" fmla="val 8333"/>
              <a:gd name="adj2" fmla="val 50000"/>
            </a:avLst>
          </a:prstGeom>
          <a:noFill/>
          <a:ln w="889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defTabSz="342900" latinLnBrk="1" hangingPunct="0"/>
            <a:endParaRPr lang="es-GT" sz="675">
              <a:solidFill>
                <a:srgbClr val="0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D70419-7C8D-4158-BB20-9A441C3FAA61}"/>
              </a:ext>
            </a:extLst>
          </p:cNvPr>
          <p:cNvSpPr txBox="1"/>
          <p:nvPr/>
        </p:nvSpPr>
        <p:spPr>
          <a:xfrm>
            <a:off x="3557719" y="1322766"/>
            <a:ext cx="2265469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hangingPunct="0"/>
            <a:r>
              <a:rPr lang="es-ES" sz="1050" b="1" dirty="0">
                <a:solidFill>
                  <a:srgbClr val="000000"/>
                </a:solidFill>
                <a:sym typeface="Helvetica"/>
              </a:rPr>
              <a:t>FASE DE CONCEPCION 6 AÑOS</a:t>
            </a:r>
            <a:endParaRPr lang="es-GT" sz="1050" b="1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E08F2052-DB94-4567-80C1-F3CF673691C2}"/>
              </a:ext>
            </a:extLst>
          </p:cNvPr>
          <p:cNvSpPr txBox="1"/>
          <p:nvPr/>
        </p:nvSpPr>
        <p:spPr>
          <a:xfrm>
            <a:off x="7365504" y="5385412"/>
            <a:ext cx="2486598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hangingPunct="0"/>
            <a:r>
              <a:rPr lang="es-ES" sz="1050" b="1" dirty="0">
                <a:solidFill>
                  <a:srgbClr val="000000"/>
                </a:solidFill>
                <a:sym typeface="Helvetica"/>
              </a:rPr>
              <a:t>FASE DE CONSTRUCCION 10 AÑOS</a:t>
            </a:r>
            <a:endParaRPr lang="es-GT" sz="1050" b="1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67" name="Shape 499">
            <a:extLst>
              <a:ext uri="{FF2B5EF4-FFF2-40B4-BE49-F238E27FC236}">
                <a16:creationId xmlns:a16="http://schemas.microsoft.com/office/drawing/2014/main" id="{A9553824-61F1-4C60-B797-BEC543F4B240}"/>
              </a:ext>
            </a:extLst>
          </p:cNvPr>
          <p:cNvSpPr/>
          <p:nvPr/>
        </p:nvSpPr>
        <p:spPr>
          <a:xfrm>
            <a:off x="10298179" y="4417199"/>
            <a:ext cx="353821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7144" tIns="17144" rIns="17144" bIns="17144">
            <a:spAutoFit/>
          </a:bodyPr>
          <a:lstStyle>
            <a:lvl1pPr defTabSz="914400">
              <a:defRPr sz="2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 dirty="0"/>
              <a:t>20</a:t>
            </a:r>
            <a:r>
              <a:rPr lang="es-GT" sz="600" dirty="0"/>
              <a:t>22</a:t>
            </a:r>
            <a:endParaRPr sz="600" dirty="0"/>
          </a:p>
        </p:txBody>
      </p:sp>
      <p:pic>
        <p:nvPicPr>
          <p:cNvPr id="68" name="image2.png">
            <a:extLst>
              <a:ext uri="{FF2B5EF4-FFF2-40B4-BE49-F238E27FC236}">
                <a16:creationId xmlns:a16="http://schemas.microsoft.com/office/drawing/2014/main" id="{CDBB6841-6CAF-422B-8E7F-D4AB443BF8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957" y="3570753"/>
            <a:ext cx="797441" cy="83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" name="Group 490">
            <a:extLst>
              <a:ext uri="{FF2B5EF4-FFF2-40B4-BE49-F238E27FC236}">
                <a16:creationId xmlns:a16="http://schemas.microsoft.com/office/drawing/2014/main" id="{DF1201F4-27E2-4BCC-A84B-3BBC9F54DDB5}"/>
              </a:ext>
            </a:extLst>
          </p:cNvPr>
          <p:cNvGrpSpPr/>
          <p:nvPr/>
        </p:nvGrpSpPr>
        <p:grpSpPr>
          <a:xfrm>
            <a:off x="6469573" y="1249202"/>
            <a:ext cx="1259354" cy="513776"/>
            <a:chOff x="-1" y="0"/>
            <a:chExt cx="3358273" cy="137006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0" name="Shape 488">
              <a:extLst>
                <a:ext uri="{FF2B5EF4-FFF2-40B4-BE49-F238E27FC236}">
                  <a16:creationId xmlns:a16="http://schemas.microsoft.com/office/drawing/2014/main" id="{8A9AB0FA-57B6-45E2-B254-C87AAB16C261}"/>
                </a:ext>
              </a:extLst>
            </p:cNvPr>
            <p:cNvSpPr/>
            <p:nvPr/>
          </p:nvSpPr>
          <p:spPr>
            <a:xfrm>
              <a:off x="-1" y="0"/>
              <a:ext cx="3358271" cy="1370067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71" name="Shape 489">
              <a:extLst>
                <a:ext uri="{FF2B5EF4-FFF2-40B4-BE49-F238E27FC236}">
                  <a16:creationId xmlns:a16="http://schemas.microsoft.com/office/drawing/2014/main" id="{7471A744-D3C6-4ACA-B21A-3F9200DC6DFC}"/>
                </a:ext>
              </a:extLst>
            </p:cNvPr>
            <p:cNvSpPr/>
            <p:nvPr/>
          </p:nvSpPr>
          <p:spPr>
            <a:xfrm>
              <a:off x="-1" y="477205"/>
              <a:ext cx="3358273" cy="4156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es-GT" sz="788" dirty="0"/>
                <a:t>Inicio del PRE</a:t>
              </a:r>
              <a:endParaRPr sz="788" dirty="0"/>
            </a:p>
          </p:txBody>
        </p:sp>
      </p:grpSp>
      <p:sp>
        <p:nvSpPr>
          <p:cNvPr id="72" name="Shape 520">
            <a:extLst>
              <a:ext uri="{FF2B5EF4-FFF2-40B4-BE49-F238E27FC236}">
                <a16:creationId xmlns:a16="http://schemas.microsoft.com/office/drawing/2014/main" id="{C9C4B1E6-CB13-496C-9BB8-C15BDBF00EBB}"/>
              </a:ext>
            </a:extLst>
          </p:cNvPr>
          <p:cNvSpPr/>
          <p:nvPr/>
        </p:nvSpPr>
        <p:spPr>
          <a:xfrm flipH="1">
            <a:off x="7040526" y="1743234"/>
            <a:ext cx="14914" cy="2446525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73" name="Shape 520">
            <a:extLst>
              <a:ext uri="{FF2B5EF4-FFF2-40B4-BE49-F238E27FC236}">
                <a16:creationId xmlns:a16="http://schemas.microsoft.com/office/drawing/2014/main" id="{C407C6D4-A6F5-4F4C-B07F-6DB45C53199B}"/>
              </a:ext>
            </a:extLst>
          </p:cNvPr>
          <p:cNvSpPr/>
          <p:nvPr/>
        </p:nvSpPr>
        <p:spPr>
          <a:xfrm>
            <a:off x="8036727" y="2460707"/>
            <a:ext cx="13799" cy="1603039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grpSp>
        <p:nvGrpSpPr>
          <p:cNvPr id="74" name="Group 490">
            <a:extLst>
              <a:ext uri="{FF2B5EF4-FFF2-40B4-BE49-F238E27FC236}">
                <a16:creationId xmlns:a16="http://schemas.microsoft.com/office/drawing/2014/main" id="{99D4754D-DF70-4EF8-A207-FBB7E1FD45B0}"/>
              </a:ext>
            </a:extLst>
          </p:cNvPr>
          <p:cNvGrpSpPr/>
          <p:nvPr/>
        </p:nvGrpSpPr>
        <p:grpSpPr>
          <a:xfrm>
            <a:off x="8374689" y="1173975"/>
            <a:ext cx="1259354" cy="513776"/>
            <a:chOff x="-1" y="0"/>
            <a:chExt cx="3358273" cy="137006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5" name="Shape 488">
              <a:extLst>
                <a:ext uri="{FF2B5EF4-FFF2-40B4-BE49-F238E27FC236}">
                  <a16:creationId xmlns:a16="http://schemas.microsoft.com/office/drawing/2014/main" id="{6628AFF2-0BA2-4752-A957-DD20CDED12CE}"/>
                </a:ext>
              </a:extLst>
            </p:cNvPr>
            <p:cNvSpPr/>
            <p:nvPr/>
          </p:nvSpPr>
          <p:spPr>
            <a:xfrm>
              <a:off x="-1" y="0"/>
              <a:ext cx="3358271" cy="1370067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76" name="Shape 489">
              <a:extLst>
                <a:ext uri="{FF2B5EF4-FFF2-40B4-BE49-F238E27FC236}">
                  <a16:creationId xmlns:a16="http://schemas.microsoft.com/office/drawing/2014/main" id="{69E64C30-D2AE-452A-B049-C04A5F5506E4}"/>
                </a:ext>
              </a:extLst>
            </p:cNvPr>
            <p:cNvSpPr/>
            <p:nvPr/>
          </p:nvSpPr>
          <p:spPr>
            <a:xfrm>
              <a:off x="-1" y="477205"/>
              <a:ext cx="3358273" cy="4156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es-GT" sz="788" dirty="0"/>
                <a:t>Carta de intención PRE</a:t>
              </a:r>
              <a:endParaRPr sz="788" dirty="0"/>
            </a:p>
          </p:txBody>
        </p:sp>
      </p:grpSp>
      <p:sp>
        <p:nvSpPr>
          <p:cNvPr id="77" name="Shape 520">
            <a:extLst>
              <a:ext uri="{FF2B5EF4-FFF2-40B4-BE49-F238E27FC236}">
                <a16:creationId xmlns:a16="http://schemas.microsoft.com/office/drawing/2014/main" id="{B8B5CAB5-C5B1-4181-85AF-0D1448AAB02D}"/>
              </a:ext>
            </a:extLst>
          </p:cNvPr>
          <p:cNvSpPr/>
          <p:nvPr/>
        </p:nvSpPr>
        <p:spPr>
          <a:xfrm flipH="1">
            <a:off x="9098281" y="1743233"/>
            <a:ext cx="24921" cy="2560510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grpSp>
        <p:nvGrpSpPr>
          <p:cNvPr id="78" name="Group 490">
            <a:extLst>
              <a:ext uri="{FF2B5EF4-FFF2-40B4-BE49-F238E27FC236}">
                <a16:creationId xmlns:a16="http://schemas.microsoft.com/office/drawing/2014/main" id="{9F601AA1-C67D-4436-8489-E69704A91B10}"/>
              </a:ext>
            </a:extLst>
          </p:cNvPr>
          <p:cNvGrpSpPr/>
          <p:nvPr/>
        </p:nvGrpSpPr>
        <p:grpSpPr>
          <a:xfrm>
            <a:off x="9709721" y="3705809"/>
            <a:ext cx="849324" cy="448253"/>
            <a:chOff x="-1" y="0"/>
            <a:chExt cx="3358273" cy="137006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9" name="Shape 488">
              <a:extLst>
                <a:ext uri="{FF2B5EF4-FFF2-40B4-BE49-F238E27FC236}">
                  <a16:creationId xmlns:a16="http://schemas.microsoft.com/office/drawing/2014/main" id="{B2BF7FA1-9784-4733-A0D5-492ABF058444}"/>
                </a:ext>
              </a:extLst>
            </p:cNvPr>
            <p:cNvSpPr/>
            <p:nvPr/>
          </p:nvSpPr>
          <p:spPr>
            <a:xfrm>
              <a:off x="-1" y="0"/>
              <a:ext cx="3358271" cy="1370067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80" name="Shape 489">
              <a:extLst>
                <a:ext uri="{FF2B5EF4-FFF2-40B4-BE49-F238E27FC236}">
                  <a16:creationId xmlns:a16="http://schemas.microsoft.com/office/drawing/2014/main" id="{1EC42926-B2D1-408F-8639-B00D409E17BA}"/>
                </a:ext>
              </a:extLst>
            </p:cNvPr>
            <p:cNvSpPr/>
            <p:nvPr/>
          </p:nvSpPr>
          <p:spPr>
            <a:xfrm>
              <a:off x="-1" y="446824"/>
              <a:ext cx="3358273" cy="476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es-GT" sz="788" dirty="0"/>
                <a:t>ERPA  PRE</a:t>
              </a:r>
              <a:endParaRPr sz="788" dirty="0"/>
            </a:p>
          </p:txBody>
        </p:sp>
      </p:grpSp>
      <p:sp>
        <p:nvSpPr>
          <p:cNvPr id="81" name="Shape 520">
            <a:extLst>
              <a:ext uri="{FF2B5EF4-FFF2-40B4-BE49-F238E27FC236}">
                <a16:creationId xmlns:a16="http://schemas.microsoft.com/office/drawing/2014/main" id="{3B14D521-3D96-47ED-80EE-34C04005DF59}"/>
              </a:ext>
            </a:extLst>
          </p:cNvPr>
          <p:cNvSpPr/>
          <p:nvPr/>
        </p:nvSpPr>
        <p:spPr>
          <a:xfrm flipH="1">
            <a:off x="9477569" y="2384451"/>
            <a:ext cx="30459" cy="1919307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grpSp>
        <p:nvGrpSpPr>
          <p:cNvPr id="82" name="Group 490">
            <a:extLst>
              <a:ext uri="{FF2B5EF4-FFF2-40B4-BE49-F238E27FC236}">
                <a16:creationId xmlns:a16="http://schemas.microsoft.com/office/drawing/2014/main" id="{0FD5F6E4-F491-4445-9A04-6013F3250245}"/>
              </a:ext>
            </a:extLst>
          </p:cNvPr>
          <p:cNvGrpSpPr/>
          <p:nvPr/>
        </p:nvGrpSpPr>
        <p:grpSpPr>
          <a:xfrm>
            <a:off x="9120140" y="1962806"/>
            <a:ext cx="849324" cy="448253"/>
            <a:chOff x="-1" y="0"/>
            <a:chExt cx="3358273" cy="137006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3" name="Shape 488">
              <a:extLst>
                <a:ext uri="{FF2B5EF4-FFF2-40B4-BE49-F238E27FC236}">
                  <a16:creationId xmlns:a16="http://schemas.microsoft.com/office/drawing/2014/main" id="{84750752-00EC-466D-BD04-A589C6F2224A}"/>
                </a:ext>
              </a:extLst>
            </p:cNvPr>
            <p:cNvSpPr/>
            <p:nvPr/>
          </p:nvSpPr>
          <p:spPr>
            <a:xfrm>
              <a:off x="-1" y="0"/>
              <a:ext cx="3358271" cy="1370067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43">
                <a:defRPr sz="1800">
                  <a:latin typeface="+mj-lt"/>
                  <a:ea typeface="+mj-ea"/>
                  <a:cs typeface="+mj-cs"/>
                  <a:sym typeface="Calibri"/>
                </a:defRPr>
              </a:pPr>
              <a:endParaRPr sz="675"/>
            </a:p>
          </p:txBody>
        </p:sp>
        <p:sp>
          <p:nvSpPr>
            <p:cNvPr id="84" name="Shape 489">
              <a:extLst>
                <a:ext uri="{FF2B5EF4-FFF2-40B4-BE49-F238E27FC236}">
                  <a16:creationId xmlns:a16="http://schemas.microsoft.com/office/drawing/2014/main" id="{C51FB4AB-9C26-4F97-A3A8-1383CF12F20D}"/>
                </a:ext>
              </a:extLst>
            </p:cNvPr>
            <p:cNvSpPr/>
            <p:nvPr/>
          </p:nvSpPr>
          <p:spPr>
            <a:xfrm>
              <a:off x="-1" y="446824"/>
              <a:ext cx="3358273" cy="476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144" tIns="17144" rIns="17144" bIns="17144" numCol="1" anchor="ctr">
              <a:spAutoFit/>
            </a:bodyPr>
            <a:lstStyle>
              <a:lvl1pPr algn="ctr" defTabSz="914400">
                <a:defRPr sz="21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es-GT" sz="788" dirty="0"/>
                <a:t>ERPD  PRE</a:t>
              </a:r>
              <a:endParaRPr sz="788" dirty="0"/>
            </a:p>
          </p:txBody>
        </p:sp>
      </p:grpSp>
      <p:sp>
        <p:nvSpPr>
          <p:cNvPr id="85" name="Shape 509">
            <a:extLst>
              <a:ext uri="{FF2B5EF4-FFF2-40B4-BE49-F238E27FC236}">
                <a16:creationId xmlns:a16="http://schemas.microsoft.com/office/drawing/2014/main" id="{CC343066-E7A5-49B8-9FA1-01C16F852D98}"/>
              </a:ext>
            </a:extLst>
          </p:cNvPr>
          <p:cNvSpPr/>
          <p:nvPr/>
        </p:nvSpPr>
        <p:spPr>
          <a:xfrm flipH="1">
            <a:off x="10165442" y="4105427"/>
            <a:ext cx="20" cy="351946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86" name="Shape 498">
            <a:extLst>
              <a:ext uri="{FF2B5EF4-FFF2-40B4-BE49-F238E27FC236}">
                <a16:creationId xmlns:a16="http://schemas.microsoft.com/office/drawing/2014/main" id="{BA03974B-41D2-4C31-965F-4785509149BF}"/>
              </a:ext>
            </a:extLst>
          </p:cNvPr>
          <p:cNvSpPr/>
          <p:nvPr/>
        </p:nvSpPr>
        <p:spPr>
          <a:xfrm>
            <a:off x="10050393" y="4420844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 dirty="0"/>
              <a:t>20</a:t>
            </a:r>
            <a:r>
              <a:rPr lang="es-GT" sz="600" dirty="0"/>
              <a:t>21</a:t>
            </a:r>
            <a:endParaRPr sz="600" dirty="0"/>
          </a:p>
        </p:txBody>
      </p:sp>
      <p:sp>
        <p:nvSpPr>
          <p:cNvPr id="87" name="Shape 498">
            <a:extLst>
              <a:ext uri="{FF2B5EF4-FFF2-40B4-BE49-F238E27FC236}">
                <a16:creationId xmlns:a16="http://schemas.microsoft.com/office/drawing/2014/main" id="{DD8E0D72-E048-4DBB-A091-56739C908704}"/>
              </a:ext>
            </a:extLst>
          </p:cNvPr>
          <p:cNvSpPr/>
          <p:nvPr/>
        </p:nvSpPr>
        <p:spPr>
          <a:xfrm>
            <a:off x="9325282" y="4312158"/>
            <a:ext cx="617133" cy="1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4" tIns="17144" rIns="17144" bIns="17144">
            <a:spAutoFit/>
          </a:bodyPr>
          <a:lstStyle>
            <a:lvl1pPr defTabSz="914400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" dirty="0"/>
              <a:t>201</a:t>
            </a:r>
            <a:r>
              <a:rPr lang="es-GT" sz="600" dirty="0"/>
              <a:t>9</a:t>
            </a:r>
            <a:endParaRPr sz="600" dirty="0"/>
          </a:p>
        </p:txBody>
      </p:sp>
      <p:sp>
        <p:nvSpPr>
          <p:cNvPr id="88" name="Shape 509">
            <a:extLst>
              <a:ext uri="{FF2B5EF4-FFF2-40B4-BE49-F238E27FC236}">
                <a16:creationId xmlns:a16="http://schemas.microsoft.com/office/drawing/2014/main" id="{1BBA2FFD-F921-48DE-BC4F-798949201093}"/>
              </a:ext>
            </a:extLst>
          </p:cNvPr>
          <p:cNvSpPr/>
          <p:nvPr/>
        </p:nvSpPr>
        <p:spPr>
          <a:xfrm>
            <a:off x="7407623" y="2960711"/>
            <a:ext cx="15544" cy="1351446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17144" tIns="17144" rIns="17144" bIns="17144"/>
          <a:lstStyle/>
          <a:p>
            <a:endParaRPr sz="675"/>
          </a:p>
        </p:txBody>
      </p:sp>
      <p:pic>
        <p:nvPicPr>
          <p:cNvPr id="89" name="Graphic 49">
            <a:extLst>
              <a:ext uri="{FF2B5EF4-FFF2-40B4-BE49-F238E27FC236}">
                <a16:creationId xmlns:a16="http://schemas.microsoft.com/office/drawing/2014/main" id="{11071365-D335-4519-9309-06F15F9C3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147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685800"/>
            <a:ext cx="3257550" cy="10480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A98618-C7E4-4609-B18D-81669AF1F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78" y="1028702"/>
            <a:ext cx="1175347" cy="117534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78CE757D-BAD8-4AB0-9113-41ED8AFE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675" y="230761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GT" sz="3300" dirty="0">
                <a:latin typeface="Roboto Black" panose="02000000000000000000" pitchFamily="2" charset="0"/>
                <a:ea typeface="Roboto Black" panose="02000000000000000000" pitchFamily="2" charset="0"/>
              </a:rPr>
              <a:t>Beneficios  climáticos  del proyecto</a:t>
            </a:r>
            <a:br>
              <a:rPr lang="es-GT" sz="33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endParaRPr lang="es-GT" dirty="0"/>
          </a:p>
        </p:txBody>
      </p:sp>
      <p:sp>
        <p:nvSpPr>
          <p:cNvPr id="8" name="Shape 371">
            <a:extLst>
              <a:ext uri="{FF2B5EF4-FFF2-40B4-BE49-F238E27FC236}">
                <a16:creationId xmlns:a16="http://schemas.microsoft.com/office/drawing/2014/main" id="{3843B41A-E6FF-4861-A563-25018756D152}"/>
              </a:ext>
            </a:extLst>
          </p:cNvPr>
          <p:cNvSpPr/>
          <p:nvPr/>
        </p:nvSpPr>
        <p:spPr>
          <a:xfrm>
            <a:off x="2209801" y="3239154"/>
            <a:ext cx="8133907" cy="1598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9" tIns="38099" rIns="38099" bIns="38099" anchor="ctr">
            <a:spAutoFit/>
          </a:bodyPr>
          <a:lstStyle/>
          <a:p>
            <a:pPr marL="342842" indent="-34284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80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s-GT" sz="2400" b="1" dirty="0"/>
              <a:t>Reducción de emisiones de gases de efecto de invernadero  a razón de 6,711,636 toneladas CO2e  a 10 años</a:t>
            </a:r>
          </a:p>
          <a:p>
            <a:pPr marL="342842" indent="-34284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80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s-GT" sz="2400" b="1" dirty="0"/>
              <a:t>37 millones de toneladas CO2e  a 30 años</a:t>
            </a:r>
          </a:p>
        </p:txBody>
      </p:sp>
      <p:pic>
        <p:nvPicPr>
          <p:cNvPr id="9" name="Graphic 49">
            <a:extLst>
              <a:ext uri="{FF2B5EF4-FFF2-40B4-BE49-F238E27FC236}">
                <a16:creationId xmlns:a16="http://schemas.microsoft.com/office/drawing/2014/main" id="{2E80D273-C7A9-44BD-BF8E-107B39E4C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7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685800"/>
            <a:ext cx="3257550" cy="10480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A98618-C7E4-4609-B18D-81669AF1F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78" y="1028702"/>
            <a:ext cx="1175347" cy="117534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78CE757D-BAD8-4AB0-9113-41ED8AFE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675" y="230761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GT" sz="3300" dirty="0">
                <a:latin typeface="Roboto Black" panose="02000000000000000000" pitchFamily="2" charset="0"/>
                <a:ea typeface="Roboto Black" panose="02000000000000000000" pitchFamily="2" charset="0"/>
              </a:rPr>
              <a:t>Beneficios  del proyecto en Biodiversidad</a:t>
            </a:r>
            <a:br>
              <a:rPr lang="es-GT" sz="33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endParaRPr lang="es-GT" dirty="0"/>
          </a:p>
        </p:txBody>
      </p:sp>
      <p:graphicFrame>
        <p:nvGraphicFramePr>
          <p:cNvPr id="9" name="Table 385">
            <a:extLst>
              <a:ext uri="{FF2B5EF4-FFF2-40B4-BE49-F238E27FC236}">
                <a16:creationId xmlns:a16="http://schemas.microsoft.com/office/drawing/2014/main" id="{2F722EF5-D976-4584-83B2-0794E98BBD7F}"/>
              </a:ext>
            </a:extLst>
          </p:cNvPr>
          <p:cNvGraphicFramePr/>
          <p:nvPr/>
        </p:nvGraphicFramePr>
        <p:xfrm>
          <a:off x="2449033" y="2696546"/>
          <a:ext cx="6769484" cy="2886027"/>
        </p:xfrm>
        <a:graphic>
          <a:graphicData uri="http://schemas.openxmlformats.org/drawingml/2006/table">
            <a:tbl>
              <a:tblPr/>
              <a:tblGrid>
                <a:gridCol w="6769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303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34%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especies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plantas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vasculares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Guatemala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303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71%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especies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aves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Guatemala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428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43%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especies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anfibios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Guatemala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69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64%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especies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mamíferos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Guatemala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303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39% de </a:t>
                      </a:r>
                      <a:r>
                        <a:rPr sz="2100" b="1" dirty="0" err="1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especies</a:t>
                      </a:r>
                      <a:r>
                        <a:rPr sz="2100" b="1" dirty="0"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 de reptiles de Guatemala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raphic 49">
            <a:extLst>
              <a:ext uri="{FF2B5EF4-FFF2-40B4-BE49-F238E27FC236}">
                <a16:creationId xmlns:a16="http://schemas.microsoft.com/office/drawing/2014/main" id="{43F30165-E515-4844-8BE5-05706B438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5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567C5-6BF3-4D10-B746-ED144CE4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33400"/>
            <a:ext cx="7772400" cy="1143000"/>
          </a:xfrm>
        </p:spPr>
        <p:txBody>
          <a:bodyPr/>
          <a:lstStyle/>
          <a:p>
            <a:r>
              <a:rPr lang="es-ES" dirty="0"/>
              <a:t>Beneficios Económicos 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A63B5F-CAF2-40C8-AA99-49A6AEF07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825625"/>
            <a:ext cx="11132419" cy="4351338"/>
          </a:xfrm>
        </p:spPr>
        <p:txBody>
          <a:bodyPr>
            <a:normAutofit/>
          </a:bodyPr>
          <a:lstStyle/>
          <a:p>
            <a:r>
              <a:rPr lang="es-ES" sz="3200" dirty="0"/>
              <a:t>13 concesiones/4MQ/Año/</a:t>
            </a:r>
            <a:r>
              <a:rPr lang="es-ES" sz="3200" dirty="0" err="1"/>
              <a:t>cu</a:t>
            </a:r>
            <a:r>
              <a:rPr lang="es-ES" sz="3200" dirty="0"/>
              <a:t>/52 MQ/25 años/1,300 MQ</a:t>
            </a:r>
          </a:p>
          <a:p>
            <a:pPr marL="0" indent="0">
              <a:buNone/>
            </a:pPr>
            <a:endParaRPr lang="es-ES" sz="3200" dirty="0"/>
          </a:p>
          <a:p>
            <a:r>
              <a:rPr lang="es-ES" sz="3200" dirty="0"/>
              <a:t>La prorroga por 25 años significa:</a:t>
            </a:r>
          </a:p>
          <a:p>
            <a:pPr marL="0" indent="0">
              <a:buNone/>
            </a:pPr>
            <a:r>
              <a:rPr lang="es-GT" sz="3200" dirty="0"/>
              <a:t>13 Concesiones/5MQ/</a:t>
            </a:r>
            <a:r>
              <a:rPr lang="es-GT" sz="3200" dirty="0" err="1"/>
              <a:t>cu</a:t>
            </a:r>
            <a:r>
              <a:rPr lang="es-GT" sz="3200" dirty="0"/>
              <a:t>/25 años/1,625MQ</a:t>
            </a:r>
          </a:p>
        </p:txBody>
      </p:sp>
      <p:pic>
        <p:nvPicPr>
          <p:cNvPr id="4" name="Graphic 49">
            <a:extLst>
              <a:ext uri="{FF2B5EF4-FFF2-40B4-BE49-F238E27FC236}">
                <a16:creationId xmlns:a16="http://schemas.microsoft.com/office/drawing/2014/main" id="{7DE3F854-7B43-4828-8946-21B2D6C85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1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8595AAB-D47A-61C8-5AA9-EC413FA11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53"/>
          <a:stretch/>
        </p:blipFill>
        <p:spPr>
          <a:xfrm>
            <a:off x="0" y="0"/>
            <a:ext cx="12192000" cy="1395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BDC7B-11CA-6BAE-AAE8-4F6466E11F91}"/>
              </a:ext>
            </a:extLst>
          </p:cNvPr>
          <p:cNvSpPr txBox="1"/>
          <p:nvPr/>
        </p:nvSpPr>
        <p:spPr>
          <a:xfrm>
            <a:off x="736302" y="1395756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ACOFOP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255214-BDEF-47AF-94D5-F83F2C3111BD}"/>
              </a:ext>
            </a:extLst>
          </p:cNvPr>
          <p:cNvSpPr txBox="1"/>
          <p:nvPr/>
        </p:nvSpPr>
        <p:spPr>
          <a:xfrm>
            <a:off x="736302" y="1875415"/>
            <a:ext cx="10719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600" b="1">
                <a:latin typeface="+mj-lt"/>
                <a:ea typeface="+mj-ea"/>
              </a:rPr>
              <a:t>Asociación de segundo nivel.</a:t>
            </a:r>
          </a:p>
          <a:p>
            <a:r>
              <a:rPr lang="es-GT" sz="3600" b="1">
                <a:latin typeface="+mj-lt"/>
                <a:ea typeface="+mj-ea"/>
              </a:rPr>
              <a:t>Sin fines de lucro.</a:t>
            </a:r>
          </a:p>
          <a:p>
            <a:r>
              <a:rPr lang="es-GT" sz="3600" b="1">
                <a:latin typeface="+mj-lt"/>
                <a:ea typeface="+mj-ea"/>
              </a:rPr>
              <a:t>Integrada por 24 organizaciones de base comunitaria de Petén.</a:t>
            </a:r>
          </a:p>
          <a:p>
            <a:r>
              <a:rPr lang="es-ES" sz="3600" b="1">
                <a:latin typeface="+mj-lt"/>
                <a:ea typeface="+mj-ea"/>
              </a:rPr>
              <a:t>Fundada en 1995.</a:t>
            </a:r>
          </a:p>
          <a:p>
            <a:r>
              <a:rPr lang="es-ES" sz="3600" b="1">
                <a:latin typeface="+mj-lt"/>
                <a:ea typeface="+mj-ea"/>
              </a:rPr>
              <a:t>Miembro de tres (3) Alianzas.</a:t>
            </a:r>
            <a:endParaRPr lang="es-ES" sz="3600" b="1" dirty="0">
              <a:latin typeface="+mj-lt"/>
              <a:ea typeface="+mj-ea"/>
            </a:endParaRPr>
          </a:p>
        </p:txBody>
      </p:sp>
      <p:pic>
        <p:nvPicPr>
          <p:cNvPr id="6" name="5 Imagen" descr="ALIANZA OFCS.jpg">
            <a:extLst>
              <a:ext uri="{FF2B5EF4-FFF2-40B4-BE49-F238E27FC236}">
                <a16:creationId xmlns:a16="http://schemas.microsoft.com/office/drawing/2014/main" id="{51E4B32C-03D0-4CE7-8AF9-7A1D47CCFA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650" y="5715000"/>
            <a:ext cx="2619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DELL\Desktop\Escritorio 12 de marzo\LOGO-ALIANZA-NUEVO_aprobado.jpg">
            <a:extLst>
              <a:ext uri="{FF2B5EF4-FFF2-40B4-BE49-F238E27FC236}">
                <a16:creationId xmlns:a16="http://schemas.microsoft.com/office/drawing/2014/main" id="{BDBA7000-D677-4CC9-806D-E608BBA5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243" y="5478218"/>
            <a:ext cx="2819400" cy="1379782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6923F9-7A1C-4DED-9D94-39AADAF65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8" y="4973412"/>
            <a:ext cx="2514600" cy="18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4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C8975D-91F5-4354-A5D9-F54CB733FA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63993" r="35350" b="16622"/>
          <a:stretch/>
        </p:blipFill>
        <p:spPr bwMode="auto">
          <a:xfrm>
            <a:off x="8796301" y="5076183"/>
            <a:ext cx="1719699" cy="787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22A73D18-0773-4154-AAD1-F72F07BCBFB5}"/>
              </a:ext>
            </a:extLst>
          </p:cNvPr>
          <p:cNvSpPr/>
          <p:nvPr/>
        </p:nvSpPr>
        <p:spPr>
          <a:xfrm>
            <a:off x="164949" y="2139728"/>
            <a:ext cx="8559951" cy="407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469" indent="-321469">
              <a:buFont typeface="Arial" panose="020B0604020202020204" pitchFamily="34" charset="0"/>
              <a:buChar char="•"/>
            </a:pPr>
            <a:r>
              <a:rPr lang="es-GT" sz="2400" dirty="0"/>
              <a:t>Guatemala tiene comprometidas 10.5 millones de toneladas con el banco mundial periodo 2020- 2025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es-GT" sz="2400" dirty="0"/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s-GT" sz="2400" dirty="0"/>
              <a:t>Guatecarbon aportara 2.8 Millones de toneladas en ese periodo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es-GT" sz="2400" dirty="0"/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s-GT" sz="2400" dirty="0"/>
              <a:t>Se ha reportado actividades del 2020 para verificación por parte del banco Mundial.  </a:t>
            </a:r>
            <a:r>
              <a:rPr lang="es-GT" sz="2400" dirty="0">
                <a:highlight>
                  <a:srgbClr val="FFFF00"/>
                </a:highlight>
              </a:rPr>
              <a:t>Potencial inmediato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es-GT" sz="2400" dirty="0"/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s-GT" sz="2400" dirty="0"/>
              <a:t>Potencial de verificación 2021-2024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es-GT" dirty="0"/>
          </a:p>
          <a:p>
            <a:endParaRPr lang="es-GT" dirty="0"/>
          </a:p>
          <a:p>
            <a:endParaRPr lang="es-GT" sz="675" dirty="0"/>
          </a:p>
        </p:txBody>
      </p:sp>
      <p:sp>
        <p:nvSpPr>
          <p:cNvPr id="5" name="1 CuadroTexto">
            <a:extLst>
              <a:ext uri="{FF2B5EF4-FFF2-40B4-BE49-F238E27FC236}">
                <a16:creationId xmlns:a16="http://schemas.microsoft.com/office/drawing/2014/main" id="{7920CB01-B418-4457-9ADF-BB7A29388C1C}"/>
              </a:ext>
            </a:extLst>
          </p:cNvPr>
          <p:cNvSpPr txBox="1"/>
          <p:nvPr/>
        </p:nvSpPr>
        <p:spPr>
          <a:xfrm>
            <a:off x="1096199" y="662633"/>
            <a:ext cx="7371819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/>
            <a:r>
              <a:rPr lang="es-GT" b="1" dirty="0"/>
              <a:t>Mercado </a:t>
            </a:r>
            <a:r>
              <a:rPr lang="es-GT" b="1" dirty="0" err="1"/>
              <a:t>semi-regulado</a:t>
            </a:r>
            <a:r>
              <a:rPr lang="es-GT" b="1" dirty="0"/>
              <a:t> o piloto (estándar Marco Metodológico)  </a:t>
            </a:r>
          </a:p>
          <a:p>
            <a:pPr algn="ctr"/>
            <a:r>
              <a:rPr lang="es-GT" b="1" dirty="0"/>
              <a:t>    FCPF del Banco Mundial </a:t>
            </a:r>
          </a:p>
        </p:txBody>
      </p:sp>
      <p:pic>
        <p:nvPicPr>
          <p:cNvPr id="6" name="Graphic 49">
            <a:extLst>
              <a:ext uri="{FF2B5EF4-FFF2-40B4-BE49-F238E27FC236}">
                <a16:creationId xmlns:a16="http://schemas.microsoft.com/office/drawing/2014/main" id="{0F1965A2-72D1-4D6F-82D9-7AB4C141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4900" y="944592"/>
            <a:ext cx="34671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97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796" y="1"/>
            <a:ext cx="3795204" cy="1143201"/>
          </a:xfrm>
          <a:solidFill>
            <a:schemeClr val="bg1"/>
          </a:solidFill>
        </p:spPr>
        <p:txBody>
          <a:bodyPr/>
          <a:lstStyle/>
          <a:p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RESULTADOS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7A98618-C7E4-4609-B18D-81669AF1F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1" y="93848"/>
            <a:ext cx="1567129" cy="156712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1183907" y="1153962"/>
            <a:ext cx="8296977" cy="426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  <a:lvl2pPr marL="741363" indent="-2841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2pPr>
            <a:lvl3pPr marL="11414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5986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4pPr>
            <a:lvl5pPr marL="20558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s-ES" sz="1500" b="1" dirty="0">
              <a:latin typeface="+mj-lt"/>
              <a:ea typeface="+mj-ea"/>
            </a:endParaRPr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s-ES" sz="1500" b="1" dirty="0">
              <a:latin typeface="+mj-lt"/>
              <a:ea typeface="+mj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Se ha conservado mas de 500,000 ha. de bosque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Los salarios son por encima del mínimo establecido por ley.</a:t>
            </a:r>
            <a:r>
              <a:rPr lang="es-GT" sz="2400" b="1" dirty="0">
                <a:latin typeface="+mj-lt"/>
                <a:ea typeface="+mj-ea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Se generan impuestos al Estado anualmente.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Se invierte en obras de infraestructura social.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Desarrollo de capacidades locales.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Se ha promovido la participación de jóvenes y Mujeres.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Contribución a la educación local (becas, útiles escolares, infraestructura, equipamiento).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dirty="0">
                <a:latin typeface="+mj-lt"/>
                <a:ea typeface="+mj-ea"/>
              </a:rPr>
              <a:t>Integración Familiar (Evita  la emigración).</a:t>
            </a:r>
          </a:p>
          <a:p>
            <a:endParaRPr lang="es-ES" sz="1600" b="1" dirty="0">
              <a:latin typeface="Bahnschrift Condensed" panose="020B0502040204020203" pitchFamily="34" charset="0"/>
              <a:ea typeface="+mj-ea"/>
            </a:endParaRPr>
          </a:p>
          <a:p>
            <a:endParaRPr lang="es-GT" sz="1500" b="1" dirty="0">
              <a:latin typeface="Bahnschrift Condensed" panose="020B0502040204020203" pitchFamily="34" charset="0"/>
              <a:ea typeface="+mj-ea"/>
            </a:endParaRPr>
          </a:p>
        </p:txBody>
      </p:sp>
      <p:pic>
        <p:nvPicPr>
          <p:cNvPr id="6" name="8 Imagen" descr="IMG_20140528_081806.jpg">
            <a:extLst>
              <a:ext uri="{FF2B5EF4-FFF2-40B4-BE49-F238E27FC236}">
                <a16:creationId xmlns:a16="http://schemas.microsoft.com/office/drawing/2014/main" id="{1F1ED332-78AC-4208-81A8-3B0C9582E145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505200" y="5538137"/>
            <a:ext cx="1732790" cy="1151992"/>
          </a:xfrm>
          <a:prstGeom prst="rect">
            <a:avLst/>
          </a:prstGeom>
        </p:spPr>
      </p:pic>
      <p:pic>
        <p:nvPicPr>
          <p:cNvPr id="7" name="Picture 6" descr="AV asamblea 19">
            <a:extLst>
              <a:ext uri="{FF2B5EF4-FFF2-40B4-BE49-F238E27FC236}">
                <a16:creationId xmlns:a16="http://schemas.microsoft.com/office/drawing/2014/main" id="{CFD25D6A-4245-4403-A194-EC0E10A13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lum bright="16000" contrast="10000"/>
          </a:blip>
          <a:srcRect/>
          <a:stretch>
            <a:fillRect/>
          </a:stretch>
        </p:blipFill>
        <p:spPr bwMode="auto">
          <a:xfrm>
            <a:off x="5410201" y="5543222"/>
            <a:ext cx="1630799" cy="11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Arbol Verde 06-2002 009">
            <a:extLst>
              <a:ext uri="{FF2B5EF4-FFF2-40B4-BE49-F238E27FC236}">
                <a16:creationId xmlns:a16="http://schemas.microsoft.com/office/drawing/2014/main" id="{198C1B6E-9377-4FB3-A40E-D9459662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3209" y="5564498"/>
            <a:ext cx="1524000" cy="113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Visita Monte Sinai 06-2002 006">
            <a:extLst>
              <a:ext uri="{FF2B5EF4-FFF2-40B4-BE49-F238E27FC236}">
                <a16:creationId xmlns:a16="http://schemas.microsoft.com/office/drawing/2014/main" id="{FEC5B00D-E5B4-44C0-AF0C-F2183E78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982786" y="5496889"/>
            <a:ext cx="1371599" cy="11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phic 49">
            <a:extLst>
              <a:ext uri="{FF2B5EF4-FFF2-40B4-BE49-F238E27FC236}">
                <a16:creationId xmlns:a16="http://schemas.microsoft.com/office/drawing/2014/main" id="{47EE4473-4FD2-45F3-B1F0-040E7F717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4923" y="1450240"/>
            <a:ext cx="25670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71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5562600" cy="1143000"/>
          </a:xfrm>
        </p:spPr>
        <p:txBody>
          <a:bodyPr/>
          <a:lstStyle/>
          <a:p>
            <a:r>
              <a:rPr lang="en-US"/>
              <a:t>|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4000" cy="6857999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04950" y="1"/>
            <a:ext cx="9163051" cy="82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MUCHAS GRACIAS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77771"/>
            <a:ext cx="4267200" cy="158022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34028" t="20123" r="32917" b="23910"/>
          <a:stretch/>
        </p:blipFill>
        <p:spPr>
          <a:xfrm>
            <a:off x="9635443" y="100578"/>
            <a:ext cx="688372" cy="6280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52176" t="24731" r="24398" b="61125"/>
          <a:stretch/>
        </p:blipFill>
        <p:spPr>
          <a:xfrm>
            <a:off x="5791200" y="5277771"/>
            <a:ext cx="4886326" cy="15802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A98618-C7E4-4609-B18D-81669AF1F6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43" y="41853"/>
            <a:ext cx="745465" cy="74546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86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98CB28C-FB27-1AB5-81F4-EC79FA629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8885" y="1573844"/>
            <a:ext cx="5106613" cy="4729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B0FE8-7DA6-F71E-C252-D50013BFD7D6}"/>
              </a:ext>
            </a:extLst>
          </p:cNvPr>
          <p:cNvSpPr txBox="1"/>
          <p:nvPr/>
        </p:nvSpPr>
        <p:spPr>
          <a:xfrm>
            <a:off x="361729" y="298261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Integración de ACOFOP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245EB9-A4D2-06A9-DECA-9DF6E9AD77BE}"/>
              </a:ext>
            </a:extLst>
          </p:cNvPr>
          <p:cNvCxnSpPr/>
          <p:nvPr/>
        </p:nvCxnSpPr>
        <p:spPr>
          <a:xfrm>
            <a:off x="0" y="1105025"/>
            <a:ext cx="18842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5759D54C-8FE0-43B8-997B-9021DD2E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29" y="1105025"/>
            <a:ext cx="7053037" cy="55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9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F6236FA-29D8-D9E1-2555-C1C7A44782C8}"/>
              </a:ext>
            </a:extLst>
          </p:cNvPr>
          <p:cNvSpPr txBox="1"/>
          <p:nvPr/>
        </p:nvSpPr>
        <p:spPr>
          <a:xfrm>
            <a:off x="361729" y="298261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Título del tema que se está presentando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2157B4-7C5D-E913-B371-EB8427DA756A}"/>
              </a:ext>
            </a:extLst>
          </p:cNvPr>
          <p:cNvCxnSpPr/>
          <p:nvPr/>
        </p:nvCxnSpPr>
        <p:spPr>
          <a:xfrm>
            <a:off x="0" y="1105025"/>
            <a:ext cx="18842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3E6F613C-FE6B-D957-0BEC-F7FBAD8C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9433" y="1272734"/>
            <a:ext cx="3467100" cy="58769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71594F-BBF5-48BA-965B-5F0450FE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1" y="945323"/>
            <a:ext cx="864412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2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49">
            <a:extLst>
              <a:ext uri="{FF2B5EF4-FFF2-40B4-BE49-F238E27FC236}">
                <a16:creationId xmlns:a16="http://schemas.microsoft.com/office/drawing/2014/main" id="{69A39CAF-36D6-4243-8C8C-A5DA67FA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7372" y="501679"/>
            <a:ext cx="3467100" cy="5876925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/>
        </p:nvGraphicFramePr>
        <p:xfrm>
          <a:off x="1847528" y="27856"/>
          <a:ext cx="2818656" cy="71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3343534" y="676627"/>
            <a:ext cx="5504291" cy="5504291"/>
            <a:chOff x="2166881" y="405499"/>
            <a:chExt cx="5504291" cy="5504291"/>
          </a:xfrm>
          <a:blipFill>
            <a:blip r:embed="rId10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Circular 9"/>
            <p:cNvSpPr/>
            <p:nvPr/>
          </p:nvSpPr>
          <p:spPr>
            <a:xfrm>
              <a:off x="2166881" y="405499"/>
              <a:ext cx="5504291" cy="5504291"/>
            </a:xfrm>
            <a:prstGeom prst="pie">
              <a:avLst>
                <a:gd name="adj1" fmla="val 16200000"/>
                <a:gd name="adj2" fmla="val 2052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ircular 4"/>
            <p:cNvSpPr/>
            <p:nvPr/>
          </p:nvSpPr>
          <p:spPr>
            <a:xfrm>
              <a:off x="4966857" y="1330859"/>
              <a:ext cx="2184737" cy="117949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b="1" dirty="0">
                  <a:latin typeface="Century Gothic" panose="020B0502020202020204" pitchFamily="34" charset="0"/>
                </a:rPr>
                <a:t>Aprovechamiento maderable</a:t>
              </a:r>
            </a:p>
          </p:txBody>
        </p:sp>
      </p:grpSp>
      <p:sp>
        <p:nvSpPr>
          <p:cNvPr id="9" name="Flecha circular 8"/>
          <p:cNvSpPr/>
          <p:nvPr/>
        </p:nvSpPr>
        <p:spPr>
          <a:xfrm>
            <a:off x="3003113" y="336113"/>
            <a:ext cx="6185775" cy="6185775"/>
          </a:xfrm>
          <a:prstGeom prst="circularArrow">
            <a:avLst>
              <a:gd name="adj1" fmla="val 5085"/>
              <a:gd name="adj2" fmla="val 327528"/>
              <a:gd name="adj3" fmla="val 20192361"/>
              <a:gd name="adj4" fmla="val 16200324"/>
              <a:gd name="adj5" fmla="val 5932"/>
            </a:avLst>
          </a:prstGeo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upo 17"/>
          <p:cNvGrpSpPr/>
          <p:nvPr/>
        </p:nvGrpSpPr>
        <p:grpSpPr>
          <a:xfrm>
            <a:off x="3343533" y="676627"/>
            <a:ext cx="5504291" cy="5504291"/>
            <a:chOff x="2214640" y="552394"/>
            <a:chExt cx="5504291" cy="5504291"/>
          </a:xfrm>
          <a:blipFill>
            <a:blip r:embed="rId11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Circular 19"/>
            <p:cNvSpPr/>
            <p:nvPr/>
          </p:nvSpPr>
          <p:spPr>
            <a:xfrm>
              <a:off x="2214640" y="552394"/>
              <a:ext cx="5504291" cy="5504291"/>
            </a:xfrm>
            <a:prstGeom prst="pie">
              <a:avLst>
                <a:gd name="adj1" fmla="val 20520000"/>
                <a:gd name="adj2" fmla="val 324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ircular 4"/>
            <p:cNvSpPr/>
            <p:nvPr/>
          </p:nvSpPr>
          <p:spPr>
            <a:xfrm>
              <a:off x="5399213" y="3067331"/>
              <a:ext cx="2184736" cy="13105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b="1" dirty="0">
                  <a:latin typeface="Century Gothic" panose="020B0502020202020204" pitchFamily="34" charset="0"/>
                </a:rPr>
                <a:t>Aprovechamiento no maderable</a:t>
              </a:r>
            </a:p>
          </p:txBody>
        </p:sp>
      </p:grpSp>
      <p:sp>
        <p:nvSpPr>
          <p:cNvPr id="19" name="Flecha circular 18"/>
          <p:cNvSpPr/>
          <p:nvPr/>
        </p:nvSpPr>
        <p:spPr>
          <a:xfrm>
            <a:off x="3003114" y="336113"/>
            <a:ext cx="6185775" cy="6185775"/>
          </a:xfrm>
          <a:prstGeom prst="circularArrow">
            <a:avLst>
              <a:gd name="adj1" fmla="val 5085"/>
              <a:gd name="adj2" fmla="val 327528"/>
              <a:gd name="adj3" fmla="val 2912753"/>
              <a:gd name="adj4" fmla="val 20519953"/>
              <a:gd name="adj5" fmla="val 5932"/>
            </a:avLst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upo 25"/>
          <p:cNvGrpSpPr/>
          <p:nvPr/>
        </p:nvGrpSpPr>
        <p:grpSpPr>
          <a:xfrm>
            <a:off x="3343856" y="676627"/>
            <a:ext cx="5504291" cy="5504291"/>
            <a:chOff x="2090138" y="642822"/>
            <a:chExt cx="5504291" cy="5504291"/>
          </a:xfrm>
          <a:blipFill>
            <a:blip r:embed="rId12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8" name="Circular 27"/>
            <p:cNvSpPr/>
            <p:nvPr/>
          </p:nvSpPr>
          <p:spPr>
            <a:xfrm>
              <a:off x="2090138" y="642822"/>
              <a:ext cx="5504291" cy="5504291"/>
            </a:xfrm>
            <a:prstGeom prst="pie">
              <a:avLst>
                <a:gd name="adj1" fmla="val 3240000"/>
                <a:gd name="adj2" fmla="val 756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ircular 4"/>
            <p:cNvSpPr/>
            <p:nvPr/>
          </p:nvSpPr>
          <p:spPr>
            <a:xfrm>
              <a:off x="4055956" y="4508932"/>
              <a:ext cx="1572654" cy="144160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b="1" dirty="0">
                  <a:latin typeface="Century Gothic" panose="020B0502020202020204" pitchFamily="34" charset="0"/>
                </a:rPr>
                <a:t>Turismo comunitario</a:t>
              </a:r>
            </a:p>
          </p:txBody>
        </p:sp>
      </p:grpSp>
      <p:sp>
        <p:nvSpPr>
          <p:cNvPr id="27" name="Flecha circular 26"/>
          <p:cNvSpPr/>
          <p:nvPr/>
        </p:nvSpPr>
        <p:spPr>
          <a:xfrm>
            <a:off x="3003114" y="336113"/>
            <a:ext cx="6185775" cy="6185775"/>
          </a:xfrm>
          <a:prstGeom prst="circularArrow">
            <a:avLst>
              <a:gd name="adj1" fmla="val 5085"/>
              <a:gd name="adj2" fmla="val 327528"/>
              <a:gd name="adj3" fmla="val 7232777"/>
              <a:gd name="adj4" fmla="val 3239695"/>
              <a:gd name="adj5" fmla="val 5932"/>
            </a:avLst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Grupo 29"/>
          <p:cNvGrpSpPr/>
          <p:nvPr/>
        </p:nvGrpSpPr>
        <p:grpSpPr>
          <a:xfrm>
            <a:off x="3342716" y="676903"/>
            <a:ext cx="5505811" cy="5504291"/>
            <a:chOff x="1964116" y="552394"/>
            <a:chExt cx="5505811" cy="5504291"/>
          </a:xfrm>
          <a:blipFill>
            <a:blip r:embed="rId13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Circular 31"/>
            <p:cNvSpPr/>
            <p:nvPr/>
          </p:nvSpPr>
          <p:spPr>
            <a:xfrm>
              <a:off x="1965636" y="552394"/>
              <a:ext cx="5504291" cy="5504291"/>
            </a:xfrm>
            <a:prstGeom prst="pie">
              <a:avLst>
                <a:gd name="adj1" fmla="val 7560000"/>
                <a:gd name="adj2" fmla="val 1188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Circular 4"/>
            <p:cNvSpPr/>
            <p:nvPr/>
          </p:nvSpPr>
          <p:spPr>
            <a:xfrm>
              <a:off x="1964116" y="3067331"/>
              <a:ext cx="1960786" cy="13105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Prevención y control de incendios forestales</a:t>
              </a:r>
            </a:p>
          </p:txBody>
        </p:sp>
      </p:grpSp>
      <p:sp>
        <p:nvSpPr>
          <p:cNvPr id="31" name="Flecha circular 30"/>
          <p:cNvSpPr/>
          <p:nvPr/>
        </p:nvSpPr>
        <p:spPr>
          <a:xfrm>
            <a:off x="3003113" y="336113"/>
            <a:ext cx="6185775" cy="6185775"/>
          </a:xfrm>
          <a:prstGeom prst="circularArrow">
            <a:avLst>
              <a:gd name="adj1" fmla="val 5085"/>
              <a:gd name="adj2" fmla="val 327528"/>
              <a:gd name="adj3" fmla="val 11552519"/>
              <a:gd name="adj4" fmla="val 7559718"/>
              <a:gd name="adj5" fmla="val 5932"/>
            </a:avLst>
          </a:prstGeo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Flecha circular 34"/>
          <p:cNvSpPr/>
          <p:nvPr/>
        </p:nvSpPr>
        <p:spPr>
          <a:xfrm>
            <a:off x="3003114" y="336113"/>
            <a:ext cx="6185775" cy="6185775"/>
          </a:xfrm>
          <a:prstGeom prst="circularArrow">
            <a:avLst>
              <a:gd name="adj1" fmla="val 5085"/>
              <a:gd name="adj2" fmla="val 327528"/>
              <a:gd name="adj3" fmla="val 15872148"/>
              <a:gd name="adj4" fmla="val 11880111"/>
              <a:gd name="adj5" fmla="val 5932"/>
            </a:avLst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" name="Imagen 39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21" y="3910856"/>
            <a:ext cx="1685014" cy="1263760"/>
          </a:xfrm>
          <a:prstGeom prst="rect">
            <a:avLst/>
          </a:prstGeom>
        </p:spPr>
      </p:pic>
      <p:pic>
        <p:nvPicPr>
          <p:cNvPr id="41" name="Imagen 40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156" y="898950"/>
            <a:ext cx="2286777" cy="1286312"/>
          </a:xfrm>
          <a:prstGeom prst="rect">
            <a:avLst/>
          </a:prstGeom>
        </p:spPr>
      </p:pic>
      <p:pic>
        <p:nvPicPr>
          <p:cNvPr id="2" name="Imagen 1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347" y="501679"/>
            <a:ext cx="2025940" cy="151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C39073-A322-4D9E-B071-AC8FFE5F12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49" y="3696816"/>
            <a:ext cx="1960786" cy="13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C8AAAE-CA0D-4FD6-A136-814361A133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76" y="5528264"/>
            <a:ext cx="2509871" cy="134566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C1B55C6D-DFEF-4AA4-BCF5-0F2A4507CDE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49" y="3751245"/>
            <a:ext cx="1960786" cy="13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D3A78BDE-279B-422A-81AE-0C123663E9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96" y="5592994"/>
            <a:ext cx="2509871" cy="1237152"/>
          </a:xfrm>
          <a:prstGeom prst="rect">
            <a:avLst/>
          </a:prstGeom>
        </p:spPr>
      </p:pic>
      <p:pic>
        <p:nvPicPr>
          <p:cNvPr id="43" name="Imagen 42">
            <a:hlinkClick r:id="" action="ppaction://noaction"/>
            <a:extLst>
              <a:ext uri="{FF2B5EF4-FFF2-40B4-BE49-F238E27FC236}">
                <a16:creationId xmlns:a16="http://schemas.microsoft.com/office/drawing/2014/main" id="{50FAC878-BE96-44CC-82EF-CB3CF159828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347" y="556108"/>
            <a:ext cx="2025940" cy="151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3015DED-F760-4611-BF93-87BA64B560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49" y="3805674"/>
            <a:ext cx="1960786" cy="13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5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49">
            <a:extLst>
              <a:ext uri="{FF2B5EF4-FFF2-40B4-BE49-F238E27FC236}">
                <a16:creationId xmlns:a16="http://schemas.microsoft.com/office/drawing/2014/main" id="{413EAB7A-5757-4D24-842D-6B024E229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4900" y="1157230"/>
            <a:ext cx="3467100" cy="5689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796" y="0"/>
            <a:ext cx="6477000" cy="2057400"/>
          </a:xfrm>
          <a:solidFill>
            <a:schemeClr val="bg1"/>
          </a:solidFill>
        </p:spPr>
        <p:txBody>
          <a:bodyPr/>
          <a:lstStyle/>
          <a:p>
            <a:r>
              <a:rPr lang="en-US" sz="4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MANEJO INTEGRADO DEL BOSQUE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60" y="1628776"/>
            <a:ext cx="4008590" cy="26723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1628776"/>
            <a:ext cx="1781595" cy="267239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b="23729"/>
          <a:stretch>
            <a:fillRect/>
          </a:stretch>
        </p:blipFill>
        <p:spPr bwMode="auto">
          <a:xfrm>
            <a:off x="4341660" y="4310694"/>
            <a:ext cx="6326340" cy="238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9649246" y="1628776"/>
            <a:ext cx="1018755" cy="2672393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95" y="1628776"/>
            <a:ext cx="1631950" cy="26723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A04A19-57C7-4551-83B0-4BD56B81C8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619250"/>
            <a:ext cx="2861095" cy="26819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637C67-4EDF-4B9A-9065-546FEC8724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10694"/>
            <a:ext cx="3004546" cy="25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F6236FA-29D8-D9E1-2555-C1C7A44782C8}"/>
              </a:ext>
            </a:extLst>
          </p:cNvPr>
          <p:cNvSpPr txBox="1"/>
          <p:nvPr/>
        </p:nvSpPr>
        <p:spPr>
          <a:xfrm>
            <a:off x="361729" y="298261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Ficha Técnica y Planificación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2157B4-7C5D-E913-B371-EB8427DA756A}"/>
              </a:ext>
            </a:extLst>
          </p:cNvPr>
          <p:cNvCxnSpPr/>
          <p:nvPr/>
        </p:nvCxnSpPr>
        <p:spPr>
          <a:xfrm>
            <a:off x="0" y="1105025"/>
            <a:ext cx="18842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3E6F613C-FE6B-D957-0BEC-F7FBAD8C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9433" y="944591"/>
            <a:ext cx="2942567" cy="5913409"/>
          </a:xfrm>
          <a:prstGeom prst="rect">
            <a:avLst/>
          </a:prstGeom>
        </p:spPr>
      </p:pic>
      <p:graphicFrame>
        <p:nvGraphicFramePr>
          <p:cNvPr id="6" name="3 Marcador de contenido">
            <a:extLst>
              <a:ext uri="{FF2B5EF4-FFF2-40B4-BE49-F238E27FC236}">
                <a16:creationId xmlns:a16="http://schemas.microsoft.com/office/drawing/2014/main" id="{C29EBD3A-83D1-46BF-B550-6588A969A0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058507"/>
              </p:ext>
            </p:extLst>
          </p:nvPr>
        </p:nvGraphicFramePr>
        <p:xfrm>
          <a:off x="361729" y="1850721"/>
          <a:ext cx="8435281" cy="390445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964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CONCEPTO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MÍNIMO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PROMEDIO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MÁXIMO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AREA BAJO MANEJO (Ha.)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12,250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32271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84000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CICLO DE CORTA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25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30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No. ESPECIES EXTRAIDAS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G /HA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14.1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17.8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20.1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VOLUMEN EXTRAIDO/HA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0.7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3.42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6.61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7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INCREMENTO (</a:t>
                      </a:r>
                      <a:r>
                        <a:rPr lang="es-MX" sz="1800" b="1" u="none" strike="noStrike" dirty="0" err="1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cc</a:t>
                      </a:r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/anual)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0.3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0.4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Century Gothic" panose="020B0502020202020204" pitchFamily="34" charset="0"/>
                          <a:ea typeface="Verdana" pitchFamily="34" charset="0"/>
                          <a:cs typeface="Verdana" pitchFamily="34" charset="0"/>
                        </a:rPr>
                        <a:t>0.5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32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F6236FA-29D8-D9E1-2555-C1C7A44782C8}"/>
              </a:ext>
            </a:extLst>
          </p:cNvPr>
          <p:cNvSpPr txBox="1"/>
          <p:nvPr/>
        </p:nvSpPr>
        <p:spPr>
          <a:xfrm>
            <a:off x="361729" y="298261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Pisos y Duelas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2157B4-7C5D-E913-B371-EB8427DA756A}"/>
              </a:ext>
            </a:extLst>
          </p:cNvPr>
          <p:cNvCxnSpPr/>
          <p:nvPr/>
        </p:nvCxnSpPr>
        <p:spPr>
          <a:xfrm>
            <a:off x="0" y="1105025"/>
            <a:ext cx="18842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3E6F613C-FE6B-D957-0BEC-F7FBAD8C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5922" y="944592"/>
            <a:ext cx="3467100" cy="57677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2879A3-BC5D-435C-B7EA-54D75652B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66" t="15926" r="14167" b="8518"/>
          <a:stretch/>
        </p:blipFill>
        <p:spPr>
          <a:xfrm>
            <a:off x="831783" y="1265459"/>
            <a:ext cx="7907956" cy="55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F6236FA-29D8-D9E1-2555-C1C7A44782C8}"/>
              </a:ext>
            </a:extLst>
          </p:cNvPr>
          <p:cNvSpPr txBox="1"/>
          <p:nvPr/>
        </p:nvSpPr>
        <p:spPr>
          <a:xfrm>
            <a:off x="361729" y="298261"/>
            <a:ext cx="10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Casas y Muebles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2157B4-7C5D-E913-B371-EB8427DA756A}"/>
              </a:ext>
            </a:extLst>
          </p:cNvPr>
          <p:cNvCxnSpPr/>
          <p:nvPr/>
        </p:nvCxnSpPr>
        <p:spPr>
          <a:xfrm>
            <a:off x="0" y="1105025"/>
            <a:ext cx="18842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3E6F613C-FE6B-D957-0BEC-F7FBAD8C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4423" y="1105026"/>
            <a:ext cx="3327577" cy="57529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EA69FC-8453-4F6A-B573-E628B5BA4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66" t="15926" r="14167" b="7037"/>
          <a:stretch/>
        </p:blipFill>
        <p:spPr>
          <a:xfrm>
            <a:off x="739152" y="1216885"/>
            <a:ext cx="7634827" cy="55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18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678</Words>
  <Application>Microsoft Office PowerPoint</Application>
  <PresentationFormat>Panorámica</PresentationFormat>
  <Paragraphs>152</Paragraphs>
  <Slides>22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7" baseType="lpstr">
      <vt:lpstr>Arial</vt:lpstr>
      <vt:lpstr>Bahnschrift Condensed</vt:lpstr>
      <vt:lpstr>Calibri</vt:lpstr>
      <vt:lpstr>Calibri Light</vt:lpstr>
      <vt:lpstr>Century Gothic</vt:lpstr>
      <vt:lpstr>Clear Sans</vt:lpstr>
      <vt:lpstr>Corbel</vt:lpstr>
      <vt:lpstr>Helvetica Light</vt:lpstr>
      <vt:lpstr>Lato Light</vt:lpstr>
      <vt:lpstr>Roboto</vt:lpstr>
      <vt:lpstr>Roboto Black</vt:lpstr>
      <vt:lpstr>Roboto Bold</vt:lpstr>
      <vt:lpstr>Roboto Light</vt:lpstr>
      <vt:lpstr>Roboto Regular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 INTEGRADO DEL BOSQUE</vt:lpstr>
      <vt:lpstr>Presentación de PowerPoint</vt:lpstr>
      <vt:lpstr>Presentación de PowerPoint</vt:lpstr>
      <vt:lpstr>Presentación de PowerPoint</vt:lpstr>
      <vt:lpstr>Presentación de PowerPoint</vt:lpstr>
      <vt:lpstr>Guatemala  en el contexto mundial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Beneficios  climáticos  del proyecto </vt:lpstr>
      <vt:lpstr>Beneficios  del proyecto en Biodiversidad </vt:lpstr>
      <vt:lpstr>Beneficios Económicos </vt:lpstr>
      <vt:lpstr>Presentación de PowerPoint</vt:lpstr>
      <vt:lpstr>RESULTADOS</vt:lpstr>
      <vt:lpstr>|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  Delgado-Olguin (Afilliate)</dc:creator>
  <cp:lastModifiedBy>ACOFOP</cp:lastModifiedBy>
  <cp:revision>8</cp:revision>
  <dcterms:created xsi:type="dcterms:W3CDTF">2023-05-12T18:57:47Z</dcterms:created>
  <dcterms:modified xsi:type="dcterms:W3CDTF">2023-05-17T18:23:26Z</dcterms:modified>
</cp:coreProperties>
</file>