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368" r:id="rId8"/>
    <p:sldId id="263" r:id="rId9"/>
    <p:sldId id="369" r:id="rId10"/>
    <p:sldId id="370" r:id="rId11"/>
    <p:sldId id="371" r:id="rId12"/>
    <p:sldId id="372" r:id="rId13"/>
    <p:sldId id="373" r:id="rId14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718"/>
  </p:normalViewPr>
  <p:slideViewPr>
    <p:cSldViewPr snapToGrid="0">
      <p:cViewPr varScale="1">
        <p:scale>
          <a:sx n="128" d="100"/>
          <a:sy n="128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18:21:08.85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18:22:20.19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4061" y="804402"/>
            <a:ext cx="3237939" cy="5891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724460" y="3749996"/>
            <a:ext cx="822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Fortaleciendo diálogo público-privado para acelerar implementación de la NDC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A995B-B7C8-9A3E-73A5-C1BED5009DB6}"/>
              </a:ext>
            </a:extLst>
          </p:cNvPr>
          <p:cNvSpPr txBox="1"/>
          <p:nvPr/>
        </p:nvSpPr>
        <p:spPr>
          <a:xfrm>
            <a:off x="528879" y="5006288"/>
            <a:ext cx="822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Progresos, experiencias, retos y recomendaciones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724460" y="5585471"/>
            <a:ext cx="822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Alejandra Sobenes. Instituto de Derecho Ambiental y Desarrollo Sustentable, IDEADS. Guatemala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207567" y="254509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Involucramiento de la SCO en el NDC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2CC291A-8F0E-256E-98D7-2D661ACE1254}"/>
              </a:ext>
            </a:extLst>
          </p:cNvPr>
          <p:cNvSpPr txBox="1"/>
          <p:nvPr/>
        </p:nvSpPr>
        <p:spPr>
          <a:xfrm>
            <a:off x="432262" y="1272734"/>
            <a:ext cx="847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b="1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es-GT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Integración del Consejo Nacional de Cambio Climático, según LMCC (Art.8)</a:t>
            </a:r>
          </a:p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pic>
        <p:nvPicPr>
          <p:cNvPr id="2" name="image7.png">
            <a:extLst>
              <a:ext uri="{FF2B5EF4-FFF2-40B4-BE49-F238E27FC236}">
                <a16:creationId xmlns:a16="http://schemas.microsoft.com/office/drawing/2014/main" id="{01BBBB9C-245C-D137-F87E-E0EAC9A2B3BC}"/>
              </a:ext>
            </a:extLst>
          </p:cNvPr>
          <p:cNvPicPr/>
          <p:nvPr/>
        </p:nvPicPr>
        <p:blipFill>
          <a:blip r:embed="rId4"/>
          <a:srcRect l="-2420" t="26100"/>
          <a:stretch>
            <a:fillRect/>
          </a:stretch>
        </p:blipFill>
        <p:spPr>
          <a:xfrm>
            <a:off x="207567" y="1980812"/>
            <a:ext cx="8826100" cy="4622679"/>
          </a:xfrm>
          <a:prstGeom prst="rect">
            <a:avLst/>
          </a:prstGeom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21597D7F-005B-D233-2FA6-E140FE3FAEA4}"/>
                  </a:ext>
                </a:extLst>
              </p14:cNvPr>
              <p14:cNvContentPartPr/>
              <p14:nvPr/>
            </p14:nvContentPartPr>
            <p14:xfrm>
              <a:off x="5005899" y="2458831"/>
              <a:ext cx="36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21597D7F-005B-D233-2FA6-E140FE3FAE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1899" y="235083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DB11B2E1-0C17-4C36-11D5-0BA53D901797}"/>
                  </a:ext>
                </a:extLst>
              </p14:cNvPr>
              <p14:cNvContentPartPr/>
              <p14:nvPr/>
            </p14:nvContentPartPr>
            <p14:xfrm>
              <a:off x="4976739" y="2428231"/>
              <a:ext cx="360" cy="3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DB11B2E1-0C17-4C36-11D5-0BA53D9017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2739" y="2320591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62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207567" y="254509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Involucramiento de la SCO en la  NDC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2CC291A-8F0E-256E-98D7-2D661ACE1254}"/>
              </a:ext>
            </a:extLst>
          </p:cNvPr>
          <p:cNvSpPr txBox="1"/>
          <p:nvPr/>
        </p:nvSpPr>
        <p:spPr>
          <a:xfrm>
            <a:off x="631768" y="1272734"/>
            <a:ext cx="84731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sz="1800" dirty="0">
              <a:effectLst/>
              <a:latin typeface="Arial" panose="020B0604020202020204" pitchFamily="34" charset="0"/>
            </a:endParaRPr>
          </a:p>
          <a:p>
            <a:r>
              <a:rPr lang="es-GT" dirty="0">
                <a:latin typeface="Arial" panose="020B0604020202020204" pitchFamily="34" charset="0"/>
              </a:rPr>
              <a:t>INDC 2015 </a:t>
            </a:r>
          </a:p>
          <a:p>
            <a:endParaRPr lang="es-GT" sz="1800" dirty="0">
              <a:effectLst/>
              <a:latin typeface="Arial" panose="020B0604020202020204" pitchFamily="34" charset="0"/>
            </a:endParaRPr>
          </a:p>
          <a:p>
            <a:r>
              <a:rPr lang="es-GT" dirty="0">
                <a:latin typeface="Arial" panose="020B0604020202020204" pitchFamily="34" charset="0"/>
              </a:rPr>
              <a:t>“</a:t>
            </a:r>
            <a:r>
              <a:rPr lang="es-GT" sz="1800" dirty="0">
                <a:effectLst/>
                <a:latin typeface="Arial" panose="020B0604020202020204" pitchFamily="34" charset="0"/>
              </a:rPr>
              <a:t>La presentación de este INDC sucede en el contexto de un país que recién ha </a:t>
            </a:r>
            <a:endParaRPr lang="es-GT" dirty="0"/>
          </a:p>
          <a:p>
            <a:r>
              <a:rPr lang="es-GT" sz="1800" dirty="0">
                <a:effectLst/>
                <a:latin typeface="Arial" panose="020B0604020202020204" pitchFamily="34" charset="0"/>
              </a:rPr>
              <a:t>estabilizado una crisis política…</a:t>
            </a:r>
          </a:p>
          <a:p>
            <a:endParaRPr lang="es-GT" dirty="0">
              <a:latin typeface="Arial" panose="020B0604020202020204" pitchFamily="34" charset="0"/>
            </a:endParaRPr>
          </a:p>
          <a:p>
            <a:r>
              <a:rPr lang="es-GT" sz="1800" dirty="0">
                <a:effectLst/>
                <a:latin typeface="Arial" panose="020B0604020202020204" pitchFamily="34" charset="0"/>
              </a:rPr>
              <a:t> En este escenario, que el Consejo Nacional de Cambio Climático …impulsa el cumplimiento de los compromisos del Estado frente a la Convención Marco de Naciones Unidas sobre Cambio Climático y </a:t>
            </a:r>
            <a:r>
              <a:rPr lang="es-GT" sz="1800" u="sng" dirty="0">
                <a:effectLst/>
                <a:latin typeface="Arial" panose="020B0604020202020204" pitchFamily="34" charset="0"/>
              </a:rPr>
              <a:t>se une en un esfuerzo de país, para que éste, no obstante sus condiciones y circunstancias, responda al llamado mundial de las Naciones</a:t>
            </a:r>
            <a:r>
              <a:rPr lang="es-GT" sz="1800" dirty="0">
                <a:effectLst/>
                <a:latin typeface="Arial" panose="020B0604020202020204" pitchFamily="34" charset="0"/>
              </a:rPr>
              <a:t>” </a:t>
            </a:r>
          </a:p>
          <a:p>
            <a:endParaRPr lang="es-GT" dirty="0">
              <a:latin typeface="Arial" panose="020B0604020202020204" pitchFamily="34" charset="0"/>
            </a:endParaRPr>
          </a:p>
          <a:p>
            <a:r>
              <a:rPr lang="es-GT" sz="1000" dirty="0">
                <a:latin typeface="Arial" panose="020B0604020202020204" pitchFamily="34" charset="0"/>
              </a:rPr>
              <a:t>Nota: Subrayado nuestro</a:t>
            </a:r>
            <a:endParaRPr lang="es-GT" sz="1000" dirty="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0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207567" y="254509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Involucramiento de la SCO en el NDC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2CC291A-8F0E-256E-98D7-2D661ACE1254}"/>
              </a:ext>
            </a:extLst>
          </p:cNvPr>
          <p:cNvSpPr txBox="1"/>
          <p:nvPr/>
        </p:nvSpPr>
        <p:spPr>
          <a:xfrm>
            <a:off x="687565" y="1272733"/>
            <a:ext cx="8473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sz="1800" dirty="0">
              <a:effectLst/>
              <a:latin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</a:endParaRPr>
          </a:p>
          <a:p>
            <a:r>
              <a:rPr lang="es-GT" dirty="0">
                <a:latin typeface="Arial" panose="020B0604020202020204" pitchFamily="34" charset="0"/>
              </a:rPr>
              <a:t>NDC (2021). - 3ra Comunicación de Cambio Climático (2021)</a:t>
            </a:r>
          </a:p>
          <a:p>
            <a:endParaRPr lang="es-GT" dirty="0">
              <a:latin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</a:endParaRPr>
          </a:p>
          <a:p>
            <a:r>
              <a:rPr lang="es-GT" dirty="0">
                <a:latin typeface="Arial" panose="020B0604020202020204" pitchFamily="34" charset="0"/>
              </a:rPr>
              <a:t>                 FUTURO                 mayor participación multisectorial y multiactor</a:t>
            </a:r>
            <a:endParaRPr lang="es-GT" dirty="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5" name="Flecha a la derecha con bandas 4">
            <a:extLst>
              <a:ext uri="{FF2B5EF4-FFF2-40B4-BE49-F238E27FC236}">
                <a16:creationId xmlns:a16="http://schemas.microsoft.com/office/drawing/2014/main" id="{18AB4B52-64D1-C42F-6845-E600240509D0}"/>
              </a:ext>
            </a:extLst>
          </p:cNvPr>
          <p:cNvSpPr/>
          <p:nvPr/>
        </p:nvSpPr>
        <p:spPr>
          <a:xfrm>
            <a:off x="942109" y="2676698"/>
            <a:ext cx="714895" cy="29925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Flecha a la derecha con bandas 5">
            <a:extLst>
              <a:ext uri="{FF2B5EF4-FFF2-40B4-BE49-F238E27FC236}">
                <a16:creationId xmlns:a16="http://schemas.microsoft.com/office/drawing/2014/main" id="{2E2C5DD9-0F73-5E20-A954-670709D0AAA7}"/>
              </a:ext>
            </a:extLst>
          </p:cNvPr>
          <p:cNvSpPr/>
          <p:nvPr/>
        </p:nvSpPr>
        <p:spPr>
          <a:xfrm>
            <a:off x="3031236" y="2676698"/>
            <a:ext cx="714895" cy="29925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7" name="Graphic 18">
            <a:extLst>
              <a:ext uri="{FF2B5EF4-FFF2-40B4-BE49-F238E27FC236}">
                <a16:creationId xmlns:a16="http://schemas.microsoft.com/office/drawing/2014/main" id="{97DA98A8-8A86-5A4B-ED19-5C3A67AD1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9870" y="3549869"/>
            <a:ext cx="2416777" cy="24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4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207567" y="254509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Involucramiento de la SCO en el NDC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2CC291A-8F0E-256E-98D7-2D661ACE1254}"/>
              </a:ext>
            </a:extLst>
          </p:cNvPr>
          <p:cNvSpPr txBox="1"/>
          <p:nvPr/>
        </p:nvSpPr>
        <p:spPr>
          <a:xfrm>
            <a:off x="2787775" y="3146952"/>
            <a:ext cx="847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>
                <a:effectLst/>
                <a:latin typeface="Arial" panose="020B0604020202020204" pitchFamily="34" charset="0"/>
              </a:rPr>
              <a:t>MUCHAS GRACIAS</a:t>
            </a:r>
            <a:r>
              <a:rPr lang="es-GT" sz="1800" dirty="0">
                <a:effectLst/>
                <a:latin typeface="Arial" panose="020B0604020202020204" pitchFamily="34" charset="0"/>
              </a:rPr>
              <a:t>! 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2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F61BED-E7CD-D50E-0FA9-C09321A11AF5}"/>
              </a:ext>
            </a:extLst>
          </p:cNvPr>
          <p:cNvSpPr txBox="1"/>
          <p:nvPr/>
        </p:nvSpPr>
        <p:spPr>
          <a:xfrm>
            <a:off x="1537252" y="2756452"/>
            <a:ext cx="7606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Involucramiento de la SCO en la NDC </a:t>
            </a:r>
          </a:p>
        </p:txBody>
      </p:sp>
    </p:spTree>
    <p:extLst>
      <p:ext uri="{BB962C8B-B14F-4D97-AF65-F5344CB8AC3E}">
        <p14:creationId xmlns:p14="http://schemas.microsoft.com/office/powerpoint/2010/main" val="33340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885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Involucramiento de la SCO en la NDC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942109" y="1573845"/>
            <a:ext cx="605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PUNTO DE ENCUENTRO entre la SCO, pueblos indígenas, gobierno y sector privado </a:t>
            </a:r>
          </a:p>
        </p:txBody>
      </p:sp>
      <p:sp>
        <p:nvSpPr>
          <p:cNvPr id="8" name="Flecha en U 7">
            <a:extLst>
              <a:ext uri="{FF2B5EF4-FFF2-40B4-BE49-F238E27FC236}">
                <a16:creationId xmlns:a16="http://schemas.microsoft.com/office/drawing/2014/main" id="{A4189629-ACAB-62DE-2C3A-D10E159DAC3E}"/>
              </a:ext>
            </a:extLst>
          </p:cNvPr>
          <p:cNvSpPr/>
          <p:nvPr/>
        </p:nvSpPr>
        <p:spPr>
          <a:xfrm>
            <a:off x="1620078" y="2807783"/>
            <a:ext cx="1669774" cy="101379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63E294-E543-BFE3-EFF4-8991100593B9}"/>
              </a:ext>
            </a:extLst>
          </p:cNvPr>
          <p:cNvSpPr txBox="1"/>
          <p:nvPr/>
        </p:nvSpPr>
        <p:spPr>
          <a:xfrm>
            <a:off x="2892287" y="3717235"/>
            <a:ext cx="3697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PRINCIPIO </a:t>
            </a:r>
          </a:p>
          <a:p>
            <a:r>
              <a:rPr lang="es-GT" u="sng" dirty="0"/>
              <a:t>RESPONSABILIDADES COMUNES </a:t>
            </a:r>
          </a:p>
          <a:p>
            <a:r>
              <a:rPr lang="es-GT" u="sng" dirty="0"/>
              <a:t>PERO</a:t>
            </a:r>
            <a:r>
              <a:rPr lang="es-GT" dirty="0"/>
              <a:t>…..</a:t>
            </a:r>
          </a:p>
          <a:p>
            <a:r>
              <a:rPr lang="es-GT" dirty="0"/>
              <a:t>DIFERENCIADAS (PRCD)</a:t>
            </a:r>
          </a:p>
          <a:p>
            <a:r>
              <a:rPr lang="es-GT" dirty="0"/>
              <a:t>Art. 4, numeral 1. CMNUCC </a:t>
            </a:r>
          </a:p>
        </p:txBody>
      </p:sp>
      <p:pic>
        <p:nvPicPr>
          <p:cNvPr id="1028" name="Picture 4" descr="Punto De Encuentro, Reunirse, Gente">
            <a:extLst>
              <a:ext uri="{FF2B5EF4-FFF2-40B4-BE49-F238E27FC236}">
                <a16:creationId xmlns:a16="http://schemas.microsoft.com/office/drawing/2014/main" id="{EFB747D4-F86D-DB7D-B9E4-DCC33ED19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1" y="3821574"/>
            <a:ext cx="1931504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9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885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Involucramiento de la SCO en el NDC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942109" y="1573845"/>
            <a:ext cx="605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PUNTO DE ENCUENTRO entre la SCO, pueblos indígenas, gobierno y sector privado </a:t>
            </a:r>
          </a:p>
        </p:txBody>
      </p:sp>
      <p:sp>
        <p:nvSpPr>
          <p:cNvPr id="8" name="Flecha en U 7">
            <a:extLst>
              <a:ext uri="{FF2B5EF4-FFF2-40B4-BE49-F238E27FC236}">
                <a16:creationId xmlns:a16="http://schemas.microsoft.com/office/drawing/2014/main" id="{A4189629-ACAB-62DE-2C3A-D10E159DAC3E}"/>
              </a:ext>
            </a:extLst>
          </p:cNvPr>
          <p:cNvSpPr/>
          <p:nvPr/>
        </p:nvSpPr>
        <p:spPr>
          <a:xfrm>
            <a:off x="1385836" y="2606162"/>
            <a:ext cx="1669774" cy="101379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63E294-E543-BFE3-EFF4-8991100593B9}"/>
              </a:ext>
            </a:extLst>
          </p:cNvPr>
          <p:cNvSpPr txBox="1"/>
          <p:nvPr/>
        </p:nvSpPr>
        <p:spPr>
          <a:xfrm>
            <a:off x="2892287" y="3717235"/>
            <a:ext cx="3697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/>
              <a:t>PRIORIDADES NACIONALES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/>
              <a:t>OBJETIVOS NACIONALES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/>
              <a:t>CIRCUNSTANCIAS NACIONALES</a:t>
            </a:r>
          </a:p>
          <a:p>
            <a:endParaRPr lang="es-GT" dirty="0"/>
          </a:p>
          <a:p>
            <a:r>
              <a:rPr lang="es-GT" dirty="0"/>
              <a:t>Art. 4, numeral 1. CMNUCC </a:t>
            </a:r>
          </a:p>
        </p:txBody>
      </p:sp>
      <p:pic>
        <p:nvPicPr>
          <p:cNvPr id="2050" name="Picture 2" descr="Punto De Encuentro, Reunirse, Gente">
            <a:extLst>
              <a:ext uri="{FF2B5EF4-FFF2-40B4-BE49-F238E27FC236}">
                <a16:creationId xmlns:a16="http://schemas.microsoft.com/office/drawing/2014/main" id="{8ED1F33E-4CCF-A50A-1D91-8D4BAEC54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7" y="3619953"/>
            <a:ext cx="1884208" cy="18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1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6723" y="1684769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Involucramiento de la SCO en el NDC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942109" y="1573845"/>
            <a:ext cx="605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PUNTO DE ENCUENTRO entre la SCO, pueblos indígenas, gobierno y sector privado </a:t>
            </a:r>
          </a:p>
        </p:txBody>
      </p:sp>
      <p:sp>
        <p:nvSpPr>
          <p:cNvPr id="8" name="Flecha en U 7">
            <a:extLst>
              <a:ext uri="{FF2B5EF4-FFF2-40B4-BE49-F238E27FC236}">
                <a16:creationId xmlns:a16="http://schemas.microsoft.com/office/drawing/2014/main" id="{A4189629-ACAB-62DE-2C3A-D10E159DAC3E}"/>
              </a:ext>
            </a:extLst>
          </p:cNvPr>
          <p:cNvSpPr/>
          <p:nvPr/>
        </p:nvSpPr>
        <p:spPr>
          <a:xfrm>
            <a:off x="717142" y="2808528"/>
            <a:ext cx="1427921" cy="110293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9E138-69E2-D7A8-B8B5-5E090E18142D}"/>
              </a:ext>
            </a:extLst>
          </p:cNvPr>
          <p:cNvSpPr txBox="1"/>
          <p:nvPr/>
        </p:nvSpPr>
        <p:spPr>
          <a:xfrm>
            <a:off x="1962183" y="3429000"/>
            <a:ext cx="6097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CONTRIBUCIÓN NACIONALMETE DETERMINADA (NDC) REPRESENTA EL ESFUERZO NACIONAL PARA REDUCIR LAS EMISIONES GEI Y ADAPTARSE AL CAMBIO CLIMÁTICO </a:t>
            </a:r>
          </a:p>
        </p:txBody>
      </p:sp>
      <p:pic>
        <p:nvPicPr>
          <p:cNvPr id="4098" name="Picture 2" descr="Punto De Encuentro, Reunirse, Gente">
            <a:extLst>
              <a:ext uri="{FF2B5EF4-FFF2-40B4-BE49-F238E27FC236}">
                <a16:creationId xmlns:a16="http://schemas.microsoft.com/office/drawing/2014/main" id="{D5033B2D-0C39-5706-26E5-294A2A249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5" y="3964407"/>
            <a:ext cx="1647438" cy="16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9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207567" y="254509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Involucramiento de la SCO en el NDC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2CC291A-8F0E-256E-98D7-2D661ACE1254}"/>
              </a:ext>
            </a:extLst>
          </p:cNvPr>
          <p:cNvSpPr txBox="1"/>
          <p:nvPr/>
        </p:nvSpPr>
        <p:spPr>
          <a:xfrm>
            <a:off x="424181" y="1462662"/>
            <a:ext cx="78189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Política Nacional de Cambio Climático de Guatemala establece como principio </a:t>
            </a:r>
          </a:p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“La participación pública </a:t>
            </a:r>
            <a:r>
              <a:rPr lang="es-GT" dirty="0">
                <a:solidFill>
                  <a:srgbClr val="211E1E"/>
                </a:solidFill>
                <a:latin typeface="ZapfHumanist601BT"/>
                <a:ea typeface="Roboto" panose="02000000000000000000" pitchFamily="2" charset="0"/>
                <a:cs typeface="Roboto" panose="02000000000000000000" pitchFamily="2" charset="0"/>
              </a:rPr>
              <a:t>así como</a:t>
            </a:r>
            <a:r>
              <a:rPr lang="es-GT" sz="1800" dirty="0">
                <a:solidFill>
                  <a:srgbClr val="211E1E"/>
                </a:solidFill>
                <a:effectLst/>
                <a:latin typeface="ZapfHumanist601BT"/>
              </a:rPr>
              <a:t> la pertinencia cultural, étnica y  la perspectiva de género, en el diseño de todos los planes, programas y acciones en cambio climático. </a:t>
            </a:r>
          </a:p>
          <a:p>
            <a:endParaRPr lang="es-GT" dirty="0">
              <a:solidFill>
                <a:srgbClr val="211E1E"/>
              </a:solidFill>
              <a:latin typeface="ZapfHumanist601BT"/>
            </a:endParaRPr>
          </a:p>
          <a:p>
            <a:r>
              <a:rPr lang="es-GT" sz="1800" dirty="0">
                <a:solidFill>
                  <a:srgbClr val="211E1E"/>
                </a:solidFill>
                <a:effectLst/>
                <a:latin typeface="ZapfHumanist601BT"/>
              </a:rPr>
              <a:t>Eso permite que las decisiones de las autoridades </a:t>
            </a:r>
            <a:r>
              <a:rPr lang="es-GT" sz="1800" u="sng" dirty="0">
                <a:solidFill>
                  <a:srgbClr val="211E1E"/>
                </a:solidFill>
                <a:effectLst/>
                <a:latin typeface="ZapfHumanist601BT"/>
              </a:rPr>
              <a:t>gocen de mayor legitimidad y viabilidad en la práctica”. </a:t>
            </a:r>
            <a:endParaRPr lang="es-GT" u="sng" dirty="0"/>
          </a:p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(Acuerdo Gubernativo  329-2009)</a:t>
            </a:r>
          </a:p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2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1524000" y="0"/>
            <a:ext cx="9144000" cy="692150"/>
          </a:xfrm>
          <a:prstGeom prst="rect">
            <a:avLst/>
          </a:prstGeom>
          <a:solidFill>
            <a:srgbClr val="FF6600"/>
          </a:solidFill>
        </p:spPr>
        <p:txBody>
          <a:bodyPr anchor="ctr">
            <a:normAutofit fontScale="37500" lnSpcReduction="20000"/>
          </a:bodyPr>
          <a:lstStyle/>
          <a:p>
            <a:pPr algn="ctr">
              <a:defRPr/>
            </a:pPr>
            <a:r>
              <a:rPr lang="es-ES" sz="3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Política de CC  persigue</a:t>
            </a:r>
          </a:p>
          <a:p>
            <a:pPr algn="ctr">
              <a:defRPr/>
            </a:pPr>
            <a:r>
              <a:rPr lang="es-ES" sz="3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Direccionar  al gobierno, al sector privado, a los pueblos indígenas, a la SCO hacia el objetivo común de país en cambio climático,  compartiendo objetivos comunes y responsabilidades diferenciadas</a:t>
            </a: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3738564" y="2871788"/>
            <a:ext cx="6643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es-GT" sz="1100">
              <a:cs typeface="Arial" charset="0"/>
            </a:endParaRPr>
          </a:p>
          <a:p>
            <a:pPr algn="just" eaLnBrk="0" hangingPunct="0"/>
            <a:endParaRPr lang="es-GT" sz="1100">
              <a:cs typeface="Arial" charset="0"/>
            </a:endParaRPr>
          </a:p>
        </p:txBody>
      </p:sp>
      <p:sp>
        <p:nvSpPr>
          <p:cNvPr id="31" name="30 Proceso"/>
          <p:cNvSpPr/>
          <p:nvPr/>
        </p:nvSpPr>
        <p:spPr>
          <a:xfrm rot="767458">
            <a:off x="1892301" y="2282825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2" name="31 Proceso"/>
          <p:cNvSpPr/>
          <p:nvPr/>
        </p:nvSpPr>
        <p:spPr>
          <a:xfrm rot="2093493">
            <a:off x="1830389" y="3092450"/>
            <a:ext cx="517525" cy="477838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3" name="32 Proceso"/>
          <p:cNvSpPr/>
          <p:nvPr/>
        </p:nvSpPr>
        <p:spPr>
          <a:xfrm rot="464965">
            <a:off x="2936876" y="3011488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4" name="33 Proceso"/>
          <p:cNvSpPr/>
          <p:nvPr/>
        </p:nvSpPr>
        <p:spPr>
          <a:xfrm rot="712165">
            <a:off x="2635251" y="3857625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5" name="34 Proceso"/>
          <p:cNvSpPr/>
          <p:nvPr/>
        </p:nvSpPr>
        <p:spPr>
          <a:xfrm rot="20967842">
            <a:off x="1954214" y="4759325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6" name="35 Proceso"/>
          <p:cNvSpPr/>
          <p:nvPr/>
        </p:nvSpPr>
        <p:spPr>
          <a:xfrm rot="16049780">
            <a:off x="1836738" y="3905251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7" name="36 Proceso"/>
          <p:cNvSpPr/>
          <p:nvPr/>
        </p:nvSpPr>
        <p:spPr>
          <a:xfrm rot="20672644">
            <a:off x="7277101" y="4740275"/>
            <a:ext cx="517525" cy="477838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8" name="37 Proceso"/>
          <p:cNvSpPr/>
          <p:nvPr/>
        </p:nvSpPr>
        <p:spPr>
          <a:xfrm rot="20684834">
            <a:off x="3013076" y="2178050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9" name="38 Flecha arriba"/>
          <p:cNvSpPr/>
          <p:nvPr/>
        </p:nvSpPr>
        <p:spPr>
          <a:xfrm rot="12952459">
            <a:off x="2119313" y="4878389"/>
            <a:ext cx="258762" cy="28733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0" name="39 Flecha arriba"/>
          <p:cNvSpPr/>
          <p:nvPr/>
        </p:nvSpPr>
        <p:spPr>
          <a:xfrm rot="5400000">
            <a:off x="1950244" y="3966369"/>
            <a:ext cx="258762" cy="2857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1" name="40 Flecha arriba"/>
          <p:cNvSpPr/>
          <p:nvPr/>
        </p:nvSpPr>
        <p:spPr>
          <a:xfrm rot="19391880">
            <a:off x="3003551" y="3116263"/>
            <a:ext cx="258763" cy="2857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2" name="41 Flecha arriba"/>
          <p:cNvSpPr/>
          <p:nvPr/>
        </p:nvSpPr>
        <p:spPr>
          <a:xfrm rot="712165">
            <a:off x="7405688" y="4867275"/>
            <a:ext cx="258762" cy="2857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3" name="42 Flecha arriba"/>
          <p:cNvSpPr/>
          <p:nvPr/>
        </p:nvSpPr>
        <p:spPr>
          <a:xfrm rot="8703554">
            <a:off x="1992313" y="3200400"/>
            <a:ext cx="258762" cy="28733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4" name="43 Flecha arriba"/>
          <p:cNvSpPr/>
          <p:nvPr/>
        </p:nvSpPr>
        <p:spPr>
          <a:xfrm rot="16599174">
            <a:off x="2024857" y="2351882"/>
            <a:ext cx="258763" cy="2857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 dirty="0"/>
          </a:p>
        </p:txBody>
      </p:sp>
      <p:sp>
        <p:nvSpPr>
          <p:cNvPr id="45" name="44 Flecha arriba"/>
          <p:cNvSpPr/>
          <p:nvPr/>
        </p:nvSpPr>
        <p:spPr>
          <a:xfrm rot="16200000">
            <a:off x="2778126" y="3943351"/>
            <a:ext cx="258762" cy="287337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6" name="45 Flecha arriba"/>
          <p:cNvSpPr/>
          <p:nvPr/>
        </p:nvSpPr>
        <p:spPr>
          <a:xfrm rot="2723512">
            <a:off x="3163094" y="2280444"/>
            <a:ext cx="258762" cy="285750"/>
          </a:xfrm>
          <a:prstGeom prst="up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1" name="20 Proceso"/>
          <p:cNvSpPr/>
          <p:nvPr/>
        </p:nvSpPr>
        <p:spPr>
          <a:xfrm rot="767458">
            <a:off x="7042151" y="2282825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2" name="21 Proceso"/>
          <p:cNvSpPr/>
          <p:nvPr/>
        </p:nvSpPr>
        <p:spPr>
          <a:xfrm rot="291478">
            <a:off x="6999289" y="3011489"/>
            <a:ext cx="517525" cy="477837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3" name="22 Proceso"/>
          <p:cNvSpPr/>
          <p:nvPr/>
        </p:nvSpPr>
        <p:spPr>
          <a:xfrm rot="21330159">
            <a:off x="8210551" y="2955925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4" name="23 Proceso"/>
          <p:cNvSpPr/>
          <p:nvPr/>
        </p:nvSpPr>
        <p:spPr>
          <a:xfrm rot="712165">
            <a:off x="8077201" y="3738563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5" name="24 Proceso"/>
          <p:cNvSpPr/>
          <p:nvPr/>
        </p:nvSpPr>
        <p:spPr>
          <a:xfrm rot="20967842">
            <a:off x="2716214" y="4759325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6" name="25 Proceso"/>
          <p:cNvSpPr/>
          <p:nvPr/>
        </p:nvSpPr>
        <p:spPr>
          <a:xfrm rot="21079349">
            <a:off x="8088314" y="4675188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7" name="26 Proceso"/>
          <p:cNvSpPr/>
          <p:nvPr/>
        </p:nvSpPr>
        <p:spPr>
          <a:xfrm>
            <a:off x="7088189" y="3784600"/>
            <a:ext cx="517525" cy="477838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8" name="27 Proceso"/>
          <p:cNvSpPr/>
          <p:nvPr/>
        </p:nvSpPr>
        <p:spPr>
          <a:xfrm rot="20684834">
            <a:off x="8186739" y="2178050"/>
            <a:ext cx="517525" cy="47625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9" name="28 Flecha arriba"/>
          <p:cNvSpPr/>
          <p:nvPr/>
        </p:nvSpPr>
        <p:spPr>
          <a:xfrm rot="5987801">
            <a:off x="2814638" y="4867275"/>
            <a:ext cx="258762" cy="287338"/>
          </a:xfrm>
          <a:prstGeom prst="up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30" name="29 Flecha arriba"/>
          <p:cNvSpPr/>
          <p:nvPr/>
        </p:nvSpPr>
        <p:spPr>
          <a:xfrm rot="21079349">
            <a:off x="8232776" y="4733925"/>
            <a:ext cx="258763" cy="2857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8" name="47 Flecha arriba"/>
          <p:cNvSpPr/>
          <p:nvPr/>
        </p:nvSpPr>
        <p:spPr>
          <a:xfrm rot="20658715">
            <a:off x="8310563" y="3016250"/>
            <a:ext cx="258762" cy="2857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9" name="48 Flecha arriba"/>
          <p:cNvSpPr/>
          <p:nvPr/>
        </p:nvSpPr>
        <p:spPr>
          <a:xfrm rot="20787661">
            <a:off x="8223251" y="3830638"/>
            <a:ext cx="258763" cy="2857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50" name="49 Flecha arriba"/>
          <p:cNvSpPr/>
          <p:nvPr/>
        </p:nvSpPr>
        <p:spPr>
          <a:xfrm rot="220474">
            <a:off x="7146926" y="3048000"/>
            <a:ext cx="258763" cy="28733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51" name="50 Flecha arriba"/>
          <p:cNvSpPr/>
          <p:nvPr/>
        </p:nvSpPr>
        <p:spPr>
          <a:xfrm rot="767458">
            <a:off x="7177088" y="2328863"/>
            <a:ext cx="258762" cy="2857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52" name="51 Flecha arriba"/>
          <p:cNvSpPr/>
          <p:nvPr/>
        </p:nvSpPr>
        <p:spPr>
          <a:xfrm rot="20672644">
            <a:off x="7243763" y="3851275"/>
            <a:ext cx="258762" cy="28733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53" name="52 Flecha arriba"/>
          <p:cNvSpPr/>
          <p:nvPr/>
        </p:nvSpPr>
        <p:spPr>
          <a:xfrm rot="19492124">
            <a:off x="8324851" y="2301875"/>
            <a:ext cx="258763" cy="2857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54" name="53 Elipse"/>
          <p:cNvSpPr/>
          <p:nvPr/>
        </p:nvSpPr>
        <p:spPr>
          <a:xfrm>
            <a:off x="1997075" y="836614"/>
            <a:ext cx="1487071" cy="1281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Necesidad de  orientación y dirección</a:t>
            </a:r>
          </a:p>
        </p:txBody>
      </p:sp>
      <p:sp>
        <p:nvSpPr>
          <p:cNvPr id="18469" name="55 CuadroTexto"/>
          <p:cNvSpPr txBox="1">
            <a:spLocks noChangeArrowheads="1"/>
          </p:cNvSpPr>
          <p:nvPr/>
        </p:nvSpPr>
        <p:spPr bwMode="auto">
          <a:xfrm>
            <a:off x="1739901" y="836614"/>
            <a:ext cx="2303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GT"/>
          </a:p>
        </p:txBody>
      </p:sp>
      <p:sp>
        <p:nvSpPr>
          <p:cNvPr id="18470" name="56 CuadroTexto"/>
          <p:cNvSpPr txBox="1">
            <a:spLocks noChangeArrowheads="1"/>
          </p:cNvSpPr>
          <p:nvPr/>
        </p:nvSpPr>
        <p:spPr bwMode="auto">
          <a:xfrm>
            <a:off x="4087552" y="926078"/>
            <a:ext cx="29349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GT" sz="1600" b="1" dirty="0"/>
              <a:t>DIRECCIONALIDAD APORTADA POR PNCC, LMCC, PANCC, ODS..  </a:t>
            </a:r>
          </a:p>
          <a:p>
            <a:r>
              <a:rPr lang="es-GT" sz="1600" b="1" dirty="0">
                <a:solidFill>
                  <a:schemeClr val="bg1"/>
                </a:solidFill>
              </a:rPr>
              <a:t>ni Ley</a:t>
            </a:r>
          </a:p>
        </p:txBody>
      </p:sp>
      <p:sp>
        <p:nvSpPr>
          <p:cNvPr id="18471" name="57 CuadroTexto"/>
          <p:cNvSpPr txBox="1">
            <a:spLocks noChangeArrowheads="1"/>
          </p:cNvSpPr>
          <p:nvPr/>
        </p:nvSpPr>
        <p:spPr bwMode="auto">
          <a:xfrm>
            <a:off x="6702426" y="692150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GT" sz="1600" b="1">
                <a:solidFill>
                  <a:schemeClr val="bg1"/>
                </a:solidFill>
              </a:rPr>
              <a:t>Con Política y Ley </a:t>
            </a:r>
          </a:p>
          <a:p>
            <a:r>
              <a:rPr lang="es-GT" sz="1600" b="1">
                <a:solidFill>
                  <a:schemeClr val="bg1"/>
                </a:solidFill>
              </a:rPr>
              <a:t>manda cumplimiento</a:t>
            </a:r>
          </a:p>
        </p:txBody>
      </p:sp>
      <p:sp>
        <p:nvSpPr>
          <p:cNvPr id="59" name="58 Elipse"/>
          <p:cNvSpPr/>
          <p:nvPr/>
        </p:nvSpPr>
        <p:spPr>
          <a:xfrm>
            <a:off x="7324725" y="836615"/>
            <a:ext cx="1278414" cy="1281111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1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Objetivos y metas nacionales  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1588878" y="5657089"/>
            <a:ext cx="2303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/>
              <a:t>Acción </a:t>
            </a:r>
            <a:r>
              <a:rPr lang="es-GT" b="1"/>
              <a:t>climática dispersa, </a:t>
            </a:r>
            <a:r>
              <a:rPr lang="es-GT" b="1" dirty="0"/>
              <a:t>sin lineamiento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6096000" y="5617029"/>
            <a:ext cx="3912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600" b="1" dirty="0"/>
              <a:t>Acción Climática estratégica obedeciendo y siguiendo lineamientos que buscan armonía </a:t>
            </a:r>
            <a:r>
              <a:rPr lang="es-GT" sz="1600" b="1"/>
              <a:t>y complementación </a:t>
            </a:r>
            <a:endParaRPr lang="es-GT" sz="1600" b="1" dirty="0"/>
          </a:p>
        </p:txBody>
      </p:sp>
      <p:sp>
        <p:nvSpPr>
          <p:cNvPr id="57" name="56 Flecha derecha"/>
          <p:cNvSpPr/>
          <p:nvPr/>
        </p:nvSpPr>
        <p:spPr>
          <a:xfrm>
            <a:off x="4541521" y="1510874"/>
            <a:ext cx="2160905" cy="4690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207567" y="254509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Involucramiento de la SCO en el NDC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2CC291A-8F0E-256E-98D7-2D661ACE1254}"/>
              </a:ext>
            </a:extLst>
          </p:cNvPr>
          <p:cNvSpPr txBox="1"/>
          <p:nvPr/>
        </p:nvSpPr>
        <p:spPr>
          <a:xfrm>
            <a:off x="942109" y="1272734"/>
            <a:ext cx="7963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Ley Marco para regular la reducción de la vulnerabilidad, la adaptación obligatoria ante los efectos del cambio climático y la mitigación de gases de efecto invernadero, LMCC, Decreto 7-2013 del Congreso de la República </a:t>
            </a:r>
          </a:p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G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“Para afrontar el fenómeno del cambio climático es necesario tomar medidas urgentes, apropiadas y sostenidas, a nivel nacional, en las cuales se involucre a </a:t>
            </a:r>
          </a:p>
          <a:p>
            <a:endParaRPr lang="es-GT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  <a:p>
            <a:pPr lvl="1"/>
            <a:r>
              <a:rPr lang="es-G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</a:rPr>
              <a:t>toda la población en cada uno de sus roles, según su responsabilidad transgeneracional, así como todas las instituciones públicas, partiendo de las correspondientes rectorías sectoriales y de las competencias establecidas en la ley</a:t>
            </a:r>
            <a:r>
              <a:rPr lang="es-GT" dirty="0">
                <a:effectLst/>
              </a:rPr>
              <a:t> “</a:t>
            </a:r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4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207567" y="254509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Involucramiento de la SCO en la NDC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2CC291A-8F0E-256E-98D7-2D661ACE1254}"/>
              </a:ext>
            </a:extLst>
          </p:cNvPr>
          <p:cNvSpPr txBox="1"/>
          <p:nvPr/>
        </p:nvSpPr>
        <p:spPr>
          <a:xfrm>
            <a:off x="942109" y="1272734"/>
            <a:ext cx="7963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Ley Marco para regular la reducción de la vulnerabilidad, la adaptación obligatoria ante los efectos del cambio climático y la mitigación de gases de efecto invernadero, Decreto 7-2013 del Congreso de la República  (Art.6)</a:t>
            </a:r>
          </a:p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GT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Principio de participación pública </a:t>
            </a:r>
          </a:p>
          <a:p>
            <a:endParaRPr lang="es-GT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es-GT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“I</a:t>
            </a:r>
            <a:r>
              <a:rPr lang="es-G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ncluir la participación más amplia de ciudadanos y organizaciones, incluyendo la de los distintos pueblos en el diseño de planes, programas y acciones en el tema de cambio climático”.</a:t>
            </a:r>
            <a:endParaRPr lang="es-G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GT" b="1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endParaRPr lang="es-GT" b="1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endParaRPr lang="es-P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pic>
        <p:nvPicPr>
          <p:cNvPr id="2" name="Graphic 140">
            <a:extLst>
              <a:ext uri="{FF2B5EF4-FFF2-40B4-BE49-F238E27FC236}">
                <a16:creationId xmlns:a16="http://schemas.microsoft.com/office/drawing/2014/main" id="{690C819B-C96E-701E-A6F7-9C8ECA95A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9244" y="4551290"/>
            <a:ext cx="1756756" cy="17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44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655</Words>
  <Application>Microsoft Macintosh PowerPoint</Application>
  <PresentationFormat>Panorámica</PresentationFormat>
  <Paragraphs>78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Andalus</vt:lpstr>
      <vt:lpstr>Arial</vt:lpstr>
      <vt:lpstr>Calibri</vt:lpstr>
      <vt:lpstr>Calibri Light</vt:lpstr>
      <vt:lpstr>Roboto</vt:lpstr>
      <vt:lpstr>Times New Roman</vt:lpstr>
      <vt:lpstr>ZapfHumanist601BT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Microsoft Office User</cp:lastModifiedBy>
  <cp:revision>19</cp:revision>
  <cp:lastPrinted>2023-05-18T18:43:43Z</cp:lastPrinted>
  <dcterms:created xsi:type="dcterms:W3CDTF">2023-05-12T18:57:47Z</dcterms:created>
  <dcterms:modified xsi:type="dcterms:W3CDTF">2023-05-18T18:44:31Z</dcterms:modified>
</cp:coreProperties>
</file>