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4" y="-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3CBE3-5F5A-D567-6E5A-ADCE907E0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FD005-D833-F8CD-7856-5D00B25E5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3BCE1-7253-47FA-BBFA-0700F9E2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C2AE-52DC-255C-68BA-33D5F731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8CF63-21B8-FF82-8D3D-2E37E444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7051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5587-BFEA-21DC-6D54-2E3C085C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AB7BA-F868-E18B-B998-94B78B7A9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DAAE0-0340-84D5-32D7-C96434D7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6BE27-78D1-18CE-1075-8C888A2B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0BFDA-DE80-34CD-A7FC-A2224A5EB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0195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B4676-7545-2FD9-C6AC-671396A4D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263E4-CF0A-4BC4-66D7-AFFF0E232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781E7-D4E1-3C85-81C9-1203C93F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49C09-1F24-3D83-886F-CCB752CC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F7A4-4D56-B4C5-9544-EFBBE9D3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585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2C1C-7CA5-4DAC-BA6F-E969FA8E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B4789-C30C-4068-BDEF-7A69BDAE3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FDFC2-D0CC-F3BC-0A8E-BA4CC421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5F6FC-944D-91CD-531F-E15EFF59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8F680-1DC6-AFE4-40FB-6F5FCAAF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3864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C4089-F736-C87E-9AB4-709586B0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C50FB-D757-0CF3-F925-313CBA3C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013DB-E5B3-8439-4D8E-E76CAE32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F6F6D-AA09-2AB2-CDCC-DE5DBA80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11C40-8693-1B0D-98A0-68AD92B1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1631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839E-CB9D-AECE-AC20-B2514B51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DD617-D8A5-FCCF-082F-061A55B7E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0A2E4-80AC-C9EE-D5B2-28DFE262C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C9A7C-A1C4-9645-D0BF-98C4CAD5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91340-7411-E6DF-D7F7-E75BAE78E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217B0-D3B8-C8DC-C988-304B7D04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7815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719E-9F13-6B0C-9C36-C59A431F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16063-5CDC-9183-ED86-1FEE969DC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34B2D-935F-E02F-BA02-ACBD82FBA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B9251-F9FC-BDBE-122C-16A300168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C8B8C-3430-5A2F-EDEE-334D22131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FBE35-058F-EFDE-20EC-C3903C5B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EB61C-D656-C78D-01FC-0F183AC2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8561A-6372-DD60-7F33-528A785E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7057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AA44-EF64-9EF9-DDBA-93B5D382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43BF7-A285-A784-40E9-A066B02E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7FA17-A2BC-92EE-EAA9-E8E30EB1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A5EB5-3023-3805-34F8-79AE91A60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8525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D104F-513E-CE73-0946-01EADC61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434E7-4D82-A40A-B577-4C7DF51E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AFED7-9471-1A01-64A7-713F1383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7622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9AE71-F4A9-EFE1-D08F-AC16F8AD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2E2D1-63DE-F7FC-96AF-43EC656F4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EF9F9-27D0-CF08-9B0D-7992DA0EB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04A3C-9176-8CD9-9E60-63207605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E4614-E832-898C-C40D-6EDB1BC8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FBDD3-23C7-382A-59D3-6D5755FA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4073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6399D-5F32-BAD1-D04B-EFED09B4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D36B80-3866-383D-EEE6-B4AAC3A20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97CB0-C0AF-4641-5E8C-9EADED203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2130A-97D5-F47D-E172-5B4D65706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710ED-770D-1017-387E-FA23A7DF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746B3-4F8D-E113-644B-264704B5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008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82376D-FE86-8188-3BB8-57AD89CC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8B27C-63D7-A5FA-B0D5-794831859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9F373-7FFD-D835-0A32-C8D249DE7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29F52-0894-48AC-B40D-AAF02A048345}" type="datetimeFigureOut">
              <a:rPr lang="es-PA" smtClean="0"/>
              <a:t>05/17/2023</a:t>
            </a:fld>
            <a:endParaRPr lang="es-P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15220-F7F1-5C18-BF3F-CAF25EE62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39AEB-96C6-93E0-99F8-77B000571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277BD-FFF4-4C19-89A4-38E617CB1064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9023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A0A9D83-69C9-3E64-E673-EBFF2C4E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58480" y="1272529"/>
            <a:ext cx="3924833" cy="66528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30E21A-E6D5-21D6-A276-224C816BA4E3}"/>
              </a:ext>
            </a:extLst>
          </p:cNvPr>
          <p:cNvSpPr txBox="1"/>
          <p:nvPr/>
        </p:nvSpPr>
        <p:spPr>
          <a:xfrm>
            <a:off x="626670" y="3721769"/>
            <a:ext cx="8229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Acelerando las inversiones climáticas en Centroamérica: ¿Que ha funcionado y que debe corregirse? </a:t>
            </a:r>
            <a:endParaRPr lang="es-PA" sz="36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D25671-8FA3-0D95-6A01-B837662AB5A6}"/>
              </a:ext>
            </a:extLst>
          </p:cNvPr>
          <p:cNvSpPr txBox="1"/>
          <p:nvPr/>
        </p:nvSpPr>
        <p:spPr>
          <a:xfrm>
            <a:off x="488646" y="6030850"/>
            <a:ext cx="822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A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Santiago Lorenzo CEPAL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1505D23-8AEA-A48F-3A8A-EB81F48164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056" y="361236"/>
            <a:ext cx="9048750" cy="7239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727E1304-E78E-6921-C07F-457954FC78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3814" y="1935204"/>
            <a:ext cx="6942510" cy="161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8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28595AAB-D47A-61C8-5AA9-EC413FA11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0353"/>
          <a:stretch/>
        </p:blipFill>
        <p:spPr>
          <a:xfrm>
            <a:off x="0" y="0"/>
            <a:ext cx="12192000" cy="1395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BDC7B-11CA-6BAE-AAE8-4F6466E11F91}"/>
              </a:ext>
            </a:extLst>
          </p:cNvPr>
          <p:cNvSpPr txBox="1"/>
          <p:nvPr/>
        </p:nvSpPr>
        <p:spPr>
          <a:xfrm>
            <a:off x="736303" y="3338917"/>
            <a:ext cx="10719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Pasar del financiamiento climático a la alineación de flujos financieros: es una cuestión de riesgo</a:t>
            </a:r>
            <a:endParaRPr lang="es-PA" sz="36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7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A98CB28C-FB27-1AB5-81F4-EC79FA629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38885" y="1573844"/>
            <a:ext cx="5106613" cy="4729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8B0FE8-7DA6-F71E-C252-D50013BFD7D6}"/>
              </a:ext>
            </a:extLst>
          </p:cNvPr>
          <p:cNvSpPr txBox="1"/>
          <p:nvPr/>
        </p:nvSpPr>
        <p:spPr>
          <a:xfrm>
            <a:off x="1" y="29827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3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CENTROAMÉRICA Y CAMBIO CLIMÁTICO: VULNERABILIDAD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245EB9-A4D2-06A9-DECA-9DF6E9AD77BE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7C725A4-4D3E-BCB3-83FA-2ABC4B48D138}"/>
              </a:ext>
            </a:extLst>
          </p:cNvPr>
          <p:cNvSpPr txBox="1"/>
          <p:nvPr/>
        </p:nvSpPr>
        <p:spPr>
          <a:xfrm>
            <a:off x="0" y="1105025"/>
            <a:ext cx="683888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RIESGOS FÍSICOS: CRÓNICOS Y AGUDOS</a:t>
            </a:r>
          </a:p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Calentamiento en la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region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s-ES" sz="2400" b="1" dirty="0"/>
              <a:t> </a:t>
            </a:r>
          </a:p>
          <a:p>
            <a:r>
              <a:rPr lang="es-ES" sz="2400" dirty="0"/>
              <a:t>0.2 °C (1991 – 2021), </a:t>
            </a:r>
          </a:p>
          <a:p>
            <a:r>
              <a:rPr lang="es-ES" sz="2400" dirty="0"/>
              <a:t>(0.1 °C / década de 1961 – 1990).</a:t>
            </a:r>
          </a:p>
          <a:p>
            <a:r>
              <a:rPr lang="es-ES" sz="2400" dirty="0"/>
              <a:t>CC = mayor intensidad y frecuencia en eventos extremos (agudos y crónicos)</a:t>
            </a:r>
          </a:p>
          <a:p>
            <a:r>
              <a:rPr lang="es-ES" sz="2400" dirty="0"/>
              <a:t>Para CA se estima el incremento en la intensidad y frecuencia de los extremos en calor y baja en intensidad y frecuencia de extremos en frío. </a:t>
            </a:r>
          </a:p>
          <a:p>
            <a:r>
              <a:rPr lang="es-ES" sz="2400" dirty="0"/>
              <a:t>…la mayor anomalía: en </a:t>
            </a:r>
            <a:r>
              <a:rPr lang="es-ES" sz="2400" dirty="0" err="1"/>
              <a:t>Mexico</a:t>
            </a:r>
            <a:r>
              <a:rPr lang="es-ES" sz="2400" dirty="0"/>
              <a:t> y </a:t>
            </a:r>
            <a:r>
              <a:rPr lang="es-ES" sz="2400" dirty="0" err="1"/>
              <a:t>Centroamerica</a:t>
            </a:r>
            <a:r>
              <a:rPr lang="es-ES" sz="2400" dirty="0"/>
              <a:t>.</a:t>
            </a:r>
          </a:p>
          <a:p>
            <a:r>
              <a:rPr lang="es-ES" sz="2400" dirty="0"/>
              <a:t>Guatemala, las anomalías en precipitación tuvieron un rango de 50% bajo el promedio a 20% por encima de él.</a:t>
            </a:r>
          </a:p>
          <a:p>
            <a:r>
              <a:rPr lang="es-ES" sz="2400" dirty="0"/>
              <a:t>En 2021, Guatemala fue afectada por una sequía débil – moderada</a:t>
            </a:r>
          </a:p>
        </p:txBody>
      </p:sp>
    </p:spTree>
    <p:extLst>
      <p:ext uri="{BB962C8B-B14F-4D97-AF65-F5344CB8AC3E}">
        <p14:creationId xmlns:p14="http://schemas.microsoft.com/office/powerpoint/2010/main" val="358029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7F6236FA-29D8-D9E1-2555-C1C7A44782C8}"/>
              </a:ext>
            </a:extLst>
          </p:cNvPr>
          <p:cNvSpPr txBox="1"/>
          <p:nvPr/>
        </p:nvSpPr>
        <p:spPr>
          <a:xfrm>
            <a:off x="361729" y="298261"/>
            <a:ext cx="10719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3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ALINEACIÓN DE FLUJOS FINANCIEROS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E2157B4-7C5D-E913-B371-EB8427DA756A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2CC291A-8F0E-256E-98D7-2D661ACE1254}"/>
              </a:ext>
            </a:extLst>
          </p:cNvPr>
          <p:cNvSpPr txBox="1"/>
          <p:nvPr/>
        </p:nvSpPr>
        <p:spPr>
          <a:xfrm>
            <a:off x="942109" y="1454200"/>
            <a:ext cx="78189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FINANZAS PÚBLICAS: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Espacio fiscal,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reforma tributaria,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presupuesto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inversión pública.</a:t>
            </a:r>
          </a:p>
          <a:p>
            <a:pPr marL="342900" indent="-342900">
              <a:buAutoNum type="arabicPeriod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REGULACIÓN,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Prueba de esfuerzo climática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Marco ASG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Taxonomía</a:t>
            </a:r>
          </a:p>
          <a:p>
            <a:pPr marL="342900" indent="-342900">
              <a:buAutoNum type="arabicPeriod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FINANZAS PRIVADAS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TCFD, TNFD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Adopción de mejores prácticas: ISSB</a:t>
            </a:r>
            <a:endParaRPr lang="es-PA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3E6F613C-FE6B-D957-0BEC-F7FBAD8CD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9433" y="1272734"/>
            <a:ext cx="34671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2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7F6236FA-29D8-D9E1-2555-C1C7A44782C8}"/>
              </a:ext>
            </a:extLst>
          </p:cNvPr>
          <p:cNvSpPr txBox="1"/>
          <p:nvPr/>
        </p:nvSpPr>
        <p:spPr>
          <a:xfrm>
            <a:off x="361729" y="298261"/>
            <a:ext cx="10719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3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ALINEACIÓN DE FLUJOS FINANCIEROS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E2157B4-7C5D-E913-B371-EB8427DA756A}"/>
              </a:ext>
            </a:extLst>
          </p:cNvPr>
          <p:cNvCxnSpPr/>
          <p:nvPr/>
        </p:nvCxnSpPr>
        <p:spPr>
          <a:xfrm>
            <a:off x="0" y="1105025"/>
            <a:ext cx="188421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2CC291A-8F0E-256E-98D7-2D661ACE1254}"/>
              </a:ext>
            </a:extLst>
          </p:cNvPr>
          <p:cNvSpPr txBox="1"/>
          <p:nvPr/>
        </p:nvSpPr>
        <p:spPr>
          <a:xfrm>
            <a:off x="942109" y="1454200"/>
            <a:ext cx="78189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FINANZAS PARA LA ADAPTACIÓN Y LA RESILIENCIA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Métricas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Deuda </a:t>
            </a: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por naturaleza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Reforma fiscal local para manejo del territorio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presupuesto en temas territoriales (agricultura, obra pública, etc.)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inversión pública resiliente.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TCFD / TNFD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PA" sz="28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Taxonomía – parámetros uso de suelo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3E6F613C-FE6B-D957-0BEC-F7FBAD8CD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9433" y="1272734"/>
            <a:ext cx="34671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4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241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 Delgado-Olguin (Afilliate)</dc:creator>
  <cp:lastModifiedBy>Santiago Lorenzo</cp:lastModifiedBy>
  <cp:revision>3</cp:revision>
  <dcterms:created xsi:type="dcterms:W3CDTF">2023-05-12T18:57:47Z</dcterms:created>
  <dcterms:modified xsi:type="dcterms:W3CDTF">2023-05-17T19:41:20Z</dcterms:modified>
</cp:coreProperties>
</file>