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16"/>
  </p:notesMasterIdLst>
  <p:sldIdLst>
    <p:sldId id="256" r:id="rId4"/>
    <p:sldId id="351" r:id="rId5"/>
    <p:sldId id="6500" r:id="rId6"/>
    <p:sldId id="265" r:id="rId7"/>
    <p:sldId id="3460" r:id="rId8"/>
    <p:sldId id="6517" r:id="rId9"/>
    <p:sldId id="6512" r:id="rId10"/>
    <p:sldId id="6514" r:id="rId11"/>
    <p:sldId id="6572" r:id="rId12"/>
    <p:sldId id="6571" r:id="rId13"/>
    <p:sldId id="357" r:id="rId14"/>
    <p:sldId id="362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B"/>
    <a:srgbClr val="FF7705"/>
    <a:srgbClr val="171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2029EE-4D53-4570-92AA-7ECB1ACC9C16}" v="27" dt="2023-05-16T20:43:31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0" autoAdjust="0"/>
    <p:restoredTop sz="94633"/>
  </p:normalViewPr>
  <p:slideViewPr>
    <p:cSldViewPr snapToGrid="0">
      <p:cViewPr varScale="1">
        <p:scale>
          <a:sx n="90" d="100"/>
          <a:sy n="90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elsia.sharepoint.com/teams/Sostenibilidad753/Documentos%20compartidos/General/18.%20Estrategia%20de%20Cambio%20Clim&#225;tico/9.%20Carbono%20Neutralidad/Entregables%20y%20evidencias/Calculos%20y%20borradores/Emisiones%20+%20pipelin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elsia.sharepoint.com/teams/Sostenibilidad753/Documentos%20compartidos/General/18.%20Estrategia%20de%20Cambio%20Clim&#225;tico/9.%20Carbono%20Neutralidad/Entregables%20y%20evidencias/Calculos%20y%20borradores/Emisiones%20+%20pipelin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elsia.sharepoint.com/teams/Sostenibilidad753/Documentos%20compartidos/General/18.%20Estrategia%20de%20Cambio%20Clim&#225;tico/9.%20Carbono%20Neutralidad/Entregables%20y%20evidencias/Calculos%20y%20borradores/20211201%20Graficas%20neutralidad%20Celsia%20Co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Hoja1!$A$86</c:f>
              <c:strCache>
                <c:ptCount val="1"/>
                <c:pt idx="0">
                  <c:v>Emisiones Alcance 1 y 2 TONCO2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Hoja1!$B$84:$H$84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Hoja1!$B$86:$H$86</c:f>
              <c:numCache>
                <c:formatCode>_-* #,##0_-;\-* #,##0_-;_-* "-"??_-;_-@_-</c:formatCode>
                <c:ptCount val="7"/>
                <c:pt idx="0">
                  <c:v>2920861</c:v>
                </c:pt>
                <c:pt idx="1">
                  <c:v>2542884</c:v>
                </c:pt>
                <c:pt idx="2">
                  <c:v>989342</c:v>
                </c:pt>
                <c:pt idx="3">
                  <c:v>1189569</c:v>
                </c:pt>
                <c:pt idx="4">
                  <c:v>1058117.6000000001</c:v>
                </c:pt>
                <c:pt idx="5">
                  <c:v>395335.16979999997</c:v>
                </c:pt>
                <c:pt idx="6">
                  <c:v>231536.83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77-435A-AFAA-528E64AA55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65851296"/>
        <c:axId val="1465861696"/>
      </c:barChart>
      <c:catAx>
        <c:axId val="1465851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465861696"/>
        <c:crosses val="autoZero"/>
        <c:auto val="1"/>
        <c:lblAlgn val="ctr"/>
        <c:lblOffset val="100"/>
        <c:noMultiLvlLbl val="0"/>
      </c:catAx>
      <c:valAx>
        <c:axId val="1465861696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465851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Hoja1!$A$87</c:f>
              <c:strCache>
                <c:ptCount val="1"/>
                <c:pt idx="0">
                  <c:v>Intensidad (TONCO2/GWh)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Hoja1!$B$84:$I$84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Hoja1!$B$87:$I$87</c:f>
              <c:numCache>
                <c:formatCode>_-* #,##0_-;\-* #,##0_-;_-* "-"??_-;_-@_-</c:formatCode>
                <c:ptCount val="8"/>
                <c:pt idx="0">
                  <c:v>376.78805469556244</c:v>
                </c:pt>
                <c:pt idx="1">
                  <c:v>356.84591636261575</c:v>
                </c:pt>
                <c:pt idx="2">
                  <c:v>156.61579863859427</c:v>
                </c:pt>
                <c:pt idx="3">
                  <c:v>182.56123388581952</c:v>
                </c:pt>
                <c:pt idx="4">
                  <c:v>188.10979555555556</c:v>
                </c:pt>
                <c:pt idx="5">
                  <c:v>86.886850505494493</c:v>
                </c:pt>
                <c:pt idx="6">
                  <c:v>40.83541975308642</c:v>
                </c:pt>
                <c:pt idx="7">
                  <c:v>65.745078034659542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170-41DD-A034-72928B608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30595888"/>
        <c:axId val="1330594224"/>
      </c:lineChart>
      <c:catAx>
        <c:axId val="1330595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1330594224"/>
        <c:crosses val="autoZero"/>
        <c:auto val="1"/>
        <c:lblAlgn val="ctr"/>
        <c:lblOffset val="100"/>
        <c:noMultiLvlLbl val="0"/>
      </c:catAx>
      <c:valAx>
        <c:axId val="1330594224"/>
        <c:scaling>
          <c:orientation val="minMax"/>
        </c:scaling>
        <c:delete val="1"/>
        <c:axPos val="l"/>
        <c:numFmt formatCode="_-* #,##0_-;\-* #,##0_-;_-* &quot;-&quot;??_-;_-@_-" sourceLinked="1"/>
        <c:majorTickMark val="none"/>
        <c:minorTickMark val="none"/>
        <c:tickLblPos val="nextTo"/>
        <c:crossAx val="1330595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CO"/>
              <a:t>Emisiones vs. CERs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GT"/>
        </a:p>
      </c:txPr>
    </c:title>
    <c:autoTitleDeleted val="0"/>
    <c:plotArea>
      <c:layout>
        <c:manualLayout>
          <c:layoutTarget val="inner"/>
          <c:xMode val="edge"/>
          <c:yMode val="edge"/>
          <c:x val="0.25880847288455139"/>
          <c:y val="0.1172806032104564"/>
          <c:w val="0.72241218439244392"/>
          <c:h val="0.73232735182164221"/>
        </c:manualLayout>
      </c:layout>
      <c:lineChart>
        <c:grouping val="standard"/>
        <c:varyColors val="0"/>
        <c:ser>
          <c:idx val="0"/>
          <c:order val="0"/>
          <c:tx>
            <c:strRef>
              <c:f>'[20211201 Graficas neutralidad Celsia Colombia.xlsx]Emisiones vs. CERs'!$A$2</c:f>
              <c:strCache>
                <c:ptCount val="1"/>
                <c:pt idx="0">
                  <c:v>Ton CO2 (Col + CeCa)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'[20211201 Graficas neutralidad Celsia Colombia.xlsx]Emisiones vs. CERs'!$C$1:$L$1</c:f>
              <c:numCache>
                <c:formatCode>General</c:formatCode>
                <c:ptCount val="10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  <c:pt idx="5">
                  <c:v>2026</c:v>
                </c:pt>
                <c:pt idx="6">
                  <c:v>2027</c:v>
                </c:pt>
                <c:pt idx="7">
                  <c:v>2028</c:v>
                </c:pt>
                <c:pt idx="8">
                  <c:v>2029</c:v>
                </c:pt>
                <c:pt idx="9">
                  <c:v>2030</c:v>
                </c:pt>
              </c:numCache>
            </c:numRef>
          </c:cat>
          <c:val>
            <c:numRef>
              <c:f>'[20211201 Graficas neutralidad Celsia Colombia.xlsx]Emisiones vs. CERs'!$C$2:$L$2</c:f>
              <c:numCache>
                <c:formatCode>#,##0</c:formatCode>
                <c:ptCount val="10"/>
                <c:pt idx="0">
                  <c:v>231537</c:v>
                </c:pt>
                <c:pt idx="1">
                  <c:v>370924</c:v>
                </c:pt>
                <c:pt idx="2">
                  <c:v>778292</c:v>
                </c:pt>
                <c:pt idx="3">
                  <c:v>1445725</c:v>
                </c:pt>
                <c:pt idx="4">
                  <c:v>221464</c:v>
                </c:pt>
                <c:pt idx="5">
                  <c:v>650033</c:v>
                </c:pt>
                <c:pt idx="6">
                  <c:v>2025812</c:v>
                </c:pt>
                <c:pt idx="7">
                  <c:v>146099</c:v>
                </c:pt>
                <c:pt idx="8">
                  <c:v>776097</c:v>
                </c:pt>
                <c:pt idx="9">
                  <c:v>552131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D3-45FF-9E12-FE6B3F7CFFB5}"/>
            </c:ext>
          </c:extLst>
        </c:ser>
        <c:ser>
          <c:idx val="1"/>
          <c:order val="1"/>
          <c:tx>
            <c:strRef>
              <c:f>'[20211201 Graficas neutralidad Celsia Colombia.xlsx]Emisiones vs. CERs'!$A$5</c:f>
              <c:strCache>
                <c:ptCount val="1"/>
                <c:pt idx="0">
                  <c:v>CERS Totales (Col + CeCa)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val>
            <c:numRef>
              <c:f>'[20211201 Graficas neutralidad Celsia Colombia.xlsx]Emisiones vs. CERs'!$C$5:$L$5</c:f>
              <c:numCache>
                <c:formatCode>#,##0</c:formatCode>
                <c:ptCount val="10"/>
                <c:pt idx="0">
                  <c:v>909279</c:v>
                </c:pt>
                <c:pt idx="1">
                  <c:v>829171</c:v>
                </c:pt>
                <c:pt idx="2">
                  <c:v>834688</c:v>
                </c:pt>
                <c:pt idx="3">
                  <c:v>1789387</c:v>
                </c:pt>
                <c:pt idx="4">
                  <c:v>2035834</c:v>
                </c:pt>
                <c:pt idx="5">
                  <c:v>2035834</c:v>
                </c:pt>
                <c:pt idx="6">
                  <c:v>2035834</c:v>
                </c:pt>
                <c:pt idx="7">
                  <c:v>2035834</c:v>
                </c:pt>
                <c:pt idx="8">
                  <c:v>1946834</c:v>
                </c:pt>
                <c:pt idx="9">
                  <c:v>1946834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9D3-45FF-9E12-FE6B3F7CFF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75294432"/>
        <c:axId val="1175294848"/>
      </c:lineChart>
      <c:catAx>
        <c:axId val="117529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175294848"/>
        <c:crosses val="autoZero"/>
        <c:auto val="1"/>
        <c:lblAlgn val="ctr"/>
        <c:lblOffset val="100"/>
        <c:noMultiLvlLbl val="0"/>
      </c:catAx>
      <c:valAx>
        <c:axId val="1175294848"/>
        <c:scaling>
          <c:orientation val="minMax"/>
          <c:max val="25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  <c:crossAx val="1175294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GT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38100">
      <a:solidFill>
        <a:srgbClr val="FF7705"/>
      </a:solidFill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5298B9-2070-4880-A32E-AA3D857DB27A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E976D-7A95-431A-91B5-FAB7567E4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6410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defRPr/>
            </a:pPr>
            <a:r>
              <a:rPr lang="es-CO" sz="1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Alcance 1: </a:t>
            </a:r>
          </a:p>
          <a:p>
            <a:pPr marL="171450" indent="-171450">
              <a:buFontTx/>
              <a:buChar char="-"/>
              <a:defRPr/>
            </a:pPr>
            <a:r>
              <a:rPr lang="es-ES" sz="12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Consumo de combustibles fósiles en procesos de combustión.</a:t>
            </a:r>
          </a:p>
          <a:p>
            <a:pPr marL="171450" indent="-171450">
              <a:buFontTx/>
              <a:buChar char="-"/>
              <a:defRPr/>
            </a:pPr>
            <a:r>
              <a:rPr lang="es-ES" sz="12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Combustión de fuentes móviles que son propiedad de la empresa: transporte de materiales, empleados y vehículos de operación.</a:t>
            </a:r>
          </a:p>
          <a:p>
            <a:pPr marL="171450" indent="-171450">
              <a:buFontTx/>
              <a:buChar char="-"/>
              <a:defRPr/>
            </a:pPr>
            <a:r>
              <a:rPr lang="es-ES" sz="12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fugitivas que resultan de liberaciones intencionales o no intencionales como fugas en las juntas, sellos o empaques de los equipos; emisiones durante el uso de equipos de aire acondicionado y refrigeración o fugas en extintores; fugas de metano en el transporte de gas o venteos, fugas de hexafluoruro de azufre.</a:t>
            </a:r>
            <a:endParaRPr lang="es-CO" sz="120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s-CO" sz="160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s-CO" sz="1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Emisiones Alcance 2: </a:t>
            </a:r>
          </a:p>
          <a:p>
            <a:pPr>
              <a:defRPr/>
            </a:pPr>
            <a:r>
              <a:rPr lang="es-CO" sz="16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E</a:t>
            </a:r>
            <a:r>
              <a:rPr lang="es-ES" sz="120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misiones de la generación de la electricidad adquirida que es consumida en las operaciones y equipos que son propios o controlados por la organización.</a:t>
            </a:r>
            <a:endParaRPr lang="es-CO" sz="120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1299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85E59-F961-A923-013D-FB7FC829D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220B0F-DCB6-1082-4A2A-57BA41DCEB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A8602E-ACA7-E6E3-6631-11747D096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2BA86F-5EE4-2984-8FFF-C2B4756E7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A52F08C-B121-5B16-7792-278B62F7F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7856915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699B6F-088E-C058-B866-BE7A7B4D3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D0F3F17-F3A4-C6C1-98A2-2AD613F75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86E9F-489D-22C6-479E-ACB24739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D5D0F7-680F-9CE0-3C92-D6E88A07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EC1749-CE64-EA01-C197-6F54BD078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092505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AB7539B-6B1A-79E1-FE88-E889A972C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41C5E3B-FEB6-DD6F-8ADA-E83A7DBB1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76F92-6B58-36A6-D562-2E2607B1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ED1559-2A63-F7F2-74C1-8FE8ED290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FD9248-9352-1A9C-FBF8-42F6C0250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552564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Title Slide">
    <p:bg>
      <p:bgPr>
        <a:solidFill>
          <a:srgbClr val="FB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icture Placeholder 2"/>
          <p:cNvSpPr>
            <a:spLocks noGrp="1"/>
          </p:cNvSpPr>
          <p:nvPr>
            <p:ph type="pic" idx="21"/>
          </p:nvPr>
        </p:nvSpPr>
        <p:spPr>
          <a:xfrm>
            <a:off x="3513904" y="0"/>
            <a:ext cx="8678096" cy="68580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6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18372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Slide">
  <p:cSld name="Default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1009650" y="1045407"/>
            <a:ext cx="10344150" cy="24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22860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Lato Light"/>
                <a:cs typeface="Arial" panose="020B0604020202020204" pitchFamily="34" charset="0"/>
                <a:sym typeface="Lato Light"/>
              </a:defRPr>
            </a:lvl1pPr>
            <a:lvl2pPr marL="457200" marR="0" lvl="1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685800" marR="0" lvl="2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914400" marR="0" lvl="3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1143000" marR="0" lvl="4" indent="-114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13716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6002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8288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0574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/>
          <p:nvPr/>
        </p:nvSpPr>
        <p:spPr>
          <a:xfrm>
            <a:off x="669713" y="6400800"/>
            <a:ext cx="339937" cy="22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 sz="1200" b="0">
              <a:solidFill>
                <a:schemeClr val="dk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09650" y="361950"/>
            <a:ext cx="10344150" cy="677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Lato"/>
              <a:buNone/>
              <a:defRPr sz="4400" b="1" i="0" u="none" strike="noStrike" cap="none">
                <a:solidFill>
                  <a:schemeClr val="dk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861378" y="457200"/>
            <a:ext cx="0" cy="809806"/>
          </a:xfrm>
          <a:prstGeom prst="straightConnector1">
            <a:avLst/>
          </a:prstGeom>
          <a:noFill/>
          <a:ln w="88900" cap="flat" cmpd="sng">
            <a:solidFill>
              <a:srgbClr val="FF8E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Imagen 6">
            <a:extLst>
              <a:ext uri="{FF2B5EF4-FFF2-40B4-BE49-F238E27FC236}">
                <a16:creationId xmlns:a16="http://schemas.microsoft.com/office/drawing/2014/main" id="{B4C2F346-5457-4828-BB21-3B8EB97D9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9099" y="5811033"/>
            <a:ext cx="1770620" cy="82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83251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pos="1056">
          <p15:clr>
            <a:srgbClr val="FBAE40"/>
          </p15:clr>
        </p15:guide>
        <p15:guide id="2" pos="14304">
          <p15:clr>
            <a:srgbClr val="FBAE40"/>
          </p15:clr>
        </p15:guide>
        <p15:guide id="3" orient="horz" pos="8064">
          <p15:clr>
            <a:srgbClr val="FBAE40"/>
          </p15:clr>
        </p15:guide>
        <p15:guide id="4" orient="horz" pos="57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">
            <a:extLst>
              <a:ext uri="{FF2B5EF4-FFF2-40B4-BE49-F238E27FC236}">
                <a16:creationId xmlns:a16="http://schemas.microsoft.com/office/drawing/2014/main" id="{C2FFF247-5D2E-333E-EBA0-D910A8E7043F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02534" y="433031"/>
            <a:ext cx="6465426" cy="56845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spc="-150">
                <a:solidFill>
                  <a:srgbClr val="595959"/>
                </a:solidFill>
                <a:latin typeface="+mn-lt"/>
              </a:defRPr>
            </a:lvl1pPr>
          </a:lstStyle>
          <a:p>
            <a:r>
              <a:rPr dirty="0" err="1"/>
              <a:t>Título</a:t>
            </a:r>
            <a:endParaRPr dirty="0"/>
          </a:p>
        </p:txBody>
      </p:sp>
      <p:sp>
        <p:nvSpPr>
          <p:cNvPr id="3" name="Nivel de texto 1…">
            <a:extLst>
              <a:ext uri="{FF2B5EF4-FFF2-40B4-BE49-F238E27FC236}">
                <a16:creationId xmlns:a16="http://schemas.microsoft.com/office/drawing/2014/main" id="{5D1DCBC5-8AD3-FB03-82F6-EB665242F1D6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534" y="1106477"/>
            <a:ext cx="3698876" cy="3139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FontTx/>
              <a:buNone/>
              <a:defRPr sz="1800">
                <a:solidFill>
                  <a:srgbClr val="595959"/>
                </a:solidFill>
              </a:defRPr>
            </a:lvl1pPr>
            <a:lvl2pPr marL="609600" indent="-152400">
              <a:buFontTx/>
              <a:defRPr sz="1600">
                <a:solidFill>
                  <a:srgbClr val="595959"/>
                </a:solidFill>
              </a:defRPr>
            </a:lvl2pPr>
            <a:lvl3pPr marL="1097280" indent="-182880">
              <a:buFontTx/>
              <a:defRPr sz="1600">
                <a:solidFill>
                  <a:srgbClr val="595959"/>
                </a:solidFill>
              </a:defRPr>
            </a:lvl3pPr>
            <a:lvl4pPr marL="1574800" indent="-203200">
              <a:buFontTx/>
              <a:defRPr sz="1600">
                <a:solidFill>
                  <a:srgbClr val="595959"/>
                </a:solidFill>
              </a:defRPr>
            </a:lvl4pPr>
            <a:lvl5pPr marL="2032000" indent="-203200">
              <a:buFontTx/>
              <a:defRPr sz="1600">
                <a:solidFill>
                  <a:srgbClr val="595959"/>
                </a:solidFill>
              </a:defRPr>
            </a:lvl5pPr>
          </a:lstStyle>
          <a:p>
            <a:r>
              <a:rPr dirty="0" err="1"/>
              <a:t>Subtítulo</a:t>
            </a:r>
            <a:endParaRPr dirty="0"/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85E73E7D-FDC4-8312-CD2E-8F1E90BA9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237"/>
          <a:stretch/>
        </p:blipFill>
        <p:spPr>
          <a:xfrm>
            <a:off x="10389055" y="-28408"/>
            <a:ext cx="1512642" cy="14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412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Logotipo&#10;&#10;Descripción generada automáticamente">
            <a:extLst>
              <a:ext uri="{FF2B5EF4-FFF2-40B4-BE49-F238E27FC236}">
                <a16:creationId xmlns:a16="http://schemas.microsoft.com/office/drawing/2014/main" id="{0A446127-A6FE-C2EA-4BE6-AE2021EF86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4237"/>
          <a:stretch/>
        </p:blipFill>
        <p:spPr>
          <a:xfrm>
            <a:off x="10389055" y="-28408"/>
            <a:ext cx="1512642" cy="144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452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ED504-3F42-5668-3051-96D31BCDF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9538422-B83C-DD58-35B7-773A0E87CD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A83B7C-6953-B0FD-040D-D68648E73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BCDE50-F5B6-C789-FF09-BF13B58FA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E3065E-FE4B-5670-D9DC-8159244C3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0960423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78C44C-18B1-2CA6-DAD6-C856389A5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D9E376-6467-A3FE-5458-E686B9AD4E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61D892-2AB1-0148-F20A-D4D2B32F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32CED7-055C-4B76-A2D2-2001355D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3DF90A-072C-9546-FE9B-F2FC15AAB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02993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F0D1EB-2895-56F8-4F27-B42D95EA2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02C2307-D8CF-A20C-680E-59CDB4A0E1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507489-5EAF-07AF-EC5B-88F46AE2E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4F5CF1D-56F1-A479-7AD0-CD627E30C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0A4AAD-2492-D963-1462-569E6B50D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6E96E7-BAF7-429B-D604-0F6E0E1B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198788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E6A40-B57D-F29A-6D66-CC57D9D4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864CB4-3252-9FCE-0D27-7C01F9008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5DBF27-49F3-3069-A2CB-5489E2D5D3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B1BE03B-5766-B884-AC11-F1B4C087E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BFB75D-2701-AAA0-6CB1-AF43DE65C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A9C32F3-8087-EF9D-2394-6BBB4DB6E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5B05845-7E05-EFF7-B0DC-FBA84D372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F5C9E6-C007-0F5C-6B86-5B00CF3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4736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CE239C-40E3-8D43-005A-6F0C7D454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BAED0F0-3BB9-7AE6-7EF8-483B284A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9311E57-4BBB-8AEA-1001-0CF913C06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3B19729-94CD-D784-16CB-7DF811FE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2560454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1FBF45-1B58-1A1C-EA06-9C23B205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4AA95DD-8531-C560-9E03-C9D2805EF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A7791F-7F9F-0E41-436D-2C86E33CF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378773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8A4B2-CBF8-1F3F-E492-2A9BFF4E7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502086-3E33-0C8E-8B83-9B1CEC0CD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55F68F-1C5E-8559-A8F8-5CC33313AB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2A8A6F1-9CAC-A814-2AB8-E6533E432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DE111-EC0C-F1A1-72ED-8DB014409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BEBE35C-411F-CDCE-35A5-7D078248D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6492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57611-DA05-536D-6416-0988DE6A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68D8B8E-4552-C84E-958D-91AB5226CA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BCA8AEF-C9A3-3DF5-CBB7-AA250BCD95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42094C-680E-8971-DAD5-31A1F1A2B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8BCE799-BCD1-CDDB-50F5-C27BF7956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C96998-9822-AE51-2C21-B6B7732C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608934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9C7BC9-84CA-EAB7-43DF-DFAD39F37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3D635B-930D-3585-8C36-EBA9AFA679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646931-B3AB-F7ED-A0A7-4D2355950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52963-CE83-4484-83FF-1C373A1E1BB5}" type="datetimeFigureOut">
              <a:rPr lang="es-CO" smtClean="0"/>
              <a:t>23/05/23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EB5711-3A5F-8D25-13EB-588A78386C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65F5C4-9516-B631-2500-40D40D6F6A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E6E2-4484-4872-A1A8-5380255E001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044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medidor&#10;&#10;Descripción generada automáticamente">
            <a:extLst>
              <a:ext uri="{FF2B5EF4-FFF2-40B4-BE49-F238E27FC236}">
                <a16:creationId xmlns:a16="http://schemas.microsoft.com/office/drawing/2014/main" id="{161F7499-CCA7-D4E2-2AA8-AEA807CDA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633" y="-5981"/>
            <a:ext cx="12202633" cy="68639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C26D80C-E1AF-6C8F-8067-46253290EF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07" y="6268336"/>
            <a:ext cx="1670139" cy="1371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13854B5-0FE4-DD0A-A4B7-5E46CAA676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213" y="2013993"/>
            <a:ext cx="5817719" cy="298474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624B77E-A0BF-12F9-EFF3-8BFA54D7E6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595" y="557291"/>
            <a:ext cx="5105395" cy="243968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2940F0C-2C3D-AD7C-8355-B58E788BF25F}"/>
              </a:ext>
            </a:extLst>
          </p:cNvPr>
          <p:cNvSpPr txBox="1"/>
          <p:nvPr/>
        </p:nvSpPr>
        <p:spPr>
          <a:xfrm>
            <a:off x="7146640" y="5524608"/>
            <a:ext cx="5922088" cy="110799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2060"/>
                </a:solidFill>
              </a:rPr>
              <a:t>Gestión Voluntaria de Gases Efecto Invernadero</a:t>
            </a:r>
            <a:endParaRPr lang="es-CO" sz="2400" b="1" dirty="0">
              <a:solidFill>
                <a:srgbClr val="002060"/>
              </a:solidFill>
            </a:endParaRPr>
          </a:p>
          <a:p>
            <a:r>
              <a:rPr lang="es-ES" b="1" dirty="0">
                <a:solidFill>
                  <a:srgbClr val="002060"/>
                </a:solidFill>
              </a:rPr>
              <a:t>Yavic Ibarguen</a:t>
            </a:r>
          </a:p>
        </p:txBody>
      </p:sp>
    </p:spTree>
    <p:extLst>
      <p:ext uri="{BB962C8B-B14F-4D97-AF65-F5344CB8AC3E}">
        <p14:creationId xmlns:p14="http://schemas.microsoft.com/office/powerpoint/2010/main" val="6018182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9968916D-584D-AC7E-8632-7EDC83A173C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🍃Celsia logró ser una compañía carbono neutral y obtuvo la certificación del Icontec.">
            <a:hlinkClick r:id="" action="ppaction://media"/>
            <a:extLst>
              <a:ext uri="{FF2B5EF4-FFF2-40B4-BE49-F238E27FC236}">
                <a16:creationId xmlns:a16="http://schemas.microsoft.com/office/drawing/2014/main" id="{D6326EF1-387F-FC8E-F546-B0072A6C1D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70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97D655D-CA90-4624-8D3E-7A88A52D15B7}"/>
              </a:ext>
            </a:extLst>
          </p:cNvPr>
          <p:cNvSpPr/>
          <p:nvPr/>
        </p:nvSpPr>
        <p:spPr>
          <a:xfrm>
            <a:off x="0" y="0"/>
            <a:ext cx="6217920" cy="6858000"/>
          </a:xfrm>
          <a:prstGeom prst="rect">
            <a:avLst/>
          </a:prstGeom>
          <a:solidFill>
            <a:srgbClr val="FF76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O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2" name="Imagen 21" descr="Imagen 21"/>
          <p:cNvPicPr>
            <a:picLocks noChangeAspect="1"/>
          </p:cNvPicPr>
          <p:nvPr/>
        </p:nvPicPr>
        <p:blipFill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3443" y="3685636"/>
            <a:ext cx="431205" cy="434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3" name="Imagen 23" descr="Imagen 23"/>
          <p:cNvPicPr>
            <a:picLocks noChangeAspect="1"/>
          </p:cNvPicPr>
          <p:nvPr/>
        </p:nvPicPr>
        <p:blipFill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802" y="3832110"/>
            <a:ext cx="431204" cy="431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4" name="Imagen 25" descr="Imagen 25"/>
          <p:cNvPicPr>
            <a:picLocks noChangeAspect="1"/>
          </p:cNvPicPr>
          <p:nvPr/>
        </p:nvPicPr>
        <p:blipFill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1146" y="4893483"/>
            <a:ext cx="412602" cy="412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6" name="image149.png" descr="image149.png"/>
          <p:cNvPicPr>
            <a:picLocks noChangeAspect="1"/>
          </p:cNvPicPr>
          <p:nvPr/>
        </p:nvPicPr>
        <p:blipFill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8146" y="3685636"/>
            <a:ext cx="431204" cy="431204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578" name="Imagen 29" descr="Imagen 29"/>
          <p:cNvPicPr>
            <a:picLocks noChangeAspect="1"/>
          </p:cNvPicPr>
          <p:nvPr/>
        </p:nvPicPr>
        <p:blipFill>
          <a:blip r:embed="rId6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3316" y="4874881"/>
            <a:ext cx="431204" cy="431204"/>
          </a:xfrm>
          <a:prstGeom prst="rect">
            <a:avLst/>
          </a:prstGeom>
          <a:ln w="12700">
            <a:miter lim="400000"/>
          </a:ln>
        </p:spPr>
      </p:pic>
      <p:pic>
        <p:nvPicPr>
          <p:cNvPr id="5579" name="Imagen 4" descr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528" y="2297930"/>
            <a:ext cx="1324635" cy="132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0" name="Imagen 7" descr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99931" y="2290760"/>
            <a:ext cx="1324635" cy="13246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1" name="Imagen 9" descr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315" y="4456493"/>
            <a:ext cx="1220178" cy="1220178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2" name="Imagen 11" descr="Imagen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0551" y="4450327"/>
            <a:ext cx="1263787" cy="1263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83" name="Imagen 14" descr="Imagen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7151" y="2308333"/>
            <a:ext cx="1324635" cy="132463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ECE60B6-657F-6943-99A1-B848EBDC46A3}"/>
              </a:ext>
            </a:extLst>
          </p:cNvPr>
          <p:cNvSpPr txBox="1"/>
          <p:nvPr/>
        </p:nvSpPr>
        <p:spPr>
          <a:xfrm>
            <a:off x="481528" y="1321901"/>
            <a:ext cx="2397449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s-CO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Síguenos</a:t>
            </a:r>
            <a:endParaRPr lang="es-C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AE06B70-B1CD-3547-8753-398AE00C2197}"/>
              </a:ext>
            </a:extLst>
          </p:cNvPr>
          <p:cNvSpPr txBox="1"/>
          <p:nvPr/>
        </p:nvSpPr>
        <p:spPr>
          <a:xfrm>
            <a:off x="2904190" y="1416133"/>
            <a:ext cx="1858840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nuestras </a:t>
            </a:r>
          </a:p>
          <a:p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redes sociales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F3DD479-6D3D-894E-8C8A-C4D74EEE2E20}"/>
              </a:ext>
            </a:extLst>
          </p:cNvPr>
          <p:cNvSpPr txBox="1"/>
          <p:nvPr/>
        </p:nvSpPr>
        <p:spPr>
          <a:xfrm>
            <a:off x="487466" y="5806985"/>
            <a:ext cx="396518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Escanea con tu celular el 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QR 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la red social de tu preferencia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F876B0B-A056-440F-5F3D-03AA0E0A218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8412" t="2760" r="16635" b="2760"/>
          <a:stretch/>
        </p:blipFill>
        <p:spPr>
          <a:xfrm>
            <a:off x="6217919" y="0"/>
            <a:ext cx="5974081" cy="6858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01186E97-8620-79C1-1585-02C467158DE1}"/>
              </a:ext>
            </a:extLst>
          </p:cNvPr>
          <p:cNvSpPr txBox="1"/>
          <p:nvPr/>
        </p:nvSpPr>
        <p:spPr>
          <a:xfrm>
            <a:off x="424633" y="264883"/>
            <a:ext cx="263148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es-CO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  <a:endParaRPr lang="es-CO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898312A-721C-65DF-1790-7871B1A2B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63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B02DF39-4094-9D49-8C8B-EB48CD6D30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462" name="CuadroTexto 2"/>
          <p:cNvSpPr txBox="1"/>
          <p:nvPr/>
        </p:nvSpPr>
        <p:spPr>
          <a:xfrm>
            <a:off x="1268251" y="816418"/>
            <a:ext cx="413326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BFBFBF"/>
                </a:solidFill>
              </a:defRPr>
            </a:lvl1pPr>
          </a:lstStyle>
          <a:p>
            <a:pPr algn="r"/>
            <a:r>
              <a:rPr lang="es-CO" sz="3600" b="1" dirty="0">
                <a:solidFill>
                  <a:srgbClr val="1D26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QUIÉNES </a:t>
            </a:r>
            <a:r>
              <a:rPr sz="3600" b="1" dirty="0">
                <a:solidFill>
                  <a:srgbClr val="1D26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3D7923-FA82-4142-8D6F-CF0A4B99DB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725" y="1013461"/>
            <a:ext cx="5230062" cy="67816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F8718AE-E32E-F847-A38B-04409A061D6F}"/>
              </a:ext>
            </a:extLst>
          </p:cNvPr>
          <p:cNvSpPr txBox="1"/>
          <p:nvPr/>
        </p:nvSpPr>
        <p:spPr>
          <a:xfrm>
            <a:off x="2385938" y="1415695"/>
            <a:ext cx="3015574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/>
            <a:r>
              <a:rPr lang="es-CO" b="1" dirty="0">
                <a:solidFill>
                  <a:srgbClr val="1D26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familia de empresas que compartimos los valores fundamentales</a:t>
            </a:r>
          </a:p>
        </p:txBody>
      </p:sp>
    </p:spTree>
    <p:extLst>
      <p:ext uri="{BB962C8B-B14F-4D97-AF65-F5344CB8AC3E}">
        <p14:creationId xmlns:p14="http://schemas.microsoft.com/office/powerpoint/2010/main" val="223105268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10FB7814-66D7-438D-BD9F-30D6F5640CD2}"/>
              </a:ext>
            </a:extLst>
          </p:cNvPr>
          <p:cNvSpPr/>
          <p:nvPr/>
        </p:nvSpPr>
        <p:spPr>
          <a:xfrm>
            <a:off x="7097086" y="1"/>
            <a:ext cx="5094914" cy="6858000"/>
          </a:xfrm>
          <a:prstGeom prst="rect">
            <a:avLst/>
          </a:prstGeom>
          <a:solidFill>
            <a:srgbClr val="FE7805"/>
          </a:solidFill>
          <a:ln>
            <a:solidFill>
              <a:srgbClr val="FE7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8158B6-A22D-46FF-BDAF-5EF661A318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7" b="917"/>
          <a:stretch/>
        </p:blipFill>
        <p:spPr>
          <a:xfrm>
            <a:off x="0" y="0"/>
            <a:ext cx="9934399" cy="6795083"/>
          </a:xfrm>
          <a:prstGeom prst="rect">
            <a:avLst/>
          </a:prstGeom>
          <a:ln>
            <a:noFill/>
          </a:ln>
        </p:spPr>
      </p:pic>
      <p:pic>
        <p:nvPicPr>
          <p:cNvPr id="11" name="Picture 4" descr="Gestión de clientes - Reporte integrado 2019">
            <a:extLst>
              <a:ext uri="{FF2B5EF4-FFF2-40B4-BE49-F238E27FC236}">
                <a16:creationId xmlns:a16="http://schemas.microsoft.com/office/drawing/2014/main" id="{7D821D1B-5EDC-47F3-B8D2-623457C8C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478" y="3997462"/>
            <a:ext cx="190500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7A88D764-769A-8795-49C1-77FB6A664978}"/>
              </a:ext>
            </a:extLst>
          </p:cNvPr>
          <p:cNvSpPr/>
          <p:nvPr/>
        </p:nvSpPr>
        <p:spPr>
          <a:xfrm>
            <a:off x="9934399" y="31457"/>
            <a:ext cx="132390" cy="6795083"/>
          </a:xfrm>
          <a:prstGeom prst="rect">
            <a:avLst/>
          </a:prstGeom>
          <a:solidFill>
            <a:srgbClr val="FE7805"/>
          </a:solidFill>
          <a:ln>
            <a:solidFill>
              <a:srgbClr val="FE78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19613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62A33F62-B8AF-4FA7-341D-34C7B28F1209}"/>
              </a:ext>
            </a:extLst>
          </p:cNvPr>
          <p:cNvSpPr/>
          <p:nvPr/>
        </p:nvSpPr>
        <p:spPr>
          <a:xfrm rot="16200000">
            <a:off x="-1457781" y="1300351"/>
            <a:ext cx="8915401" cy="4054098"/>
          </a:xfrm>
          <a:custGeom>
            <a:avLst/>
            <a:gdLst>
              <a:gd name="connsiteX0" fmla="*/ 11154326 w 11189565"/>
              <a:gd name="connsiteY0" fmla="*/ 2831559 h 5088228"/>
              <a:gd name="connsiteX1" fmla="*/ 10338900 w 11189565"/>
              <a:gd name="connsiteY1" fmla="*/ 2768757 h 5088228"/>
              <a:gd name="connsiteX2" fmla="*/ 9638173 w 11189565"/>
              <a:gd name="connsiteY2" fmla="*/ 3367508 h 5088228"/>
              <a:gd name="connsiteX3" fmla="*/ 8492565 w 11189565"/>
              <a:gd name="connsiteY3" fmla="*/ 4860973 h 5088228"/>
              <a:gd name="connsiteX4" fmla="*/ 8049001 w 11189565"/>
              <a:gd name="connsiteY4" fmla="*/ 4928852 h 5088228"/>
              <a:gd name="connsiteX5" fmla="*/ 8122522 w 11189565"/>
              <a:gd name="connsiteY5" fmla="*/ 4902778 h 5088228"/>
              <a:gd name="connsiteX6" fmla="*/ 9227765 w 11189565"/>
              <a:gd name="connsiteY6" fmla="*/ 3511665 h 5088228"/>
              <a:gd name="connsiteX7" fmla="*/ 9310373 w 11189565"/>
              <a:gd name="connsiteY7" fmla="*/ 2435755 h 5088228"/>
              <a:gd name="connsiteX8" fmla="*/ 9117140 w 11189565"/>
              <a:gd name="connsiteY8" fmla="*/ 1384977 h 5088228"/>
              <a:gd name="connsiteX9" fmla="*/ 8608580 w 11189565"/>
              <a:gd name="connsiteY9" fmla="*/ 527495 h 5088228"/>
              <a:gd name="connsiteX10" fmla="*/ 7749406 w 11189565"/>
              <a:gd name="connsiteY10" fmla="*/ 206151 h 5088228"/>
              <a:gd name="connsiteX11" fmla="*/ 6943131 w 11189565"/>
              <a:gd name="connsiteY11" fmla="*/ 650592 h 5088228"/>
              <a:gd name="connsiteX12" fmla="*/ 6516552 w 11189565"/>
              <a:gd name="connsiteY12" fmla="*/ 1585230 h 5088228"/>
              <a:gd name="connsiteX13" fmla="*/ 6394771 w 11189565"/>
              <a:gd name="connsiteY13" fmla="*/ 2723943 h 5088228"/>
              <a:gd name="connsiteX14" fmla="*/ 6562808 w 11189565"/>
              <a:gd name="connsiteY14" fmla="*/ 3796782 h 5088228"/>
              <a:gd name="connsiteX15" fmla="*/ 7014206 w 11189565"/>
              <a:gd name="connsiteY15" fmla="*/ 4518882 h 5088228"/>
              <a:gd name="connsiteX16" fmla="*/ 7182807 w 11189565"/>
              <a:gd name="connsiteY16" fmla="*/ 4699705 h 5088228"/>
              <a:gd name="connsiteX17" fmla="*/ 6624983 w 11189565"/>
              <a:gd name="connsiteY17" fmla="*/ 4231885 h 5088228"/>
              <a:gd name="connsiteX18" fmla="*/ 5731901 w 11189565"/>
              <a:gd name="connsiteY18" fmla="*/ 2495987 h 5088228"/>
              <a:gd name="connsiteX19" fmla="*/ 5237819 w 11189565"/>
              <a:gd name="connsiteY19" fmla="*/ 1348248 h 5088228"/>
              <a:gd name="connsiteX20" fmla="*/ 5118357 w 11189565"/>
              <a:gd name="connsiteY20" fmla="*/ 1074789 h 5088228"/>
              <a:gd name="connsiteX21" fmla="*/ 3835237 w 11189565"/>
              <a:gd name="connsiteY21" fmla="*/ 73652 h 5088228"/>
              <a:gd name="connsiteX22" fmla="*/ 3003765 w 11189565"/>
              <a:gd name="connsiteY22" fmla="*/ 20941 h 5088228"/>
              <a:gd name="connsiteX23" fmla="*/ 2208647 w 11189565"/>
              <a:gd name="connsiteY23" fmla="*/ 317339 h 5088228"/>
              <a:gd name="connsiteX24" fmla="*/ 805124 w 11189565"/>
              <a:gd name="connsiteY24" fmla="*/ 1305001 h 5088228"/>
              <a:gd name="connsiteX25" fmla="*/ 57452 w 11189565"/>
              <a:gd name="connsiteY25" fmla="*/ 1598454 h 5088228"/>
              <a:gd name="connsiteX26" fmla="*/ 99696 w 11189565"/>
              <a:gd name="connsiteY26" fmla="*/ 1751762 h 5088228"/>
              <a:gd name="connsiteX27" fmla="*/ 1577804 w 11189565"/>
              <a:gd name="connsiteY27" fmla="*/ 951504 h 5088228"/>
              <a:gd name="connsiteX28" fmla="*/ 3054847 w 11189565"/>
              <a:gd name="connsiteY28" fmla="*/ 172932 h 5088228"/>
              <a:gd name="connsiteX29" fmla="*/ 3524109 w 11189565"/>
              <a:gd name="connsiteY29" fmla="*/ 172305 h 5088228"/>
              <a:gd name="connsiteX30" fmla="*/ 3151056 w 11189565"/>
              <a:gd name="connsiteY30" fmla="*/ 306308 h 5088228"/>
              <a:gd name="connsiteX31" fmla="*/ 2152050 w 11189565"/>
              <a:gd name="connsiteY31" fmla="*/ 1948943 h 5088228"/>
              <a:gd name="connsiteX32" fmla="*/ 2542589 w 11189565"/>
              <a:gd name="connsiteY32" fmla="*/ 3876821 h 5088228"/>
              <a:gd name="connsiteX33" fmla="*/ 3241311 w 11189565"/>
              <a:gd name="connsiteY33" fmla="*/ 4556614 h 5088228"/>
              <a:gd name="connsiteX34" fmla="*/ 4227594 w 11189565"/>
              <a:gd name="connsiteY34" fmla="*/ 4669307 h 5088228"/>
              <a:gd name="connsiteX35" fmla="*/ 5305949 w 11189565"/>
              <a:gd name="connsiteY35" fmla="*/ 3151273 h 5088228"/>
              <a:gd name="connsiteX36" fmla="*/ 5375834 w 11189565"/>
              <a:gd name="connsiteY36" fmla="*/ 2027415 h 5088228"/>
              <a:gd name="connsiteX37" fmla="*/ 5605043 w 11189565"/>
              <a:gd name="connsiteY37" fmla="*/ 2606236 h 5088228"/>
              <a:gd name="connsiteX38" fmla="*/ 6512603 w 11189565"/>
              <a:gd name="connsiteY38" fmla="*/ 4344265 h 5088228"/>
              <a:gd name="connsiteX39" fmla="*/ 7254322 w 11189565"/>
              <a:gd name="connsiteY39" fmla="*/ 4904658 h 5088228"/>
              <a:gd name="connsiteX40" fmla="*/ 7559307 w 11189565"/>
              <a:gd name="connsiteY40" fmla="*/ 4978429 h 5088228"/>
              <a:gd name="connsiteX41" fmla="*/ 7690427 w 11189565"/>
              <a:gd name="connsiteY41" fmla="*/ 5036781 h 5088228"/>
              <a:gd name="connsiteX42" fmla="*/ 8023241 w 11189565"/>
              <a:gd name="connsiteY42" fmla="*/ 5087299 h 5088228"/>
              <a:gd name="connsiteX43" fmla="*/ 8486360 w 11189565"/>
              <a:gd name="connsiteY43" fmla="*/ 5033271 h 5088228"/>
              <a:gd name="connsiteX44" fmla="*/ 9183828 w 11189565"/>
              <a:gd name="connsiteY44" fmla="*/ 4464980 h 5088228"/>
              <a:gd name="connsiteX45" fmla="*/ 10319345 w 11189565"/>
              <a:gd name="connsiteY45" fmla="*/ 2948764 h 5088228"/>
              <a:gd name="connsiteX46" fmla="*/ 11074099 w 11189565"/>
              <a:gd name="connsiteY46" fmla="*/ 2968758 h 5088228"/>
              <a:gd name="connsiteX47" fmla="*/ 11154326 w 11189565"/>
              <a:gd name="connsiteY47" fmla="*/ 2831559 h 5088228"/>
              <a:gd name="connsiteX48" fmla="*/ 5222777 w 11189565"/>
              <a:gd name="connsiteY48" fmla="*/ 2366747 h 5088228"/>
              <a:gd name="connsiteX49" fmla="*/ 5082130 w 11189565"/>
              <a:gd name="connsiteY49" fmla="*/ 3429057 h 5088228"/>
              <a:gd name="connsiteX50" fmla="*/ 4601336 w 11189565"/>
              <a:gd name="connsiteY50" fmla="*/ 4269053 h 5088228"/>
              <a:gd name="connsiteX51" fmla="*/ 3749808 w 11189565"/>
              <a:gd name="connsiteY51" fmla="*/ 4554984 h 5088228"/>
              <a:gd name="connsiteX52" fmla="*/ 2899972 w 11189565"/>
              <a:gd name="connsiteY52" fmla="*/ 4087979 h 5088228"/>
              <a:gd name="connsiteX53" fmla="*/ 2281979 w 11189565"/>
              <a:gd name="connsiteY53" fmla="*/ 2253804 h 5088228"/>
              <a:gd name="connsiteX54" fmla="*/ 2500658 w 11189565"/>
              <a:gd name="connsiteY54" fmla="*/ 1297480 h 5088228"/>
              <a:gd name="connsiteX55" fmla="*/ 3083428 w 11189565"/>
              <a:gd name="connsiteY55" fmla="*/ 534765 h 5088228"/>
              <a:gd name="connsiteX56" fmla="*/ 4005341 w 11189565"/>
              <a:gd name="connsiteY56" fmla="*/ 338524 h 5088228"/>
              <a:gd name="connsiteX57" fmla="*/ 4733835 w 11189565"/>
              <a:gd name="connsiteY57" fmla="*/ 861751 h 5088228"/>
              <a:gd name="connsiteX58" fmla="*/ 5093976 w 11189565"/>
              <a:gd name="connsiteY58" fmla="*/ 1420327 h 5088228"/>
              <a:gd name="connsiteX59" fmla="*/ 5222777 w 11189565"/>
              <a:gd name="connsiteY59" fmla="*/ 2366747 h 5088228"/>
              <a:gd name="connsiteX60" fmla="*/ 7074502 w 11189565"/>
              <a:gd name="connsiteY60" fmla="*/ 4343387 h 5088228"/>
              <a:gd name="connsiteX61" fmla="*/ 6661837 w 11189565"/>
              <a:gd name="connsiteY61" fmla="*/ 3589071 h 5088228"/>
              <a:gd name="connsiteX62" fmla="*/ 6556227 w 11189565"/>
              <a:gd name="connsiteY62" fmla="*/ 2490910 h 5088228"/>
              <a:gd name="connsiteX63" fmla="*/ 6734982 w 11189565"/>
              <a:gd name="connsiteY63" fmla="*/ 1386669 h 5088228"/>
              <a:gd name="connsiteX64" fmla="*/ 7272059 w 11189565"/>
              <a:gd name="connsiteY64" fmla="*/ 557893 h 5088228"/>
              <a:gd name="connsiteX65" fmla="*/ 8137501 w 11189565"/>
              <a:gd name="connsiteY65" fmla="*/ 419315 h 5088228"/>
              <a:gd name="connsiteX66" fmla="*/ 8814850 w 11189565"/>
              <a:gd name="connsiteY66" fmla="*/ 1061126 h 5088228"/>
              <a:gd name="connsiteX67" fmla="*/ 9107990 w 11189565"/>
              <a:gd name="connsiteY67" fmla="*/ 2059693 h 5088228"/>
              <a:gd name="connsiteX68" fmla="*/ 9135003 w 11189565"/>
              <a:gd name="connsiteY68" fmla="*/ 3150709 h 5088228"/>
              <a:gd name="connsiteX69" fmla="*/ 8196605 w 11189565"/>
              <a:gd name="connsiteY69" fmla="*/ 4695130 h 5088228"/>
              <a:gd name="connsiteX70" fmla="*/ 7600298 w 11189565"/>
              <a:gd name="connsiteY70" fmla="*/ 4822426 h 5088228"/>
              <a:gd name="connsiteX71" fmla="*/ 7074502 w 11189565"/>
              <a:gd name="connsiteY71" fmla="*/ 4343387 h 508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1189565" h="5088228">
                <a:moveTo>
                  <a:pt x="11154326" y="2831559"/>
                </a:moveTo>
                <a:cubicBezTo>
                  <a:pt x="10915277" y="2663898"/>
                  <a:pt x="10603710" y="2666280"/>
                  <a:pt x="10338900" y="2768757"/>
                </a:cubicBezTo>
                <a:cubicBezTo>
                  <a:pt x="10038615" y="2884959"/>
                  <a:pt x="9815235" y="3103326"/>
                  <a:pt x="9638173" y="3367508"/>
                </a:cubicBezTo>
                <a:cubicBezTo>
                  <a:pt x="9295769" y="3878388"/>
                  <a:pt x="9104291" y="4593907"/>
                  <a:pt x="8492565" y="4860973"/>
                </a:cubicBezTo>
                <a:cubicBezTo>
                  <a:pt x="8348973" y="4923650"/>
                  <a:pt x="8203312" y="4931045"/>
                  <a:pt x="8049001" y="4928852"/>
                </a:cubicBezTo>
                <a:cubicBezTo>
                  <a:pt x="8073759" y="4920955"/>
                  <a:pt x="8098266" y="4912305"/>
                  <a:pt x="8122522" y="4902778"/>
                </a:cubicBezTo>
                <a:cubicBezTo>
                  <a:pt x="8706795" y="4673068"/>
                  <a:pt x="9080537" y="4101642"/>
                  <a:pt x="9227765" y="3511665"/>
                </a:cubicBezTo>
                <a:cubicBezTo>
                  <a:pt x="9315262" y="3161114"/>
                  <a:pt x="9335945" y="2795394"/>
                  <a:pt x="9310373" y="2435755"/>
                </a:cubicBezTo>
                <a:cubicBezTo>
                  <a:pt x="9285177" y="2081944"/>
                  <a:pt x="9224067" y="1723557"/>
                  <a:pt x="9117140" y="1384977"/>
                </a:cubicBezTo>
                <a:cubicBezTo>
                  <a:pt x="9016482" y="1066140"/>
                  <a:pt x="8860479" y="753821"/>
                  <a:pt x="8608580" y="527495"/>
                </a:cubicBezTo>
                <a:cubicBezTo>
                  <a:pt x="8376363" y="318844"/>
                  <a:pt x="8066739" y="177821"/>
                  <a:pt x="7749406" y="206151"/>
                </a:cubicBezTo>
                <a:cubicBezTo>
                  <a:pt x="7433264" y="234418"/>
                  <a:pt x="7145076" y="410101"/>
                  <a:pt x="6943131" y="650592"/>
                </a:cubicBezTo>
                <a:cubicBezTo>
                  <a:pt x="6719312" y="917157"/>
                  <a:pt x="6594585" y="1249783"/>
                  <a:pt x="6516552" y="1585230"/>
                </a:cubicBezTo>
                <a:cubicBezTo>
                  <a:pt x="6429996" y="1957467"/>
                  <a:pt x="6389193" y="2341865"/>
                  <a:pt x="6394771" y="2723943"/>
                </a:cubicBezTo>
                <a:cubicBezTo>
                  <a:pt x="6400036" y="3083332"/>
                  <a:pt x="6434257" y="3458327"/>
                  <a:pt x="6562808" y="3796782"/>
                </a:cubicBezTo>
                <a:cubicBezTo>
                  <a:pt x="6663843" y="4062845"/>
                  <a:pt x="6830626" y="4303149"/>
                  <a:pt x="7014206" y="4518882"/>
                </a:cubicBezTo>
                <a:cubicBezTo>
                  <a:pt x="7067169" y="4581120"/>
                  <a:pt x="7123264" y="4642043"/>
                  <a:pt x="7182807" y="4699705"/>
                </a:cubicBezTo>
                <a:cubicBezTo>
                  <a:pt x="6966071" y="4588516"/>
                  <a:pt x="6780422" y="4416907"/>
                  <a:pt x="6624983" y="4231885"/>
                </a:cubicBezTo>
                <a:cubicBezTo>
                  <a:pt x="6203795" y="3730408"/>
                  <a:pt x="5965873" y="3099001"/>
                  <a:pt x="5731901" y="2495987"/>
                </a:cubicBezTo>
                <a:cubicBezTo>
                  <a:pt x="5582792" y="2111778"/>
                  <a:pt x="5433371" y="1716099"/>
                  <a:pt x="5237819" y="1348248"/>
                </a:cubicBezTo>
                <a:cubicBezTo>
                  <a:pt x="5204601" y="1254797"/>
                  <a:pt x="5165051" y="1163414"/>
                  <a:pt x="5118357" y="1074789"/>
                </a:cubicBezTo>
                <a:cubicBezTo>
                  <a:pt x="4857559" y="579830"/>
                  <a:pt x="4370560" y="220692"/>
                  <a:pt x="3835237" y="73652"/>
                </a:cubicBezTo>
                <a:cubicBezTo>
                  <a:pt x="3564660" y="-620"/>
                  <a:pt x="3281361" y="-19737"/>
                  <a:pt x="3003765" y="20941"/>
                </a:cubicBezTo>
                <a:cubicBezTo>
                  <a:pt x="2721782" y="62245"/>
                  <a:pt x="2454089" y="175439"/>
                  <a:pt x="2208647" y="317339"/>
                </a:cubicBezTo>
                <a:cubicBezTo>
                  <a:pt x="1711870" y="604525"/>
                  <a:pt x="1297325" y="1011047"/>
                  <a:pt x="805124" y="1305001"/>
                </a:cubicBezTo>
                <a:cubicBezTo>
                  <a:pt x="572906" y="1443705"/>
                  <a:pt x="324956" y="1551133"/>
                  <a:pt x="57452" y="1598454"/>
                </a:cubicBezTo>
                <a:cubicBezTo>
                  <a:pt x="-43145" y="1616255"/>
                  <a:pt x="-524" y="1769499"/>
                  <a:pt x="99696" y="1751762"/>
                </a:cubicBezTo>
                <a:cubicBezTo>
                  <a:pt x="666608" y="1651416"/>
                  <a:pt x="1132046" y="1292591"/>
                  <a:pt x="1577804" y="951504"/>
                </a:cubicBezTo>
                <a:cubicBezTo>
                  <a:pt x="2017482" y="615055"/>
                  <a:pt x="2489126" y="249084"/>
                  <a:pt x="3054847" y="172932"/>
                </a:cubicBezTo>
                <a:cubicBezTo>
                  <a:pt x="3210411" y="151998"/>
                  <a:pt x="3368294" y="152499"/>
                  <a:pt x="3524109" y="172305"/>
                </a:cubicBezTo>
                <a:cubicBezTo>
                  <a:pt x="3394618" y="198065"/>
                  <a:pt x="3268449" y="243882"/>
                  <a:pt x="3151056" y="306308"/>
                </a:cubicBezTo>
                <a:cubicBezTo>
                  <a:pt x="2561643" y="619818"/>
                  <a:pt x="2243182" y="1314152"/>
                  <a:pt x="2152050" y="1948943"/>
                </a:cubicBezTo>
                <a:cubicBezTo>
                  <a:pt x="2057031" y="2610936"/>
                  <a:pt x="2185080" y="3307715"/>
                  <a:pt x="2542589" y="3876821"/>
                </a:cubicBezTo>
                <a:cubicBezTo>
                  <a:pt x="2716455" y="4153602"/>
                  <a:pt x="2949362" y="4403432"/>
                  <a:pt x="3241311" y="4556614"/>
                </a:cubicBezTo>
                <a:cubicBezTo>
                  <a:pt x="3540969" y="4713870"/>
                  <a:pt x="3900609" y="4773037"/>
                  <a:pt x="4227594" y="4669307"/>
                </a:cubicBezTo>
                <a:cubicBezTo>
                  <a:pt x="4883946" y="4461032"/>
                  <a:pt x="5197706" y="3780988"/>
                  <a:pt x="5305949" y="3151273"/>
                </a:cubicBezTo>
                <a:cubicBezTo>
                  <a:pt x="5368062" y="2789691"/>
                  <a:pt x="5404665" y="2403852"/>
                  <a:pt x="5375834" y="2027415"/>
                </a:cubicBezTo>
                <a:cubicBezTo>
                  <a:pt x="5455496" y="2219018"/>
                  <a:pt x="5529894" y="2412877"/>
                  <a:pt x="5605043" y="2606236"/>
                </a:cubicBezTo>
                <a:cubicBezTo>
                  <a:pt x="5841334" y="3214326"/>
                  <a:pt x="6088281" y="3839027"/>
                  <a:pt x="6512603" y="4344265"/>
                </a:cubicBezTo>
                <a:cubicBezTo>
                  <a:pt x="6713420" y="4583314"/>
                  <a:pt x="6960931" y="4790775"/>
                  <a:pt x="7254322" y="4904658"/>
                </a:cubicBezTo>
                <a:cubicBezTo>
                  <a:pt x="7352850" y="4942891"/>
                  <a:pt x="7455452" y="4967461"/>
                  <a:pt x="7559307" y="4978429"/>
                </a:cubicBezTo>
                <a:cubicBezTo>
                  <a:pt x="7601739" y="5000429"/>
                  <a:pt x="7645363" y="5020047"/>
                  <a:pt x="7690427" y="5036781"/>
                </a:cubicBezTo>
                <a:cubicBezTo>
                  <a:pt x="7796539" y="5076330"/>
                  <a:pt x="7910925" y="5084854"/>
                  <a:pt x="8023241" y="5087299"/>
                </a:cubicBezTo>
                <a:cubicBezTo>
                  <a:pt x="8180999" y="5090746"/>
                  <a:pt x="8336124" y="5087048"/>
                  <a:pt x="8486360" y="5033271"/>
                </a:cubicBezTo>
                <a:cubicBezTo>
                  <a:pt x="8776052" y="4929604"/>
                  <a:pt x="9005199" y="4709357"/>
                  <a:pt x="9183828" y="4464980"/>
                </a:cubicBezTo>
                <a:cubicBezTo>
                  <a:pt x="9552619" y="3960620"/>
                  <a:pt x="9712382" y="3237391"/>
                  <a:pt x="10319345" y="2948764"/>
                </a:cubicBezTo>
                <a:cubicBezTo>
                  <a:pt x="10559460" y="2834567"/>
                  <a:pt x="10848400" y="2810437"/>
                  <a:pt x="11074099" y="2968758"/>
                </a:cubicBezTo>
                <a:cubicBezTo>
                  <a:pt x="11158024" y="3027737"/>
                  <a:pt x="11237561" y="2889973"/>
                  <a:pt x="11154326" y="2831559"/>
                </a:cubicBezTo>
                <a:close/>
                <a:moveTo>
                  <a:pt x="5222777" y="2366747"/>
                </a:moveTo>
                <a:cubicBezTo>
                  <a:pt x="5216196" y="2722125"/>
                  <a:pt x="5176960" y="3085901"/>
                  <a:pt x="5082130" y="3429057"/>
                </a:cubicBezTo>
                <a:cubicBezTo>
                  <a:pt x="4994821" y="3745011"/>
                  <a:pt x="4845838" y="4045421"/>
                  <a:pt x="4601336" y="4269053"/>
                </a:cubicBezTo>
                <a:cubicBezTo>
                  <a:pt x="4367865" y="4482593"/>
                  <a:pt x="4066389" y="4592152"/>
                  <a:pt x="3749808" y="4554984"/>
                </a:cubicBezTo>
                <a:cubicBezTo>
                  <a:pt x="3417558" y="4515937"/>
                  <a:pt x="3122538" y="4331165"/>
                  <a:pt x="2899972" y="4087979"/>
                </a:cubicBezTo>
                <a:cubicBezTo>
                  <a:pt x="2454277" y="3600980"/>
                  <a:pt x="2254652" y="2904515"/>
                  <a:pt x="2281979" y="2253804"/>
                </a:cubicBezTo>
                <a:cubicBezTo>
                  <a:pt x="2295705" y="1926254"/>
                  <a:pt x="2367783" y="1597702"/>
                  <a:pt x="2500658" y="1297480"/>
                </a:cubicBezTo>
                <a:cubicBezTo>
                  <a:pt x="2630525" y="1004027"/>
                  <a:pt x="2818179" y="722169"/>
                  <a:pt x="3083428" y="534765"/>
                </a:cubicBezTo>
                <a:cubicBezTo>
                  <a:pt x="3348739" y="347362"/>
                  <a:pt x="3685752" y="253221"/>
                  <a:pt x="4005341" y="338524"/>
                </a:cubicBezTo>
                <a:cubicBezTo>
                  <a:pt x="4302367" y="417810"/>
                  <a:pt x="4543234" y="628279"/>
                  <a:pt x="4733835" y="861751"/>
                </a:cubicBezTo>
                <a:cubicBezTo>
                  <a:pt x="4873604" y="1032984"/>
                  <a:pt x="4990434" y="1223647"/>
                  <a:pt x="5093976" y="1420327"/>
                </a:cubicBezTo>
                <a:cubicBezTo>
                  <a:pt x="5196766" y="1724121"/>
                  <a:pt x="5228731" y="2046782"/>
                  <a:pt x="5222777" y="2366747"/>
                </a:cubicBezTo>
                <a:close/>
                <a:moveTo>
                  <a:pt x="7074502" y="4343387"/>
                </a:moveTo>
                <a:cubicBezTo>
                  <a:pt x="6892927" y="4117750"/>
                  <a:pt x="6740685" y="3869425"/>
                  <a:pt x="6661837" y="3589071"/>
                </a:cubicBezTo>
                <a:cubicBezTo>
                  <a:pt x="6562307" y="3235448"/>
                  <a:pt x="6543315" y="2856316"/>
                  <a:pt x="6556227" y="2490910"/>
                </a:cubicBezTo>
                <a:cubicBezTo>
                  <a:pt x="6569389" y="2118860"/>
                  <a:pt x="6623479" y="1742548"/>
                  <a:pt x="6734982" y="1386669"/>
                </a:cubicBezTo>
                <a:cubicBezTo>
                  <a:pt x="6834199" y="1069963"/>
                  <a:pt x="6998224" y="757143"/>
                  <a:pt x="7272059" y="557893"/>
                </a:cubicBezTo>
                <a:cubicBezTo>
                  <a:pt x="7527530" y="371994"/>
                  <a:pt x="7837154" y="309254"/>
                  <a:pt x="8137501" y="419315"/>
                </a:cubicBezTo>
                <a:cubicBezTo>
                  <a:pt x="8440481" y="530315"/>
                  <a:pt x="8668437" y="780772"/>
                  <a:pt x="8814850" y="1061126"/>
                </a:cubicBezTo>
                <a:cubicBezTo>
                  <a:pt x="8975616" y="1368994"/>
                  <a:pt x="9053711" y="1718919"/>
                  <a:pt x="9107990" y="2059693"/>
                </a:cubicBezTo>
                <a:cubicBezTo>
                  <a:pt x="9165276" y="2419082"/>
                  <a:pt x="9181885" y="2789127"/>
                  <a:pt x="9135003" y="3150709"/>
                </a:cubicBezTo>
                <a:cubicBezTo>
                  <a:pt x="9055529" y="3763689"/>
                  <a:pt x="8764269" y="4393654"/>
                  <a:pt x="8196605" y="4695130"/>
                </a:cubicBezTo>
                <a:cubicBezTo>
                  <a:pt x="8010643" y="4793908"/>
                  <a:pt x="7805126" y="4838848"/>
                  <a:pt x="7600298" y="4822426"/>
                </a:cubicBezTo>
                <a:cubicBezTo>
                  <a:pt x="7392838" y="4707853"/>
                  <a:pt x="7219850" y="4523959"/>
                  <a:pt x="7074502" y="4343387"/>
                </a:cubicBezTo>
                <a:close/>
              </a:path>
            </a:pathLst>
          </a:custGeom>
          <a:solidFill>
            <a:srgbClr val="FE7801"/>
          </a:solidFill>
          <a:ln w="6266" cap="flat">
            <a:noFill/>
            <a:prstDash val="solid"/>
            <a:miter/>
          </a:ln>
        </p:spPr>
        <p:txBody>
          <a:bodyPr rtlCol="0" anchor="ctr"/>
          <a:lstStyle/>
          <a:p>
            <a:endParaRPr lang="es-CO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54991CB-4735-ED77-E7F0-33EFA044C8C0}"/>
              </a:ext>
            </a:extLst>
          </p:cNvPr>
          <p:cNvSpPr txBox="1"/>
          <p:nvPr/>
        </p:nvSpPr>
        <p:spPr>
          <a:xfrm>
            <a:off x="1567327" y="866701"/>
            <a:ext cx="403135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20"/>
              </a:lnSpc>
            </a:pPr>
            <a:r>
              <a:rPr lang="es-PA" sz="5400" b="1" spc="-3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Carbono Neutral</a:t>
            </a:r>
            <a:endParaRPr lang="es-CO" sz="5400" b="1" spc="-3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A9ECBA0-5E73-3BCE-DB09-782D19DDE992}"/>
              </a:ext>
            </a:extLst>
          </p:cNvPr>
          <p:cNvSpPr txBox="1"/>
          <p:nvPr/>
        </p:nvSpPr>
        <p:spPr>
          <a:xfrm>
            <a:off x="1472273" y="4106570"/>
            <a:ext cx="403135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220"/>
              </a:lnSpc>
            </a:pPr>
            <a:r>
              <a:rPr lang="es-CO" sz="5400" b="1" spc="-3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Nuestra estrategia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C393F1E-D884-7A6F-32B3-C4EB90A5E6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330" y="4953732"/>
            <a:ext cx="4546387" cy="608319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84745814-D105-2F74-BAFA-247B3D68A8DB}"/>
              </a:ext>
            </a:extLst>
          </p:cNvPr>
          <p:cNvSpPr txBox="1"/>
          <p:nvPr/>
        </p:nvSpPr>
        <p:spPr>
          <a:xfrm>
            <a:off x="4705351" y="1775457"/>
            <a:ext cx="73247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770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Definimos el camino para reducir nuestras emisiones al 2025 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b="1" i="0" u="none" strike="noStrike" kern="1200" cap="none" spc="0" normalizeH="0" baseline="0" noProof="0" dirty="0">
                <a:ln>
                  <a:noFill/>
                </a:ln>
                <a:solidFill>
                  <a:srgbClr val="FF770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“Estrategia de Cambio Climático para la Carbono Neutralidad” </a:t>
            </a:r>
          </a:p>
          <a:p>
            <a:endParaRPr lang="es-CO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A631AA3-DE95-BCD0-BA66-82898071DD8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7811" y="6453066"/>
            <a:ext cx="1670139" cy="13719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04A05A-75AF-E7C2-568C-23DB7D0F4A6D}"/>
              </a:ext>
            </a:extLst>
          </p:cNvPr>
          <p:cNvSpPr txBox="1"/>
          <p:nvPr/>
        </p:nvSpPr>
        <p:spPr>
          <a:xfrm>
            <a:off x="4872038" y="2728512"/>
            <a:ext cx="6991349" cy="1951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ES" sz="18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 cumplir con el compromiso de</a:t>
            </a:r>
            <a:r>
              <a:rPr lang="es-ES" sz="1800" b="1" i="0" dirty="0">
                <a:solidFill>
                  <a:srgbClr val="FF81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reducir</a:t>
            </a:r>
            <a:r>
              <a:rPr lang="es-ES" sz="18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las emisiones asociadas a las operaciones y</a:t>
            </a:r>
            <a:r>
              <a:rPr lang="es-ES" sz="1800" b="1" i="0" dirty="0">
                <a:solidFill>
                  <a:srgbClr val="FF812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compensar</a:t>
            </a:r>
            <a:r>
              <a:rPr lang="es-ES" sz="18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las emisiones de CO</a:t>
            </a:r>
            <a:r>
              <a:rPr lang="es-ES" sz="1800" b="0" i="0" baseline="-2500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8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restantes. </a:t>
            </a:r>
          </a:p>
          <a:p>
            <a:pPr marR="0" lvl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s-ES" sz="1800" b="0" i="0" dirty="0">
                <a:solidFill>
                  <a:srgbClr val="3D3D3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Promovemos acciones innovadoras para la conservación del medio ambiente y uso eficiente de los recursos naturales, el manejo integral de los impactos ambientales y la debida diligencia en toda la cadena de valor.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6014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142342" y="4180812"/>
            <a:ext cx="3411725" cy="984650"/>
          </a:xfrm>
          <a:custGeom>
            <a:avLst/>
            <a:gdLst/>
            <a:ahLst/>
            <a:cxnLst/>
            <a:rect l="l" t="t" r="r" b="b"/>
            <a:pathLst>
              <a:path w="3762375" h="885825">
                <a:moveTo>
                  <a:pt x="3590925" y="0"/>
                </a:moveTo>
                <a:lnTo>
                  <a:pt x="171450" y="0"/>
                </a:lnTo>
                <a:lnTo>
                  <a:pt x="117043" y="6553"/>
                </a:lnTo>
                <a:lnTo>
                  <a:pt x="69951" y="24993"/>
                </a:lnTo>
                <a:lnTo>
                  <a:pt x="32918" y="53492"/>
                </a:lnTo>
                <a:lnTo>
                  <a:pt x="8686" y="90220"/>
                </a:lnTo>
                <a:lnTo>
                  <a:pt x="0" y="133350"/>
                </a:lnTo>
                <a:lnTo>
                  <a:pt x="0" y="742950"/>
                </a:lnTo>
                <a:lnTo>
                  <a:pt x="8686" y="787069"/>
                </a:lnTo>
                <a:lnTo>
                  <a:pt x="32918" y="826160"/>
                </a:lnTo>
                <a:lnTo>
                  <a:pt x="69951" y="857478"/>
                </a:lnTo>
                <a:lnTo>
                  <a:pt x="117043" y="878281"/>
                </a:lnTo>
                <a:lnTo>
                  <a:pt x="171450" y="885825"/>
                </a:lnTo>
                <a:lnTo>
                  <a:pt x="3590925" y="885825"/>
                </a:lnTo>
                <a:lnTo>
                  <a:pt x="3645331" y="878281"/>
                </a:lnTo>
                <a:lnTo>
                  <a:pt x="3692423" y="857478"/>
                </a:lnTo>
                <a:lnTo>
                  <a:pt x="3729456" y="826160"/>
                </a:lnTo>
                <a:lnTo>
                  <a:pt x="3753688" y="787069"/>
                </a:lnTo>
                <a:lnTo>
                  <a:pt x="3762375" y="742950"/>
                </a:lnTo>
                <a:lnTo>
                  <a:pt x="3762375" y="133350"/>
                </a:lnTo>
                <a:lnTo>
                  <a:pt x="3753688" y="90220"/>
                </a:lnTo>
                <a:lnTo>
                  <a:pt x="3729456" y="53492"/>
                </a:lnTo>
                <a:lnTo>
                  <a:pt x="3692423" y="24993"/>
                </a:lnTo>
                <a:lnTo>
                  <a:pt x="3645331" y="6553"/>
                </a:lnTo>
                <a:lnTo>
                  <a:pt x="359092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42342" y="2752236"/>
            <a:ext cx="3411725" cy="1219611"/>
          </a:xfrm>
          <a:custGeom>
            <a:avLst/>
            <a:gdLst/>
            <a:ahLst/>
            <a:cxnLst/>
            <a:rect l="l" t="t" r="r" b="b"/>
            <a:pathLst>
              <a:path w="3762375" h="885825">
                <a:moveTo>
                  <a:pt x="3590925" y="0"/>
                </a:moveTo>
                <a:lnTo>
                  <a:pt x="171450" y="0"/>
                </a:lnTo>
                <a:lnTo>
                  <a:pt x="117043" y="6553"/>
                </a:lnTo>
                <a:lnTo>
                  <a:pt x="69951" y="24993"/>
                </a:lnTo>
                <a:lnTo>
                  <a:pt x="32918" y="53492"/>
                </a:lnTo>
                <a:lnTo>
                  <a:pt x="8686" y="90220"/>
                </a:lnTo>
                <a:lnTo>
                  <a:pt x="0" y="133350"/>
                </a:lnTo>
                <a:lnTo>
                  <a:pt x="0" y="742950"/>
                </a:lnTo>
                <a:lnTo>
                  <a:pt x="8686" y="787069"/>
                </a:lnTo>
                <a:lnTo>
                  <a:pt x="32918" y="826160"/>
                </a:lnTo>
                <a:lnTo>
                  <a:pt x="69951" y="857478"/>
                </a:lnTo>
                <a:lnTo>
                  <a:pt x="117043" y="878281"/>
                </a:lnTo>
                <a:lnTo>
                  <a:pt x="171450" y="885825"/>
                </a:lnTo>
                <a:lnTo>
                  <a:pt x="3590925" y="885825"/>
                </a:lnTo>
                <a:lnTo>
                  <a:pt x="3645331" y="878281"/>
                </a:lnTo>
                <a:lnTo>
                  <a:pt x="3692423" y="857478"/>
                </a:lnTo>
                <a:lnTo>
                  <a:pt x="3729456" y="826160"/>
                </a:lnTo>
                <a:lnTo>
                  <a:pt x="3753688" y="787069"/>
                </a:lnTo>
                <a:lnTo>
                  <a:pt x="3762375" y="742950"/>
                </a:lnTo>
                <a:lnTo>
                  <a:pt x="3762375" y="133350"/>
                </a:lnTo>
                <a:lnTo>
                  <a:pt x="3753688" y="90220"/>
                </a:lnTo>
                <a:lnTo>
                  <a:pt x="3729456" y="53492"/>
                </a:lnTo>
                <a:lnTo>
                  <a:pt x="3692423" y="24993"/>
                </a:lnTo>
                <a:lnTo>
                  <a:pt x="3645331" y="6553"/>
                </a:lnTo>
                <a:lnTo>
                  <a:pt x="3590925" y="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32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-608726" y="379173"/>
            <a:ext cx="7784277" cy="57624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/>
          <a:p>
            <a:pPr algn="ctr" defTabSz="914400">
              <a:lnSpc>
                <a:spcPct val="70000"/>
              </a:lnSpc>
            </a:pPr>
            <a:r>
              <a:rPr lang="es-PA" b="1" spc="-300" dirty="0">
                <a:solidFill>
                  <a:srgbClr val="FF8E00"/>
                </a:solidFill>
                <a:latin typeface="Helvetica LT Std"/>
                <a:ea typeface="+mn-ea"/>
                <a:cs typeface="+mn-cs"/>
              </a:rPr>
              <a:t>¿ </a:t>
            </a:r>
            <a:r>
              <a:rPr lang="es-CO" b="1" i="0" dirty="0">
                <a:solidFill>
                  <a:srgbClr val="FF812D"/>
                </a:solidFill>
                <a:effectLst/>
                <a:latin typeface="Helvetica LT Std"/>
              </a:rPr>
              <a:t>Qué hizo la compañía?</a:t>
            </a:r>
            <a:endParaRPr b="1" spc="-300" dirty="0">
              <a:solidFill>
                <a:srgbClr val="FF8E00"/>
              </a:solidFill>
              <a:latin typeface="Helvetica LT Std"/>
              <a:ea typeface="+mn-ea"/>
              <a:cs typeface="+mn-c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95819" y="2819943"/>
            <a:ext cx="3093134" cy="1084195"/>
          </a:xfrm>
          <a:prstGeom prst="rect">
            <a:avLst/>
          </a:prstGeom>
        </p:spPr>
        <p:txBody>
          <a:bodyPr vert="horz" wrap="square" lIns="0" tIns="6910" rIns="0" bIns="0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Grupo Empresarial Argos: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reducción en la intensidad de las emisiones en 46%, línea base 2018, y 37% de reducción en sus emisiones absolutas de CO2 e, con respecto a 2015.</a:t>
            </a:r>
            <a:endParaRPr kumimoji="0" lang="es-CO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08884" y="4327957"/>
            <a:ext cx="3194885" cy="741025"/>
          </a:xfrm>
          <a:prstGeom prst="rect">
            <a:avLst/>
          </a:prstGeom>
        </p:spPr>
        <p:txBody>
          <a:bodyPr vert="horz" wrap="square" lIns="0" tIns="6910" rIns="0" bIns="0" rtlCol="0">
            <a:spAutoFit/>
          </a:bodyPr>
          <a:lstStyle/>
          <a:p>
            <a:pPr marL="11516" marR="4607" lvl="0" indent="0" algn="l" defTabSz="914400" rtl="0" eaLnBrk="1" fontAlgn="auto" latinLnBrk="0" hangingPunct="1">
              <a:lnSpc>
                <a:spcPct val="116500"/>
              </a:lnSpc>
              <a:spcBef>
                <a:spcPts val="5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Celsia: 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Carbono neutralidad + Reducir el 25% de la intensidad de emisiones (Año base 2015)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Abrir llave 31">
            <a:extLst>
              <a:ext uri="{FF2B5EF4-FFF2-40B4-BE49-F238E27FC236}">
                <a16:creationId xmlns:a16="http://schemas.microsoft.com/office/drawing/2014/main" id="{87A10DA2-BFCD-4C96-BC41-FF8F1C06BEF3}"/>
              </a:ext>
            </a:extLst>
          </p:cNvPr>
          <p:cNvSpPr/>
          <p:nvPr/>
        </p:nvSpPr>
        <p:spPr>
          <a:xfrm rot="10800000" flipH="1">
            <a:off x="4704608" y="1185244"/>
            <a:ext cx="322111" cy="5421022"/>
          </a:xfrm>
          <a:prstGeom prst="leftBrace">
            <a:avLst>
              <a:gd name="adj1" fmla="val 8333"/>
              <a:gd name="adj2" fmla="val 51349"/>
            </a:avLst>
          </a:prstGeom>
          <a:ln>
            <a:solidFill>
              <a:srgbClr val="FF7705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oogle Shape;372;p20">
            <a:extLst>
              <a:ext uri="{FF2B5EF4-FFF2-40B4-BE49-F238E27FC236}">
                <a16:creationId xmlns:a16="http://schemas.microsoft.com/office/drawing/2014/main" id="{21F9E126-3000-4E3C-AAD2-14FD19CDBEAD}"/>
              </a:ext>
            </a:extLst>
          </p:cNvPr>
          <p:cNvSpPr txBox="1"/>
          <p:nvPr/>
        </p:nvSpPr>
        <p:spPr>
          <a:xfrm>
            <a:off x="4801474" y="1185244"/>
            <a:ext cx="2690445" cy="5050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lnSpc>
                <a:spcPct val="70000"/>
              </a:lnSpc>
              <a:spcBef>
                <a:spcPct val="0"/>
              </a:spcBef>
              <a:buNone/>
              <a:defRPr sz="8800" b="1" spc="-300">
                <a:solidFill>
                  <a:srgbClr val="FF8E00"/>
                </a:solidFill>
              </a:defRPr>
            </a:lvl1pPr>
          </a:lstStyle>
          <a:p>
            <a:r>
              <a:rPr lang="es-CO" sz="3600" dirty="0">
                <a:solidFill>
                  <a:schemeClr val="bg2">
                    <a:lumMod val="50000"/>
                  </a:schemeClr>
                </a:solidFill>
              </a:rPr>
              <a:t>Mitigación</a:t>
            </a:r>
            <a:endParaRPr lang="es-CO" sz="3600" dirty="0">
              <a:solidFill>
                <a:schemeClr val="bg2">
                  <a:lumMod val="50000"/>
                </a:schemeClr>
              </a:solidFill>
              <a:sym typeface="Lato Ligh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4DBFCA8-3280-4985-B60A-F456925F18D4}"/>
              </a:ext>
            </a:extLst>
          </p:cNvPr>
          <p:cNvSpPr txBox="1"/>
          <p:nvPr/>
        </p:nvSpPr>
        <p:spPr>
          <a:xfrm>
            <a:off x="4961140" y="1759546"/>
            <a:ext cx="716284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CO" sz="1400" b="0" i="0" dirty="0">
                <a:solidFill>
                  <a:srgbClr val="AAAAAA"/>
                </a:solidFill>
                <a:effectLst/>
                <a:latin typeface="Helvetica" panose="020B0604020202020204" pitchFamily="34" charset="0"/>
              </a:rPr>
              <a:t>☀️  </a:t>
            </a: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Impulsamos las energías renovables.</a:t>
            </a:r>
            <a:endParaRPr lang="es-ES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🚗  Fomentamos la movilidad eléctrica</a:t>
            </a:r>
          </a:p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CO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💡   Implementamos programas de eficiencia energética</a:t>
            </a:r>
          </a:p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⛽   Disminuimos el consumo de combustibles fósiles.</a:t>
            </a:r>
            <a:endParaRPr lang="es-CO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es-ES" sz="14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7" name="Google Shape;372;p20">
            <a:extLst>
              <a:ext uri="{FF2B5EF4-FFF2-40B4-BE49-F238E27FC236}">
                <a16:creationId xmlns:a16="http://schemas.microsoft.com/office/drawing/2014/main" id="{F3D3FB24-546D-4155-B74D-9A8D5AAC0451}"/>
              </a:ext>
            </a:extLst>
          </p:cNvPr>
          <p:cNvSpPr txBox="1"/>
          <p:nvPr/>
        </p:nvSpPr>
        <p:spPr>
          <a:xfrm>
            <a:off x="4848476" y="4613814"/>
            <a:ext cx="2690445" cy="5050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lnSpc>
                <a:spcPct val="70000"/>
              </a:lnSpc>
              <a:spcBef>
                <a:spcPct val="0"/>
              </a:spcBef>
              <a:buNone/>
              <a:defRPr sz="8800" b="1" spc="-300">
                <a:solidFill>
                  <a:srgbClr val="FF8E00"/>
                </a:solidFill>
              </a:defRPr>
            </a:lvl1pPr>
          </a:lstStyle>
          <a:p>
            <a:r>
              <a:rPr lang="es-CO" sz="3600" dirty="0">
                <a:solidFill>
                  <a:schemeClr val="bg2">
                    <a:lumMod val="50000"/>
                  </a:schemeClr>
                </a:solidFill>
              </a:rPr>
              <a:t>Adaptación</a:t>
            </a:r>
            <a:endParaRPr lang="es-CO" sz="3600" dirty="0">
              <a:solidFill>
                <a:schemeClr val="bg2">
                  <a:lumMod val="50000"/>
                </a:schemeClr>
              </a:solidFill>
              <a:sym typeface="Lato Light"/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8526D906-6371-442A-AF5A-F4CC4A843596}"/>
              </a:ext>
            </a:extLst>
          </p:cNvPr>
          <p:cNvSpPr txBox="1"/>
          <p:nvPr/>
        </p:nvSpPr>
        <p:spPr>
          <a:xfrm>
            <a:off x="4961140" y="5098454"/>
            <a:ext cx="70252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de estaciones meteorológicas e implementación de modelos para las cuencas donde tenemos Centrales Hidroeléctricas. </a:t>
            </a: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y evaluación del riesgo estratégico Cambio climático y Escasez de Recursos.</a:t>
            </a:r>
            <a:endParaRPr lang="es-MX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Google Shape;372;p20">
            <a:extLst>
              <a:ext uri="{FF2B5EF4-FFF2-40B4-BE49-F238E27FC236}">
                <a16:creationId xmlns:a16="http://schemas.microsoft.com/office/drawing/2014/main" id="{0EE18366-60D6-4B27-8148-6A6C2718D9B3}"/>
              </a:ext>
            </a:extLst>
          </p:cNvPr>
          <p:cNvSpPr txBox="1"/>
          <p:nvPr/>
        </p:nvSpPr>
        <p:spPr>
          <a:xfrm>
            <a:off x="5127815" y="2973767"/>
            <a:ext cx="2690445" cy="5050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lnSpc>
                <a:spcPct val="70000"/>
              </a:lnSpc>
              <a:spcBef>
                <a:spcPct val="0"/>
              </a:spcBef>
              <a:buNone/>
              <a:defRPr sz="8800" b="1" spc="-300">
                <a:solidFill>
                  <a:srgbClr val="FF8E00"/>
                </a:solidFill>
              </a:defRPr>
            </a:lvl1pPr>
          </a:lstStyle>
          <a:p>
            <a:r>
              <a:rPr lang="es-CO" sz="3600" dirty="0">
                <a:solidFill>
                  <a:schemeClr val="bg2">
                    <a:lumMod val="50000"/>
                  </a:schemeClr>
                </a:solidFill>
              </a:rPr>
              <a:t>Compensación</a:t>
            </a:r>
            <a:endParaRPr lang="es-CO" sz="3600" dirty="0">
              <a:solidFill>
                <a:schemeClr val="bg2">
                  <a:lumMod val="50000"/>
                </a:schemeClr>
              </a:solidFill>
              <a:sym typeface="Lato Light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DDD8F91-A2DE-42D4-8B88-89EA202042E8}"/>
              </a:ext>
            </a:extLst>
          </p:cNvPr>
          <p:cNvSpPr txBox="1"/>
          <p:nvPr/>
        </p:nvSpPr>
        <p:spPr>
          <a:xfrm>
            <a:off x="4979960" y="3477774"/>
            <a:ext cx="614695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ES" sz="1400" b="0" i="0" dirty="0">
                <a:solidFill>
                  <a:srgbClr val="AAAAAA"/>
                </a:solidFill>
                <a:effectLst/>
                <a:latin typeface="Helvetica" panose="020B0604020202020204" pitchFamily="34" charset="0"/>
              </a:rPr>
              <a:t>🌳 </a:t>
            </a: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Realizamos la siembra y cuidado de árboles nativos, de manera voluntaria.</a:t>
            </a:r>
          </a:p>
          <a:p>
            <a:pPr algn="just">
              <a:buClr>
                <a:schemeClr val="bg2">
                  <a:lumMod val="50000"/>
                </a:schemeClr>
              </a:buClr>
            </a:pPr>
            <a:r>
              <a:rPr lang="es-ES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✏️Registrar proyectos en mercados de carbono (CERS) y en mercados de    certificados de origen (RECS).</a:t>
            </a:r>
          </a:p>
        </p:txBody>
      </p:sp>
      <p:sp>
        <p:nvSpPr>
          <p:cNvPr id="2" name="Google Shape;372;p20">
            <a:extLst>
              <a:ext uri="{FF2B5EF4-FFF2-40B4-BE49-F238E27FC236}">
                <a16:creationId xmlns:a16="http://schemas.microsoft.com/office/drawing/2014/main" id="{7DBED645-6DD1-49E4-D31E-5E753725DE68}"/>
              </a:ext>
            </a:extLst>
          </p:cNvPr>
          <p:cNvSpPr txBox="1"/>
          <p:nvPr/>
        </p:nvSpPr>
        <p:spPr>
          <a:xfrm>
            <a:off x="5010055" y="6101191"/>
            <a:ext cx="2690445" cy="5050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 algn="ctr">
              <a:lnSpc>
                <a:spcPct val="70000"/>
              </a:lnSpc>
              <a:spcBef>
                <a:spcPct val="0"/>
              </a:spcBef>
              <a:buNone/>
              <a:defRPr sz="8800" b="1" spc="-300">
                <a:solidFill>
                  <a:srgbClr val="FF8E00"/>
                </a:solidFill>
              </a:defRPr>
            </a:lvl1pPr>
          </a:lstStyle>
          <a:p>
            <a:r>
              <a:rPr lang="es-CO" sz="3600" dirty="0">
                <a:solidFill>
                  <a:schemeClr val="bg2">
                    <a:lumMod val="50000"/>
                  </a:schemeClr>
                </a:solidFill>
              </a:rPr>
              <a:t>Comunicación</a:t>
            </a:r>
            <a:endParaRPr lang="es-CO" sz="3600" dirty="0">
              <a:solidFill>
                <a:schemeClr val="bg2">
                  <a:lumMod val="50000"/>
                </a:schemeClr>
              </a:solidFill>
              <a:sym typeface="La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F9EF8-F63B-E60A-B03F-AA7628A734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1" r="46643" b="46410"/>
          <a:stretch/>
        </p:blipFill>
        <p:spPr bwMode="auto">
          <a:xfrm>
            <a:off x="7593542" y="6104234"/>
            <a:ext cx="1166608" cy="4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7">
            <a:extLst>
              <a:ext uri="{FF2B5EF4-FFF2-40B4-BE49-F238E27FC236}">
                <a16:creationId xmlns:a16="http://schemas.microsoft.com/office/drawing/2014/main" id="{D92B2F46-344F-83C3-BA8F-0301E8CE82B3}"/>
              </a:ext>
            </a:extLst>
          </p:cNvPr>
          <p:cNvGrpSpPr/>
          <p:nvPr/>
        </p:nvGrpSpPr>
        <p:grpSpPr>
          <a:xfrm rot="10800000">
            <a:off x="84095" y="4119211"/>
            <a:ext cx="1126378" cy="968010"/>
            <a:chOff x="4401043" y="3636832"/>
            <a:chExt cx="1203019" cy="1082676"/>
          </a:xfrm>
        </p:grpSpPr>
        <p:sp>
          <p:nvSpPr>
            <p:cNvPr id="7" name="Teardrop 45">
              <a:extLst>
                <a:ext uri="{FF2B5EF4-FFF2-40B4-BE49-F238E27FC236}">
                  <a16:creationId xmlns:a16="http://schemas.microsoft.com/office/drawing/2014/main" id="{66A5C5C1-28AD-5F76-22EA-81448F920695}"/>
                </a:ext>
              </a:extLst>
            </p:cNvPr>
            <p:cNvSpPr/>
            <p:nvPr/>
          </p:nvSpPr>
          <p:spPr>
            <a:xfrm rot="13538122">
              <a:off x="4521387" y="3636833"/>
              <a:ext cx="1082676" cy="1082674"/>
            </a:xfrm>
            <a:prstGeom prst="teardrop">
              <a:avLst/>
            </a:prstGeom>
            <a:solidFill>
              <a:srgbClr val="FE7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NeueLT Std" panose="020B0604020202020204" pitchFamily="34" charset="77"/>
              </a:endParaRPr>
            </a:p>
          </p:txBody>
        </p:sp>
        <p:grpSp>
          <p:nvGrpSpPr>
            <p:cNvPr id="11" name="Group 4">
              <a:extLst>
                <a:ext uri="{FF2B5EF4-FFF2-40B4-BE49-F238E27FC236}">
                  <a16:creationId xmlns:a16="http://schemas.microsoft.com/office/drawing/2014/main" id="{4F235D0E-C519-7E35-731C-CECC9057123B}"/>
                </a:ext>
              </a:extLst>
            </p:cNvPr>
            <p:cNvGrpSpPr/>
            <p:nvPr/>
          </p:nvGrpSpPr>
          <p:grpSpPr>
            <a:xfrm>
              <a:off x="4401043" y="3748810"/>
              <a:ext cx="1091041" cy="858720"/>
              <a:chOff x="4401043" y="3748810"/>
              <a:chExt cx="1091041" cy="858720"/>
            </a:xfrm>
          </p:grpSpPr>
          <p:grpSp>
            <p:nvGrpSpPr>
              <p:cNvPr id="13" name="Group 46">
                <a:extLst>
                  <a:ext uri="{FF2B5EF4-FFF2-40B4-BE49-F238E27FC236}">
                    <a16:creationId xmlns:a16="http://schemas.microsoft.com/office/drawing/2014/main" id="{08FBE2BC-A95B-5145-1371-E19E4921C04E}"/>
                  </a:ext>
                </a:extLst>
              </p:cNvPr>
              <p:cNvGrpSpPr/>
              <p:nvPr/>
            </p:nvGrpSpPr>
            <p:grpSpPr>
              <a:xfrm rot="13538122" flipH="1">
                <a:off x="4401042" y="3925239"/>
                <a:ext cx="498117" cy="498116"/>
                <a:chOff x="2185987" y="4675187"/>
                <a:chExt cx="1020007" cy="1020007"/>
              </a:xfrm>
              <a:solidFill>
                <a:schemeClr val="accent2"/>
              </a:solidFill>
            </p:grpSpPr>
            <p:sp>
              <p:nvSpPr>
                <p:cNvPr id="16" name="Freeform: Shape 48">
                  <a:extLst>
                    <a:ext uri="{FF2B5EF4-FFF2-40B4-BE49-F238E27FC236}">
                      <a16:creationId xmlns:a16="http://schemas.microsoft.com/office/drawing/2014/main" id="{239400D8-9B2A-EFED-8EC8-62284C3CC7E4}"/>
                    </a:ext>
                  </a:extLst>
                </p:cNvPr>
                <p:cNvSpPr/>
                <p:nvPr/>
              </p:nvSpPr>
              <p:spPr>
                <a:xfrm>
                  <a:off x="2185987" y="4675187"/>
                  <a:ext cx="1020007" cy="1020007"/>
                </a:xfrm>
                <a:custGeom>
                  <a:avLst/>
                  <a:gdLst>
                    <a:gd name="connsiteX0" fmla="*/ 787287 w 1020007"/>
                    <a:gd name="connsiteY0" fmla="*/ 0 h 1020007"/>
                    <a:gd name="connsiteX1" fmla="*/ 787287 w 1020007"/>
                    <a:gd name="connsiteY1" fmla="*/ 0 h 1020007"/>
                    <a:gd name="connsiteX2" fmla="*/ 0 w 1020007"/>
                    <a:gd name="connsiteY2" fmla="*/ 787287 h 1020007"/>
                    <a:gd name="connsiteX3" fmla="*/ 0 w 1020007"/>
                    <a:gd name="connsiteY3" fmla="*/ 1020007 h 1020007"/>
                    <a:gd name="connsiteX4" fmla="*/ 1020007 w 1020007"/>
                    <a:gd name="connsiteY4" fmla="*/ 0 h 1020007"/>
                    <a:gd name="connsiteX5" fmla="*/ 1020007 w 1020007"/>
                    <a:gd name="connsiteY5" fmla="*/ 0 h 1020007"/>
                    <a:gd name="connsiteX6" fmla="*/ 787287 w 1020007"/>
                    <a:gd name="connsiteY6" fmla="*/ 0 h 102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0007" h="1020007">
                      <a:moveTo>
                        <a:pt x="787287" y="0"/>
                      </a:moveTo>
                      <a:lnTo>
                        <a:pt x="787287" y="0"/>
                      </a:lnTo>
                      <a:cubicBezTo>
                        <a:pt x="787287" y="435731"/>
                        <a:pt x="435731" y="787287"/>
                        <a:pt x="0" y="787287"/>
                      </a:cubicBezTo>
                      <a:lnTo>
                        <a:pt x="0" y="1020007"/>
                      </a:lnTo>
                      <a:cubicBezTo>
                        <a:pt x="564470" y="1020007"/>
                        <a:pt x="1020007" y="564470"/>
                        <a:pt x="1020007" y="0"/>
                      </a:cubicBezTo>
                      <a:lnTo>
                        <a:pt x="1020007" y="0"/>
                      </a:lnTo>
                      <a:lnTo>
                        <a:pt x="7872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94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elveticaNeueLT Std" panose="020B0604020202020204" pitchFamily="34" charset="77"/>
                  </a:endParaRPr>
                </a:p>
              </p:txBody>
            </p:sp>
            <p:sp>
              <p:nvSpPr>
                <p:cNvPr id="17" name="Freeform: Shape 49">
                  <a:extLst>
                    <a:ext uri="{FF2B5EF4-FFF2-40B4-BE49-F238E27FC236}">
                      <a16:creationId xmlns:a16="http://schemas.microsoft.com/office/drawing/2014/main" id="{7348535C-77BC-F78B-842C-D9B638C33732}"/>
                    </a:ext>
                  </a:extLst>
                </p:cNvPr>
                <p:cNvSpPr/>
                <p:nvPr/>
              </p:nvSpPr>
              <p:spPr>
                <a:xfrm>
                  <a:off x="2185987" y="4675187"/>
                  <a:ext cx="559518" cy="559518"/>
                </a:xfrm>
                <a:custGeom>
                  <a:avLst/>
                  <a:gdLst>
                    <a:gd name="connsiteX0" fmla="*/ 321847 w 559518"/>
                    <a:gd name="connsiteY0" fmla="*/ 0 h 559518"/>
                    <a:gd name="connsiteX1" fmla="*/ 0 w 559518"/>
                    <a:gd name="connsiteY1" fmla="*/ 321847 h 559518"/>
                    <a:gd name="connsiteX2" fmla="*/ 0 w 559518"/>
                    <a:gd name="connsiteY2" fmla="*/ 559518 h 559518"/>
                    <a:gd name="connsiteX3" fmla="*/ 559518 w 559518"/>
                    <a:gd name="connsiteY3" fmla="*/ 0 h 559518"/>
                    <a:gd name="connsiteX4" fmla="*/ 321847 w 559518"/>
                    <a:gd name="connsiteY4" fmla="*/ 0 h 55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518" h="559518">
                      <a:moveTo>
                        <a:pt x="321847" y="0"/>
                      </a:moveTo>
                      <a:cubicBezTo>
                        <a:pt x="321847" y="178254"/>
                        <a:pt x="178254" y="321847"/>
                        <a:pt x="0" y="321847"/>
                      </a:cubicBezTo>
                      <a:lnTo>
                        <a:pt x="0" y="559518"/>
                      </a:lnTo>
                      <a:cubicBezTo>
                        <a:pt x="306992" y="559518"/>
                        <a:pt x="559518" y="306992"/>
                        <a:pt x="559518" y="0"/>
                      </a:cubicBezTo>
                      <a:lnTo>
                        <a:pt x="3218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94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latin typeface="HelveticaNeueLT Std" panose="020B0604020202020204" pitchFamily="34" charset="77"/>
                  </a:endParaRPr>
                </a:p>
              </p:txBody>
            </p:sp>
          </p:grpSp>
          <p:sp>
            <p:nvSpPr>
              <p:cNvPr id="14" name="Oval 47">
                <a:extLst>
                  <a:ext uri="{FF2B5EF4-FFF2-40B4-BE49-F238E27FC236}">
                    <a16:creationId xmlns:a16="http://schemas.microsoft.com/office/drawing/2014/main" id="{E859011D-AE64-A649-03DE-0963D5D3CB34}"/>
                  </a:ext>
                </a:extLst>
              </p:cNvPr>
              <p:cNvSpPr/>
              <p:nvPr/>
            </p:nvSpPr>
            <p:spPr>
              <a:xfrm rot="13538122" flipH="1">
                <a:off x="4633365" y="3748811"/>
                <a:ext cx="858720" cy="858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NeueLT Std" panose="020B0604020202020204" pitchFamily="34" charset="77"/>
                </a:endParaRPr>
              </a:p>
            </p:txBody>
          </p:sp>
        </p:grpSp>
      </p:grpSp>
      <p:grpSp>
        <p:nvGrpSpPr>
          <p:cNvPr id="18" name="Group 7">
            <a:extLst>
              <a:ext uri="{FF2B5EF4-FFF2-40B4-BE49-F238E27FC236}">
                <a16:creationId xmlns:a16="http://schemas.microsoft.com/office/drawing/2014/main" id="{94327581-C42D-F390-9AC1-2578E74BFCF5}"/>
              </a:ext>
            </a:extLst>
          </p:cNvPr>
          <p:cNvGrpSpPr/>
          <p:nvPr/>
        </p:nvGrpSpPr>
        <p:grpSpPr>
          <a:xfrm rot="10800000">
            <a:off x="86157" y="2797478"/>
            <a:ext cx="1126378" cy="968010"/>
            <a:chOff x="4401043" y="3636832"/>
            <a:chExt cx="1203019" cy="1082676"/>
          </a:xfrm>
        </p:grpSpPr>
        <p:sp>
          <p:nvSpPr>
            <p:cNvPr id="19" name="Teardrop 45">
              <a:extLst>
                <a:ext uri="{FF2B5EF4-FFF2-40B4-BE49-F238E27FC236}">
                  <a16:creationId xmlns:a16="http://schemas.microsoft.com/office/drawing/2014/main" id="{5DF25FAF-5E2E-8226-36FA-A00A26BCF288}"/>
                </a:ext>
              </a:extLst>
            </p:cNvPr>
            <p:cNvSpPr/>
            <p:nvPr/>
          </p:nvSpPr>
          <p:spPr>
            <a:xfrm rot="13538122">
              <a:off x="4521387" y="3636833"/>
              <a:ext cx="1082676" cy="1082674"/>
            </a:xfrm>
            <a:prstGeom prst="teardrop">
              <a:avLst/>
            </a:prstGeom>
            <a:solidFill>
              <a:srgbClr val="FE78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HelveticaNeueLT Std" panose="020B0604020202020204" pitchFamily="34" charset="77"/>
              </a:endParaRPr>
            </a:p>
          </p:txBody>
        </p:sp>
        <p:grpSp>
          <p:nvGrpSpPr>
            <p:cNvPr id="21" name="Group 4">
              <a:extLst>
                <a:ext uri="{FF2B5EF4-FFF2-40B4-BE49-F238E27FC236}">
                  <a16:creationId xmlns:a16="http://schemas.microsoft.com/office/drawing/2014/main" id="{ABF0A02D-E4A9-7AF9-7902-841A51EA7554}"/>
                </a:ext>
              </a:extLst>
            </p:cNvPr>
            <p:cNvGrpSpPr/>
            <p:nvPr/>
          </p:nvGrpSpPr>
          <p:grpSpPr>
            <a:xfrm>
              <a:off x="4401043" y="3748810"/>
              <a:ext cx="1091041" cy="858720"/>
              <a:chOff x="4401043" y="3748810"/>
              <a:chExt cx="1091041" cy="858720"/>
            </a:xfrm>
          </p:grpSpPr>
          <p:grpSp>
            <p:nvGrpSpPr>
              <p:cNvPr id="23" name="Group 46">
                <a:extLst>
                  <a:ext uri="{FF2B5EF4-FFF2-40B4-BE49-F238E27FC236}">
                    <a16:creationId xmlns:a16="http://schemas.microsoft.com/office/drawing/2014/main" id="{D7B4424D-25B0-B56C-829E-57ADBFFD2DE2}"/>
                  </a:ext>
                </a:extLst>
              </p:cNvPr>
              <p:cNvGrpSpPr/>
              <p:nvPr/>
            </p:nvGrpSpPr>
            <p:grpSpPr>
              <a:xfrm rot="13538122" flipH="1">
                <a:off x="4401042" y="3925239"/>
                <a:ext cx="498117" cy="498116"/>
                <a:chOff x="2185987" y="4675187"/>
                <a:chExt cx="1020007" cy="1020007"/>
              </a:xfrm>
              <a:solidFill>
                <a:schemeClr val="accent2"/>
              </a:solidFill>
            </p:grpSpPr>
            <p:sp>
              <p:nvSpPr>
                <p:cNvPr id="26" name="Freeform: Shape 48">
                  <a:extLst>
                    <a:ext uri="{FF2B5EF4-FFF2-40B4-BE49-F238E27FC236}">
                      <a16:creationId xmlns:a16="http://schemas.microsoft.com/office/drawing/2014/main" id="{6217709C-67E1-7A48-ECE8-426637ECE3DF}"/>
                    </a:ext>
                  </a:extLst>
                </p:cNvPr>
                <p:cNvSpPr/>
                <p:nvPr/>
              </p:nvSpPr>
              <p:spPr>
                <a:xfrm>
                  <a:off x="2185987" y="4675187"/>
                  <a:ext cx="1020007" cy="1020007"/>
                </a:xfrm>
                <a:custGeom>
                  <a:avLst/>
                  <a:gdLst>
                    <a:gd name="connsiteX0" fmla="*/ 787287 w 1020007"/>
                    <a:gd name="connsiteY0" fmla="*/ 0 h 1020007"/>
                    <a:gd name="connsiteX1" fmla="*/ 787287 w 1020007"/>
                    <a:gd name="connsiteY1" fmla="*/ 0 h 1020007"/>
                    <a:gd name="connsiteX2" fmla="*/ 0 w 1020007"/>
                    <a:gd name="connsiteY2" fmla="*/ 787287 h 1020007"/>
                    <a:gd name="connsiteX3" fmla="*/ 0 w 1020007"/>
                    <a:gd name="connsiteY3" fmla="*/ 1020007 h 1020007"/>
                    <a:gd name="connsiteX4" fmla="*/ 1020007 w 1020007"/>
                    <a:gd name="connsiteY4" fmla="*/ 0 h 1020007"/>
                    <a:gd name="connsiteX5" fmla="*/ 1020007 w 1020007"/>
                    <a:gd name="connsiteY5" fmla="*/ 0 h 1020007"/>
                    <a:gd name="connsiteX6" fmla="*/ 787287 w 1020007"/>
                    <a:gd name="connsiteY6" fmla="*/ 0 h 10200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20007" h="1020007">
                      <a:moveTo>
                        <a:pt x="787287" y="0"/>
                      </a:moveTo>
                      <a:lnTo>
                        <a:pt x="787287" y="0"/>
                      </a:lnTo>
                      <a:cubicBezTo>
                        <a:pt x="787287" y="435731"/>
                        <a:pt x="435731" y="787287"/>
                        <a:pt x="0" y="787287"/>
                      </a:cubicBezTo>
                      <a:lnTo>
                        <a:pt x="0" y="1020007"/>
                      </a:lnTo>
                      <a:cubicBezTo>
                        <a:pt x="564470" y="1020007"/>
                        <a:pt x="1020007" y="564470"/>
                        <a:pt x="1020007" y="0"/>
                      </a:cubicBezTo>
                      <a:lnTo>
                        <a:pt x="1020007" y="0"/>
                      </a:lnTo>
                      <a:lnTo>
                        <a:pt x="78728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94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latin typeface="HelveticaNeueLT Std" panose="020B0604020202020204" pitchFamily="34" charset="77"/>
                  </a:endParaRPr>
                </a:p>
              </p:txBody>
            </p:sp>
            <p:sp>
              <p:nvSpPr>
                <p:cNvPr id="28" name="Freeform: Shape 49">
                  <a:extLst>
                    <a:ext uri="{FF2B5EF4-FFF2-40B4-BE49-F238E27FC236}">
                      <a16:creationId xmlns:a16="http://schemas.microsoft.com/office/drawing/2014/main" id="{457FC671-890F-E0A2-F366-15A0FCDA0CED}"/>
                    </a:ext>
                  </a:extLst>
                </p:cNvPr>
                <p:cNvSpPr/>
                <p:nvPr/>
              </p:nvSpPr>
              <p:spPr>
                <a:xfrm>
                  <a:off x="2185987" y="4675187"/>
                  <a:ext cx="559518" cy="559518"/>
                </a:xfrm>
                <a:custGeom>
                  <a:avLst/>
                  <a:gdLst>
                    <a:gd name="connsiteX0" fmla="*/ 321847 w 559518"/>
                    <a:gd name="connsiteY0" fmla="*/ 0 h 559518"/>
                    <a:gd name="connsiteX1" fmla="*/ 0 w 559518"/>
                    <a:gd name="connsiteY1" fmla="*/ 321847 h 559518"/>
                    <a:gd name="connsiteX2" fmla="*/ 0 w 559518"/>
                    <a:gd name="connsiteY2" fmla="*/ 559518 h 559518"/>
                    <a:gd name="connsiteX3" fmla="*/ 559518 w 559518"/>
                    <a:gd name="connsiteY3" fmla="*/ 0 h 559518"/>
                    <a:gd name="connsiteX4" fmla="*/ 321847 w 559518"/>
                    <a:gd name="connsiteY4" fmla="*/ 0 h 5595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59518" h="559518">
                      <a:moveTo>
                        <a:pt x="321847" y="0"/>
                      </a:moveTo>
                      <a:cubicBezTo>
                        <a:pt x="321847" y="178254"/>
                        <a:pt x="178254" y="321847"/>
                        <a:pt x="0" y="321847"/>
                      </a:cubicBezTo>
                      <a:lnTo>
                        <a:pt x="0" y="559518"/>
                      </a:lnTo>
                      <a:cubicBezTo>
                        <a:pt x="306992" y="559518"/>
                        <a:pt x="559518" y="306992"/>
                        <a:pt x="559518" y="0"/>
                      </a:cubicBezTo>
                      <a:lnTo>
                        <a:pt x="321847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4943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latin typeface="HelveticaNeueLT Std" panose="020B0604020202020204" pitchFamily="34" charset="77"/>
                  </a:endParaRPr>
                </a:p>
              </p:txBody>
            </p:sp>
          </p:grpSp>
          <p:sp>
            <p:nvSpPr>
              <p:cNvPr id="25" name="Oval 47">
                <a:extLst>
                  <a:ext uri="{FF2B5EF4-FFF2-40B4-BE49-F238E27FC236}">
                    <a16:creationId xmlns:a16="http://schemas.microsoft.com/office/drawing/2014/main" id="{59DB7167-7C34-7856-BC96-217BADCB68F8}"/>
                  </a:ext>
                </a:extLst>
              </p:cNvPr>
              <p:cNvSpPr/>
              <p:nvPr/>
            </p:nvSpPr>
            <p:spPr>
              <a:xfrm rot="13538122" flipH="1">
                <a:off x="4633365" y="3748811"/>
                <a:ext cx="858720" cy="8587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HelveticaNeueLT Std" panose="020B0604020202020204" pitchFamily="34" charset="77"/>
                </a:endParaRPr>
              </a:p>
            </p:txBody>
          </p:sp>
        </p:grp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id="{ECA65D0B-C68B-D871-46A3-00BFDEFB7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31" y="4331076"/>
            <a:ext cx="611993" cy="544280"/>
          </a:xfrm>
          <a:prstGeom prst="ellipse">
            <a:avLst/>
          </a:prstGeom>
        </p:spPr>
      </p:pic>
      <p:pic>
        <p:nvPicPr>
          <p:cNvPr id="30" name="Picture 2" descr="Grupo Argos | LinkedIn">
            <a:extLst>
              <a:ext uri="{FF2B5EF4-FFF2-40B4-BE49-F238E27FC236}">
                <a16:creationId xmlns:a16="http://schemas.microsoft.com/office/drawing/2014/main" id="{2CD51439-B568-138E-CAD6-26B57A6FB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0000" y1="23000" x2="20000" y2="23000"/>
                        <a14:foregroundMark x1="72000" y1="23000" x2="72000" y2="23000"/>
                        <a14:foregroundMark x1="76500" y1="86500" x2="76500" y2="86500"/>
                        <a14:foregroundMark x1="25000" y1="84000" x2="25000" y2="84000"/>
                        <a14:foregroundMark x1="20000" y1="79500" x2="20000" y2="7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45" y="3024588"/>
            <a:ext cx="564780" cy="56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04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ta: imágenes, fotos de stock y vectores | Shutterstock">
            <a:extLst>
              <a:ext uri="{FF2B5EF4-FFF2-40B4-BE49-F238E27FC236}">
                <a16:creationId xmlns:a16="http://schemas.microsoft.com/office/drawing/2014/main" id="{F99BCF16-20DE-41DC-B2B6-756FD6CB72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01"/>
          <a:stretch/>
        </p:blipFill>
        <p:spPr bwMode="auto">
          <a:xfrm rot="5400000">
            <a:off x="9300870" y="6001757"/>
            <a:ext cx="1273680" cy="3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Nuestro Impacto | Pinturas Pintuco">
            <a:extLst>
              <a:ext uri="{FF2B5EF4-FFF2-40B4-BE49-F238E27FC236}">
                <a16:creationId xmlns:a16="http://schemas.microsoft.com/office/drawing/2014/main" id="{3ACA39E0-831B-493C-9E0D-9823FA17E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653" y="4823397"/>
            <a:ext cx="1496257" cy="170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C5092A5E-2894-42CB-837F-B82A714B11F0}"/>
              </a:ext>
            </a:extLst>
          </p:cNvPr>
          <p:cNvCxnSpPr>
            <a:cxnSpLocks/>
          </p:cNvCxnSpPr>
          <p:nvPr/>
        </p:nvCxnSpPr>
        <p:spPr>
          <a:xfrm flipV="1">
            <a:off x="0" y="2087928"/>
            <a:ext cx="10709327" cy="7036"/>
          </a:xfrm>
          <a:prstGeom prst="line">
            <a:avLst/>
          </a:prstGeom>
          <a:ln w="57150">
            <a:solidFill>
              <a:srgbClr val="FF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676C3130-DB17-4BED-BFD2-02B620DE42D9}"/>
              </a:ext>
            </a:extLst>
          </p:cNvPr>
          <p:cNvCxnSpPr>
            <a:cxnSpLocks/>
          </p:cNvCxnSpPr>
          <p:nvPr/>
        </p:nvCxnSpPr>
        <p:spPr>
          <a:xfrm>
            <a:off x="1274005" y="4172016"/>
            <a:ext cx="9541722" cy="1"/>
          </a:xfrm>
          <a:prstGeom prst="line">
            <a:avLst/>
          </a:prstGeom>
          <a:ln w="57150">
            <a:solidFill>
              <a:srgbClr val="FF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666C0353-7BA0-4BF0-B2AB-55C649BBC76F}"/>
              </a:ext>
            </a:extLst>
          </p:cNvPr>
          <p:cNvCxnSpPr>
            <a:cxnSpLocks/>
          </p:cNvCxnSpPr>
          <p:nvPr/>
        </p:nvCxnSpPr>
        <p:spPr>
          <a:xfrm>
            <a:off x="1310528" y="6252771"/>
            <a:ext cx="8409322" cy="0"/>
          </a:xfrm>
          <a:prstGeom prst="line">
            <a:avLst/>
          </a:prstGeom>
          <a:ln w="57150">
            <a:solidFill>
              <a:srgbClr val="FF8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o 22">
            <a:extLst>
              <a:ext uri="{FF2B5EF4-FFF2-40B4-BE49-F238E27FC236}">
                <a16:creationId xmlns:a16="http://schemas.microsoft.com/office/drawing/2014/main" id="{190485C0-0B6D-4660-816A-1E66846B6309}"/>
              </a:ext>
            </a:extLst>
          </p:cNvPr>
          <p:cNvGrpSpPr/>
          <p:nvPr/>
        </p:nvGrpSpPr>
        <p:grpSpPr>
          <a:xfrm>
            <a:off x="9546144" y="2109036"/>
            <a:ext cx="2128481" cy="2061313"/>
            <a:chOff x="9546144" y="2087928"/>
            <a:chExt cx="2128481" cy="2082421"/>
          </a:xfrm>
        </p:grpSpPr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CC1E3B4A-D848-4545-8FD5-2E8D0F0AED93}"/>
                </a:ext>
              </a:extLst>
            </p:cNvPr>
            <p:cNvSpPr/>
            <p:nvPr/>
          </p:nvSpPr>
          <p:spPr>
            <a:xfrm>
              <a:off x="9719850" y="2087928"/>
              <a:ext cx="1954775" cy="2082421"/>
            </a:xfrm>
            <a:prstGeom prst="ellipse">
              <a:avLst/>
            </a:prstGeom>
            <a:noFill/>
            <a:ln w="57150">
              <a:solidFill>
                <a:srgbClr val="FF8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4DC2C9C8-E278-4BE6-8067-86714E6C9767}"/>
                </a:ext>
              </a:extLst>
            </p:cNvPr>
            <p:cNvSpPr/>
            <p:nvPr/>
          </p:nvSpPr>
          <p:spPr>
            <a:xfrm>
              <a:off x="9546144" y="2116099"/>
              <a:ext cx="1094455" cy="1999016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18F58A73-82BC-4FA1-B56E-7B0F5B76CCDE}"/>
                </a:ext>
              </a:extLst>
            </p:cNvPr>
            <p:cNvSpPr/>
            <p:nvPr/>
          </p:nvSpPr>
          <p:spPr>
            <a:xfrm>
              <a:off x="10342405" y="3843309"/>
              <a:ext cx="248976" cy="288852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B2965759-FAC1-4998-9C5E-7BF7FE769B7A}"/>
              </a:ext>
            </a:extLst>
          </p:cNvPr>
          <p:cNvGrpSpPr/>
          <p:nvPr/>
        </p:nvGrpSpPr>
        <p:grpSpPr>
          <a:xfrm>
            <a:off x="347751" y="4170350"/>
            <a:ext cx="2071842" cy="2082421"/>
            <a:chOff x="347751" y="4170350"/>
            <a:chExt cx="2071842" cy="2082421"/>
          </a:xfrm>
        </p:grpSpPr>
        <p:sp>
          <p:nvSpPr>
            <p:cNvPr id="31" name="Elipse 30">
              <a:extLst>
                <a:ext uri="{FF2B5EF4-FFF2-40B4-BE49-F238E27FC236}">
                  <a16:creationId xmlns:a16="http://schemas.microsoft.com/office/drawing/2014/main" id="{06877FB0-2F14-4001-980E-CBB5CA47C9B5}"/>
                </a:ext>
              </a:extLst>
            </p:cNvPr>
            <p:cNvSpPr/>
            <p:nvPr/>
          </p:nvSpPr>
          <p:spPr>
            <a:xfrm>
              <a:off x="347751" y="4170350"/>
              <a:ext cx="1954775" cy="2082421"/>
            </a:xfrm>
            <a:prstGeom prst="ellipse">
              <a:avLst/>
            </a:prstGeom>
            <a:noFill/>
            <a:ln w="57150">
              <a:solidFill>
                <a:srgbClr val="FF8E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1B24927E-1785-4CFB-A41A-779A5C81FC6E}"/>
                </a:ext>
              </a:extLst>
            </p:cNvPr>
            <p:cNvSpPr/>
            <p:nvPr/>
          </p:nvSpPr>
          <p:spPr>
            <a:xfrm>
              <a:off x="1325138" y="4206108"/>
              <a:ext cx="1094455" cy="1989761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66BAFC65-379B-427F-BA12-74E298F35B65}"/>
                </a:ext>
              </a:extLst>
            </p:cNvPr>
            <p:cNvSpPr/>
            <p:nvPr/>
          </p:nvSpPr>
          <p:spPr>
            <a:xfrm>
              <a:off x="1366769" y="5903308"/>
              <a:ext cx="286487" cy="316546"/>
            </a:xfrm>
            <a:prstGeom prst="rect">
              <a:avLst/>
            </a:prstGeom>
            <a:solidFill>
              <a:srgbClr val="FBFBFB"/>
            </a:solidFill>
            <a:ln>
              <a:solidFill>
                <a:srgbClr val="FBF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46" name="Imagen 45">
            <a:extLst>
              <a:ext uri="{FF2B5EF4-FFF2-40B4-BE49-F238E27FC236}">
                <a16:creationId xmlns:a16="http://schemas.microsoft.com/office/drawing/2014/main" id="{E3CD47EC-5C9B-4102-8C78-4157424956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508111">
            <a:off x="10076976" y="4356719"/>
            <a:ext cx="855777" cy="666135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8F681F78-F118-455D-8D62-BD0ACCB42B2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81" t="20060" r="14932" b="72853"/>
          <a:stretch/>
        </p:blipFill>
        <p:spPr>
          <a:xfrm>
            <a:off x="8142001" y="1923566"/>
            <a:ext cx="322645" cy="322645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50" name="Picture 2" descr="Meta: imágenes, fotos de stock y vectores | Shutterstock">
            <a:extLst>
              <a:ext uri="{FF2B5EF4-FFF2-40B4-BE49-F238E27FC236}">
                <a16:creationId xmlns:a16="http://schemas.microsoft.com/office/drawing/2014/main" id="{B261ADA0-4ACE-418A-B177-086FB7B6D2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61" b="9801"/>
          <a:stretch/>
        </p:blipFill>
        <p:spPr bwMode="auto">
          <a:xfrm rot="5400000">
            <a:off x="9496769" y="5006273"/>
            <a:ext cx="881879" cy="33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15">
            <a:extLst>
              <a:ext uri="{FF2B5EF4-FFF2-40B4-BE49-F238E27FC236}">
                <a16:creationId xmlns:a16="http://schemas.microsoft.com/office/drawing/2014/main" id="{01F7E895-7C1F-400A-BF4D-586E29194CCE}"/>
              </a:ext>
            </a:extLst>
          </p:cNvPr>
          <p:cNvSpPr txBox="1"/>
          <p:nvPr/>
        </p:nvSpPr>
        <p:spPr>
          <a:xfrm>
            <a:off x="5958798" y="2340860"/>
            <a:ext cx="1094454" cy="88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algn="ctr">
              <a:lnSpc>
                <a:spcPct val="70000"/>
              </a:lnSpc>
              <a:defRPr sz="7200" b="1" spc="-300">
                <a:solidFill>
                  <a:schemeClr val="bg2">
                    <a:lumMod val="50000"/>
                  </a:schemeClr>
                </a:solidFill>
                <a:latin typeface="Helvetica LT Std" panose="020B0504020202020204"/>
              </a:defRPr>
            </a:lvl1pPr>
          </a:lstStyle>
          <a:p>
            <a:r>
              <a:rPr lang="es-CO" i="1" dirty="0">
                <a:solidFill>
                  <a:schemeClr val="bg2">
                    <a:lumMod val="90000"/>
                  </a:schemeClr>
                </a:solidFill>
              </a:rPr>
              <a:t>2.</a:t>
            </a:r>
            <a:endParaRPr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D7A31560-0C5F-4837-835A-B0179305580E}"/>
              </a:ext>
            </a:extLst>
          </p:cNvPr>
          <p:cNvSpPr txBox="1"/>
          <p:nvPr/>
        </p:nvSpPr>
        <p:spPr>
          <a:xfrm>
            <a:off x="6879763" y="2250380"/>
            <a:ext cx="3032081" cy="1323439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/>
              <a:t>Obtuvimos los Certificados de Reducción de Emisiones (CERS) del Complejo Hidroeléctrico Dos Mares</a:t>
            </a:r>
          </a:p>
          <a:p>
            <a:pPr marL="0" indent="0" algn="ctr">
              <a:buNone/>
            </a:pPr>
            <a:r>
              <a:rPr lang="es-ES" sz="1600" i="1" dirty="0">
                <a:solidFill>
                  <a:srgbClr val="FF8E00"/>
                </a:solidFill>
              </a:rPr>
              <a:t>1 CER = 1 TonCO2eq</a:t>
            </a:r>
            <a:endParaRPr lang="es-ES" sz="1600" dirty="0">
              <a:solidFill>
                <a:srgbClr val="FF8E00"/>
              </a:solidFill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ECD1BB5-6099-47AF-878A-1AAC3B8BF55F}"/>
              </a:ext>
            </a:extLst>
          </p:cNvPr>
          <p:cNvSpPr txBox="1"/>
          <p:nvPr/>
        </p:nvSpPr>
        <p:spPr>
          <a:xfrm>
            <a:off x="4923375" y="5477989"/>
            <a:ext cx="4256314" cy="276999"/>
          </a:xfrm>
          <a:prstGeom prst="rect">
            <a:avLst/>
          </a:prstGeom>
          <a:ln w="12700">
            <a:solidFill>
              <a:srgbClr val="FF8E00"/>
            </a:solidFill>
            <a:prstDash val="sysDash"/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b="0" i="1" dirty="0"/>
              <a:t>231.537 TONCO2eq - 231.537 CERS = Carbono neutralidad</a:t>
            </a:r>
            <a:endParaRPr lang="es-CO" b="0" i="1" dirty="0"/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55643B1C-CE7C-49D1-ADF0-2DBD92CB6AF2}"/>
              </a:ext>
            </a:extLst>
          </p:cNvPr>
          <p:cNvSpPr txBox="1"/>
          <p:nvPr/>
        </p:nvSpPr>
        <p:spPr>
          <a:xfrm>
            <a:off x="5558864" y="4440213"/>
            <a:ext cx="3032081" cy="107721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/>
              <a:t>Compensar nuestras emisiones año base 2021:</a:t>
            </a:r>
          </a:p>
          <a:p>
            <a:pPr marL="0" indent="0" algn="ctr">
              <a:buNone/>
            </a:pPr>
            <a:r>
              <a:rPr lang="es-ES" sz="1600" i="1" dirty="0">
                <a:solidFill>
                  <a:srgbClr val="FF8E00"/>
                </a:solidFill>
              </a:rPr>
              <a:t>231.537 TONCO2eq </a:t>
            </a:r>
            <a:endParaRPr lang="es-CO" sz="1600" i="1" dirty="0">
              <a:solidFill>
                <a:srgbClr val="FF8E00"/>
              </a:solidFill>
            </a:endParaRPr>
          </a:p>
          <a:p>
            <a:pPr marL="0" indent="0" algn="ctr">
              <a:buNone/>
            </a:pPr>
            <a:r>
              <a:rPr lang="es-ES" sz="1600" b="0" i="1" dirty="0"/>
              <a:t> </a:t>
            </a:r>
          </a:p>
        </p:txBody>
      </p:sp>
      <p:pic>
        <p:nvPicPr>
          <p:cNvPr id="56" name="Imagen 55">
            <a:extLst>
              <a:ext uri="{FF2B5EF4-FFF2-40B4-BE49-F238E27FC236}">
                <a16:creationId xmlns:a16="http://schemas.microsoft.com/office/drawing/2014/main" id="{1F591CE9-08EA-4DED-8E48-404EDF0A2B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81" t="20060" r="14932" b="72853"/>
          <a:stretch/>
        </p:blipFill>
        <p:spPr>
          <a:xfrm>
            <a:off x="2880825" y="4017130"/>
            <a:ext cx="322645" cy="32264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57" name="CuadroTexto 15">
            <a:extLst>
              <a:ext uri="{FF2B5EF4-FFF2-40B4-BE49-F238E27FC236}">
                <a16:creationId xmlns:a16="http://schemas.microsoft.com/office/drawing/2014/main" id="{BC9249D2-B0E8-4D83-B37D-00B3C871C01E}"/>
              </a:ext>
            </a:extLst>
          </p:cNvPr>
          <p:cNvSpPr txBox="1"/>
          <p:nvPr/>
        </p:nvSpPr>
        <p:spPr>
          <a:xfrm>
            <a:off x="798687" y="4623422"/>
            <a:ext cx="1094454" cy="88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algn="ctr">
              <a:lnSpc>
                <a:spcPct val="70000"/>
              </a:lnSpc>
              <a:defRPr sz="7200" b="1" spc="-300">
                <a:solidFill>
                  <a:schemeClr val="bg2">
                    <a:lumMod val="50000"/>
                  </a:schemeClr>
                </a:solidFill>
                <a:latin typeface="Helvetica LT Std" panose="020B0504020202020204"/>
              </a:defRPr>
            </a:lvl1pPr>
          </a:lstStyle>
          <a:p>
            <a:r>
              <a:rPr lang="es-CO" i="1" dirty="0">
                <a:solidFill>
                  <a:schemeClr val="bg2">
                    <a:lumMod val="90000"/>
                  </a:schemeClr>
                </a:solidFill>
              </a:rPr>
              <a:t>3.</a:t>
            </a:r>
            <a:endParaRPr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4B2F3CB2-E827-40C6-9FAC-0F5C6147E7B7}"/>
              </a:ext>
            </a:extLst>
          </p:cNvPr>
          <p:cNvSpPr txBox="1"/>
          <p:nvPr/>
        </p:nvSpPr>
        <p:spPr>
          <a:xfrm>
            <a:off x="1476854" y="4522363"/>
            <a:ext cx="3032081" cy="83099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/>
              <a:t>Auditorias ICONTEC</a:t>
            </a:r>
          </a:p>
          <a:p>
            <a:pPr marL="0" indent="0" algn="ctr">
              <a:buNone/>
            </a:pPr>
            <a:r>
              <a:rPr lang="es-ES" sz="1600" dirty="0"/>
              <a:t>3 Sesiones de Revisión documental + ajustes</a:t>
            </a:r>
          </a:p>
        </p:txBody>
      </p:sp>
      <p:sp>
        <p:nvSpPr>
          <p:cNvPr id="59" name="CuadroTexto 15">
            <a:extLst>
              <a:ext uri="{FF2B5EF4-FFF2-40B4-BE49-F238E27FC236}">
                <a16:creationId xmlns:a16="http://schemas.microsoft.com/office/drawing/2014/main" id="{0E962E17-1316-4EE2-9D8F-2C7F32AD439C}"/>
              </a:ext>
            </a:extLst>
          </p:cNvPr>
          <p:cNvSpPr txBox="1"/>
          <p:nvPr/>
        </p:nvSpPr>
        <p:spPr>
          <a:xfrm>
            <a:off x="4840860" y="4578382"/>
            <a:ext cx="1094454" cy="88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algn="ctr">
              <a:lnSpc>
                <a:spcPct val="70000"/>
              </a:lnSpc>
              <a:defRPr sz="7200" b="1" spc="-300">
                <a:solidFill>
                  <a:schemeClr val="bg2">
                    <a:lumMod val="50000"/>
                  </a:schemeClr>
                </a:solidFill>
                <a:latin typeface="Helvetica LT Std" panose="020B0504020202020204"/>
              </a:defRPr>
            </a:lvl1pPr>
          </a:lstStyle>
          <a:p>
            <a:r>
              <a:rPr lang="es-CO" i="1" dirty="0">
                <a:solidFill>
                  <a:schemeClr val="bg2">
                    <a:lumMod val="90000"/>
                  </a:schemeClr>
                </a:solidFill>
              </a:rPr>
              <a:t>4.</a:t>
            </a:r>
            <a:endParaRPr i="1" dirty="0">
              <a:solidFill>
                <a:schemeClr val="bg2">
                  <a:lumMod val="90000"/>
                </a:schemeClr>
              </a:solidFill>
            </a:endParaRPr>
          </a:p>
        </p:txBody>
      </p:sp>
      <p:pic>
        <p:nvPicPr>
          <p:cNvPr id="60" name="Imagen 59">
            <a:extLst>
              <a:ext uri="{FF2B5EF4-FFF2-40B4-BE49-F238E27FC236}">
                <a16:creationId xmlns:a16="http://schemas.microsoft.com/office/drawing/2014/main" id="{542B1042-C70D-43F0-99B4-2402A9BDC9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81" t="20060" r="14932" b="72853"/>
          <a:stretch/>
        </p:blipFill>
        <p:spPr>
          <a:xfrm>
            <a:off x="6809119" y="3994979"/>
            <a:ext cx="322645" cy="322645"/>
          </a:xfrm>
          <a:prstGeom prst="ellipse">
            <a:avLst/>
          </a:prstGeom>
          <a:ln>
            <a:solidFill>
              <a:schemeClr val="bg1"/>
            </a:solidFill>
          </a:ln>
        </p:spPr>
      </p:pic>
      <p:pic>
        <p:nvPicPr>
          <p:cNvPr id="62" name="Imagen 61">
            <a:extLst>
              <a:ext uri="{FF2B5EF4-FFF2-40B4-BE49-F238E27FC236}">
                <a16:creationId xmlns:a16="http://schemas.microsoft.com/office/drawing/2014/main" id="{454FB329-E5ED-4302-B35F-90F8CC7C4EA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02782">
            <a:off x="11328496" y="6222626"/>
            <a:ext cx="787524" cy="613007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7744E69-E4C1-0036-A36A-41E9E9651A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1081" t="20060" r="14932" b="72853"/>
          <a:stretch/>
        </p:blipFill>
        <p:spPr>
          <a:xfrm>
            <a:off x="3203470" y="1900341"/>
            <a:ext cx="322645" cy="322645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6A70B0-12AE-F2B2-D3DB-63EE6294ACAC}"/>
              </a:ext>
            </a:extLst>
          </p:cNvPr>
          <p:cNvSpPr txBox="1"/>
          <p:nvPr/>
        </p:nvSpPr>
        <p:spPr>
          <a:xfrm>
            <a:off x="1176309" y="2675303"/>
            <a:ext cx="4178354" cy="1077218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/>
              <a:t>Definimos el camino para reducir nuestras emisiones al 2025   </a:t>
            </a:r>
          </a:p>
          <a:p>
            <a:pPr marL="0" indent="0" algn="ctr">
              <a:buNone/>
            </a:pPr>
            <a:r>
              <a:rPr lang="es-ES" sz="1600" b="0" i="1" dirty="0"/>
              <a:t>“Estrategia de Cambio Climático para la Carbono Neutralidad” </a:t>
            </a:r>
          </a:p>
        </p:txBody>
      </p:sp>
      <p:sp>
        <p:nvSpPr>
          <p:cNvPr id="5" name="CuadroTexto 15">
            <a:extLst>
              <a:ext uri="{FF2B5EF4-FFF2-40B4-BE49-F238E27FC236}">
                <a16:creationId xmlns:a16="http://schemas.microsoft.com/office/drawing/2014/main" id="{FFA0A1DF-D69A-7641-16F1-BD00F7A2E3A2}"/>
              </a:ext>
            </a:extLst>
          </p:cNvPr>
          <p:cNvSpPr txBox="1"/>
          <p:nvPr/>
        </p:nvSpPr>
        <p:spPr>
          <a:xfrm>
            <a:off x="538713" y="2367942"/>
            <a:ext cx="1094454" cy="88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algn="ctr">
              <a:lnSpc>
                <a:spcPct val="70000"/>
              </a:lnSpc>
              <a:defRPr sz="7200" b="1" spc="-300">
                <a:solidFill>
                  <a:schemeClr val="bg2">
                    <a:lumMod val="50000"/>
                  </a:schemeClr>
                </a:solidFill>
                <a:latin typeface="Helvetica LT Std" panose="020B0504020202020204"/>
              </a:defRPr>
            </a:lvl1pPr>
          </a:lstStyle>
          <a:p>
            <a:r>
              <a:rPr lang="es-CO" i="1" dirty="0">
                <a:solidFill>
                  <a:schemeClr val="bg2">
                    <a:lumMod val="90000"/>
                  </a:schemeClr>
                </a:solidFill>
              </a:rPr>
              <a:t>1.</a:t>
            </a:r>
            <a:endParaRPr i="1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930666-263B-4B18-AFF1-EA8C43DB9DCE}"/>
              </a:ext>
            </a:extLst>
          </p:cNvPr>
          <p:cNvSpPr txBox="1"/>
          <p:nvPr/>
        </p:nvSpPr>
        <p:spPr>
          <a:xfrm>
            <a:off x="1114293" y="2198664"/>
            <a:ext cx="4178354" cy="584775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/>
              <a:t>Inventario de emisiones GEI 2021</a:t>
            </a:r>
          </a:p>
          <a:p>
            <a:pPr marL="0" indent="0" algn="ctr">
              <a:buNone/>
            </a:pPr>
            <a:r>
              <a:rPr lang="es-ES" sz="1600" i="1" dirty="0">
                <a:solidFill>
                  <a:srgbClr val="FF7705"/>
                </a:solidFill>
              </a:rPr>
              <a:t>+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CDDF29DE-AD68-F5C8-77C2-BA1406521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97" y="669173"/>
            <a:ext cx="6465426" cy="568456"/>
          </a:xfrm>
        </p:spPr>
        <p:txBody>
          <a:bodyPr>
            <a:normAutofit fontScale="90000"/>
          </a:bodyPr>
          <a:lstStyle/>
          <a:p>
            <a:r>
              <a:rPr lang="es-CO" sz="4400" dirty="0">
                <a:solidFill>
                  <a:srgbClr val="FF7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Carbono neutralidad</a:t>
            </a:r>
            <a:br>
              <a:rPr lang="es-CO" dirty="0"/>
            </a:b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757693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adroTexto 15">
            <a:extLst>
              <a:ext uri="{FF2B5EF4-FFF2-40B4-BE49-F238E27FC236}">
                <a16:creationId xmlns:a16="http://schemas.microsoft.com/office/drawing/2014/main" id="{3AF48855-698F-4E4D-9026-05DF679233CC}"/>
              </a:ext>
            </a:extLst>
          </p:cNvPr>
          <p:cNvSpPr txBox="1"/>
          <p:nvPr/>
        </p:nvSpPr>
        <p:spPr>
          <a:xfrm>
            <a:off x="1947835" y="352510"/>
            <a:ext cx="8408818" cy="642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70000"/>
              </a:lnSpc>
              <a:defRPr sz="4800" b="1" spc="-300">
                <a:solidFill>
                  <a:srgbClr val="FFFFFF"/>
                </a:solidFill>
              </a:defRPr>
            </a:pPr>
            <a:endParaRPr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40" name="CuadroTexto 15">
            <a:extLst>
              <a:ext uri="{FF2B5EF4-FFF2-40B4-BE49-F238E27FC236}">
                <a16:creationId xmlns:a16="http://schemas.microsoft.com/office/drawing/2014/main" id="{C82D5C0B-3A1C-43FC-9A8C-F2EC8DB747B4}"/>
              </a:ext>
            </a:extLst>
          </p:cNvPr>
          <p:cNvSpPr txBox="1"/>
          <p:nvPr/>
        </p:nvSpPr>
        <p:spPr>
          <a:xfrm>
            <a:off x="-1563657" y="447912"/>
            <a:ext cx="8395351" cy="532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algn="ctr">
              <a:lnSpc>
                <a:spcPct val="70000"/>
              </a:lnSpc>
              <a:defRPr sz="7200" b="1" spc="-300">
                <a:solidFill>
                  <a:schemeClr val="bg2">
                    <a:lumMod val="50000"/>
                  </a:schemeClr>
                </a:solidFill>
                <a:latin typeface="Helvetica LT Std" panose="020B0504020202020204"/>
              </a:defRPr>
            </a:lvl1pPr>
          </a:lstStyle>
          <a:p>
            <a:r>
              <a:rPr lang="es-CO" sz="4000" dirty="0">
                <a:solidFill>
                  <a:srgbClr val="FF7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Nuestras emisiones</a:t>
            </a:r>
            <a:endParaRPr sz="4000" dirty="0">
              <a:solidFill>
                <a:srgbClr val="FF77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872492B5-5BC8-4758-B356-31D5A4199E60}"/>
              </a:ext>
            </a:extLst>
          </p:cNvPr>
          <p:cNvSpPr txBox="1"/>
          <p:nvPr/>
        </p:nvSpPr>
        <p:spPr>
          <a:xfrm>
            <a:off x="1369134" y="1452717"/>
            <a:ext cx="4624611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Total de emisiones GEI alcance 1 y alcance 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B1DFE31A-8057-4D49-82BE-3C2E75F148A8}"/>
              </a:ext>
            </a:extLst>
          </p:cNvPr>
          <p:cNvSpPr txBox="1"/>
          <p:nvPr/>
        </p:nvSpPr>
        <p:spPr>
          <a:xfrm>
            <a:off x="6831694" y="1422388"/>
            <a:ext cx="4624611" cy="33855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marL="171450" indent="-171450">
              <a:buFont typeface="Arial" panose="020B0604020202020204" pitchFamily="34" charset="0"/>
              <a:buChar char="•"/>
              <a:defRPr sz="1200" b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s-ES" sz="1600" dirty="0">
                <a:solidFill>
                  <a:schemeClr val="bg2">
                    <a:lumMod val="50000"/>
                  </a:schemeClr>
                </a:solidFill>
              </a:rPr>
              <a:t>Intensidad de las emisiones (TONCO2/GWh)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334AE4F6-B541-47B7-A8BD-902773A154BA}"/>
              </a:ext>
            </a:extLst>
          </p:cNvPr>
          <p:cNvSpPr txBox="1"/>
          <p:nvPr/>
        </p:nvSpPr>
        <p:spPr>
          <a:xfrm>
            <a:off x="1007264" y="5405458"/>
            <a:ext cx="10177472" cy="83099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defPPr>
              <a:defRPr lang="es-CO"/>
            </a:defPPr>
            <a:lvl1pPr indent="0" algn="ctr">
              <a:buFont typeface="Arial" panose="020B0604020202020204" pitchFamily="34" charset="0"/>
              <a:buNone/>
              <a:defRPr sz="16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s-ES" b="0" dirty="0"/>
              <a:t>En Celsia queremos contribuir activamente a la lucha contra el cambio climático; por esta razón nos hemos propuesto reducir la intensidad de las emisiones GEI asociadas a la generación de energía en un </a:t>
            </a:r>
            <a:r>
              <a:rPr lang="es-ES" dirty="0">
                <a:solidFill>
                  <a:schemeClr val="bg1"/>
                </a:solidFill>
                <a:highlight>
                  <a:srgbClr val="FF7600"/>
                </a:highlight>
              </a:rPr>
              <a:t>25% al año 2025 (año base 2015).</a:t>
            </a:r>
            <a:endParaRPr lang="es-CO" dirty="0">
              <a:solidFill>
                <a:schemeClr val="bg1"/>
              </a:solidFill>
              <a:highlight>
                <a:srgbClr val="FF7600"/>
              </a:highlight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736D814-9989-4BC8-7C3C-93A2EF1F6660}"/>
              </a:ext>
            </a:extLst>
          </p:cNvPr>
          <p:cNvGraphicFramePr>
            <a:graphicFrameLocks/>
          </p:cNvGraphicFramePr>
          <p:nvPr/>
        </p:nvGraphicFramePr>
        <p:xfrm>
          <a:off x="840857" y="1921379"/>
          <a:ext cx="5681166" cy="3095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DDDEEAE3-A0EB-7DF5-5A17-81F109930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39181"/>
              </p:ext>
            </p:extLst>
          </p:nvPr>
        </p:nvGraphicFramePr>
        <p:xfrm>
          <a:off x="7031141" y="19152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30D613B6-CFB3-DB48-64C2-4A222999F9FF}"/>
              </a:ext>
            </a:extLst>
          </p:cNvPr>
          <p:cNvCxnSpPr>
            <a:cxnSpLocks/>
          </p:cNvCxnSpPr>
          <p:nvPr/>
        </p:nvCxnSpPr>
        <p:spPr>
          <a:xfrm>
            <a:off x="7315200" y="2464904"/>
            <a:ext cx="3869536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184FCD-9F4B-6CCE-85AD-D2487EE2ECC1}"/>
              </a:ext>
            </a:extLst>
          </p:cNvPr>
          <p:cNvSpPr txBox="1"/>
          <p:nvPr/>
        </p:nvSpPr>
        <p:spPr>
          <a:xfrm>
            <a:off x="9917705" y="2182668"/>
            <a:ext cx="21945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/>
              <a:t>Meta al 2025: 282</a:t>
            </a:r>
          </a:p>
        </p:txBody>
      </p:sp>
    </p:spTree>
    <p:extLst>
      <p:ext uri="{BB962C8B-B14F-4D97-AF65-F5344CB8AC3E}">
        <p14:creationId xmlns:p14="http://schemas.microsoft.com/office/powerpoint/2010/main" val="192037709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653C0F-9990-43E6-91C8-97D9C6521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5" y="6049896"/>
            <a:ext cx="586395" cy="753936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80590A9-566A-42FB-BBB5-7549A20531DB}"/>
              </a:ext>
            </a:extLst>
          </p:cNvPr>
          <p:cNvSpPr/>
          <p:nvPr/>
        </p:nvSpPr>
        <p:spPr>
          <a:xfrm>
            <a:off x="10189745" y="3528782"/>
            <a:ext cx="1888958" cy="10294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0A07526-8F83-447A-B50E-6636D0BF41D0}"/>
              </a:ext>
            </a:extLst>
          </p:cNvPr>
          <p:cNvSpPr txBox="1"/>
          <p:nvPr/>
        </p:nvSpPr>
        <p:spPr>
          <a:xfrm>
            <a:off x="7782427" y="1819103"/>
            <a:ext cx="44095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Emisiones de CO</a:t>
            </a:r>
            <a:r>
              <a:rPr kumimoji="0" lang="es-ES" sz="2400" b="1" i="0" u="none" strike="noStrike" kern="1200" cap="none" spc="0" normalizeH="0" baseline="-2500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vs </a:t>
            </a:r>
            <a:r>
              <a:rPr kumimoji="0" lang="es-E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CERs</a:t>
            </a: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de proyectos de energía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243ED870-6DA4-4FC5-AEAB-DB9D525B7D34}"/>
              </a:ext>
            </a:extLst>
          </p:cNvPr>
          <p:cNvSpPr txBox="1"/>
          <p:nvPr/>
        </p:nvSpPr>
        <p:spPr>
          <a:xfrm>
            <a:off x="7782427" y="3072724"/>
            <a:ext cx="420102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7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Escenario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periodos de niño fuerte (2024 y 2027)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 2030 Niño débil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 generación térmica en todos los años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Año base 2021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CA2FBDE-B4C8-4324-8B1E-8FA50213C8A2}"/>
              </a:ext>
            </a:extLst>
          </p:cNvPr>
          <p:cNvSpPr txBox="1"/>
          <p:nvPr/>
        </p:nvSpPr>
        <p:spPr>
          <a:xfrm>
            <a:off x="302340" y="5834452"/>
            <a:ext cx="809871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CO" sz="1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**En los años 2021 y 2022 se reservaron 163.112 y 82.304 </a:t>
            </a:r>
            <a:r>
              <a:rPr lang="es-CO" sz="1100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r>
              <a:rPr lang="es-CO" sz="1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respectivamente para acumularlos y usarlos en el 2023.</a:t>
            </a:r>
          </a:p>
          <a:p>
            <a:pPr algn="just">
              <a:defRPr/>
            </a:pPr>
            <a:r>
              <a:rPr lang="es-CO" sz="1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En los años 2025 y 2026 se reservaron 167.280 y 120.138 </a:t>
            </a:r>
            <a:r>
              <a:rPr lang="es-CO" sz="1100" dirty="0" err="1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CERs</a:t>
            </a:r>
            <a:r>
              <a:rPr lang="es-CO" sz="11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respectivamente para acumularlos y usarlos en el 2027</a:t>
            </a:r>
            <a:r>
              <a:rPr lang="es-CO" sz="105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s-CO" sz="100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3DA4102-534C-4E33-B936-75A8E3C0EE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084125"/>
              </p:ext>
            </p:extLst>
          </p:nvPr>
        </p:nvGraphicFramePr>
        <p:xfrm>
          <a:off x="302340" y="1520594"/>
          <a:ext cx="7204146" cy="4016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6">
            <a:extLst>
              <a:ext uri="{FF2B5EF4-FFF2-40B4-BE49-F238E27FC236}">
                <a16:creationId xmlns:a16="http://schemas.microsoft.com/office/drawing/2014/main" id="{47E9F45F-F325-D950-2D7B-E3673C219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534" y="433031"/>
            <a:ext cx="8936106" cy="568456"/>
          </a:xfrm>
        </p:spPr>
        <p:txBody>
          <a:bodyPr>
            <a:noAutofit/>
          </a:bodyPr>
          <a:lstStyle/>
          <a:p>
            <a:r>
              <a:rPr lang="es-PA" dirty="0">
                <a:solidFill>
                  <a:srgbClr val="FF770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Certificado de reducción de emisiones</a:t>
            </a:r>
            <a:endParaRPr lang="es-CO" dirty="0">
              <a:solidFill>
                <a:srgbClr val="FF770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ráfico 5">
            <a:extLst>
              <a:ext uri="{FF2B5EF4-FFF2-40B4-BE49-F238E27FC236}">
                <a16:creationId xmlns:a16="http://schemas.microsoft.com/office/drawing/2014/main" id="{D5733917-65B3-1FA1-52A5-EAB616B7E549}"/>
              </a:ext>
            </a:extLst>
          </p:cNvPr>
          <p:cNvSpPr/>
          <p:nvPr/>
        </p:nvSpPr>
        <p:spPr>
          <a:xfrm>
            <a:off x="7506486" y="4281068"/>
            <a:ext cx="4685514" cy="2311684"/>
          </a:xfrm>
          <a:custGeom>
            <a:avLst/>
            <a:gdLst>
              <a:gd name="connsiteX0" fmla="*/ 14395270 w 14547333"/>
              <a:gd name="connsiteY0" fmla="*/ 22605 h 8710638"/>
              <a:gd name="connsiteX1" fmla="*/ 11034237 w 14547333"/>
              <a:gd name="connsiteY1" fmla="*/ 2409344 h 8710638"/>
              <a:gd name="connsiteX2" fmla="*/ 9581114 w 14547333"/>
              <a:gd name="connsiteY2" fmla="*/ 2843334 h 8710638"/>
              <a:gd name="connsiteX3" fmla="*/ 9531284 w 14547333"/>
              <a:gd name="connsiteY3" fmla="*/ 1920616 h 8710638"/>
              <a:gd name="connsiteX4" fmla="*/ 6933914 w 14547333"/>
              <a:gd name="connsiteY4" fmla="*/ 31589 h 8710638"/>
              <a:gd name="connsiteX5" fmla="*/ 6095216 w 14547333"/>
              <a:gd name="connsiteY5" fmla="*/ 252619 h 8710638"/>
              <a:gd name="connsiteX6" fmla="*/ 5701988 w 14547333"/>
              <a:gd name="connsiteY6" fmla="*/ 1020026 h 8710638"/>
              <a:gd name="connsiteX7" fmla="*/ 6714548 w 14547333"/>
              <a:gd name="connsiteY7" fmla="*/ 2510084 h 8710638"/>
              <a:gd name="connsiteX8" fmla="*/ 9336958 w 14547333"/>
              <a:gd name="connsiteY8" fmla="*/ 3049224 h 8710638"/>
              <a:gd name="connsiteX9" fmla="*/ 9115096 w 14547333"/>
              <a:gd name="connsiteY9" fmla="*/ 3429309 h 8710638"/>
              <a:gd name="connsiteX10" fmla="*/ 7699159 w 14547333"/>
              <a:gd name="connsiteY10" fmla="*/ 4319667 h 8710638"/>
              <a:gd name="connsiteX11" fmla="*/ 6614474 w 14547333"/>
              <a:gd name="connsiteY11" fmla="*/ 4445447 h 8710638"/>
              <a:gd name="connsiteX12" fmla="*/ 5444938 w 14547333"/>
              <a:gd name="connsiteY12" fmla="*/ 4574388 h 8710638"/>
              <a:gd name="connsiteX13" fmla="*/ 5052209 w 14547333"/>
              <a:gd name="connsiteY13" fmla="*/ 4635530 h 8710638"/>
              <a:gd name="connsiteX14" fmla="*/ 4640180 w 14547333"/>
              <a:gd name="connsiteY14" fmla="*/ 4321497 h 8710638"/>
              <a:gd name="connsiteX15" fmla="*/ 2855138 w 14547333"/>
              <a:gd name="connsiteY15" fmla="*/ 3406598 h 8710638"/>
              <a:gd name="connsiteX16" fmla="*/ 1033160 w 14547333"/>
              <a:gd name="connsiteY16" fmla="*/ 3003471 h 8710638"/>
              <a:gd name="connsiteX17" fmla="*/ 84072 w 14547333"/>
              <a:gd name="connsiteY17" fmla="*/ 2925108 h 8710638"/>
              <a:gd name="connsiteX18" fmla="*/ 84072 w 14547333"/>
              <a:gd name="connsiteY18" fmla="*/ 3099802 h 8710638"/>
              <a:gd name="connsiteX19" fmla="*/ 1985577 w 14547333"/>
              <a:gd name="connsiteY19" fmla="*/ 3335639 h 8710638"/>
              <a:gd name="connsiteX20" fmla="*/ 3862624 w 14547333"/>
              <a:gd name="connsiteY20" fmla="*/ 4049806 h 8710638"/>
              <a:gd name="connsiteX21" fmla="*/ 4666717 w 14547333"/>
              <a:gd name="connsiteY21" fmla="*/ 4554922 h 8710638"/>
              <a:gd name="connsiteX22" fmla="*/ 4856634 w 14547333"/>
              <a:gd name="connsiteY22" fmla="*/ 4700001 h 8710638"/>
              <a:gd name="connsiteX23" fmla="*/ 4620631 w 14547333"/>
              <a:gd name="connsiteY23" fmla="*/ 4812887 h 8710638"/>
              <a:gd name="connsiteX24" fmla="*/ 3937327 w 14547333"/>
              <a:gd name="connsiteY24" fmla="*/ 5311930 h 8710638"/>
              <a:gd name="connsiteX25" fmla="*/ 3203528 w 14547333"/>
              <a:gd name="connsiteY25" fmla="*/ 6978596 h 8710638"/>
              <a:gd name="connsiteX26" fmla="*/ 3412163 w 14547333"/>
              <a:gd name="connsiteY26" fmla="*/ 7901896 h 8710638"/>
              <a:gd name="connsiteX27" fmla="*/ 3983912 w 14547333"/>
              <a:gd name="connsiteY27" fmla="*/ 8494193 h 8710638"/>
              <a:gd name="connsiteX28" fmla="*/ 5685517 w 14547333"/>
              <a:gd name="connsiteY28" fmla="*/ 8394949 h 8710638"/>
              <a:gd name="connsiteX29" fmla="*/ 6255769 w 14547333"/>
              <a:gd name="connsiteY29" fmla="*/ 7066442 h 8710638"/>
              <a:gd name="connsiteX30" fmla="*/ 6086564 w 14547333"/>
              <a:gd name="connsiteY30" fmla="*/ 6123759 h 8710638"/>
              <a:gd name="connsiteX31" fmla="*/ 5711471 w 14547333"/>
              <a:gd name="connsiteY31" fmla="*/ 5424982 h 8710638"/>
              <a:gd name="connsiteX32" fmla="*/ 5344281 w 14547333"/>
              <a:gd name="connsiteY32" fmla="*/ 4916539 h 8710638"/>
              <a:gd name="connsiteX33" fmla="*/ 5213427 w 14547333"/>
              <a:gd name="connsiteY33" fmla="*/ 4781442 h 8710638"/>
              <a:gd name="connsiteX34" fmla="*/ 5746992 w 14547333"/>
              <a:gd name="connsiteY34" fmla="*/ 4709152 h 8710638"/>
              <a:gd name="connsiteX35" fmla="*/ 6912785 w 14547333"/>
              <a:gd name="connsiteY35" fmla="*/ 4598096 h 8710638"/>
              <a:gd name="connsiteX36" fmla="*/ 7967106 w 14547333"/>
              <a:gd name="connsiteY36" fmla="*/ 4421322 h 8710638"/>
              <a:gd name="connsiteX37" fmla="*/ 9310754 w 14547333"/>
              <a:gd name="connsiteY37" fmla="*/ 3456178 h 8710638"/>
              <a:gd name="connsiteX38" fmla="*/ 9529870 w 14547333"/>
              <a:gd name="connsiteY38" fmla="*/ 3026347 h 8710638"/>
              <a:gd name="connsiteX39" fmla="*/ 10269742 w 14547333"/>
              <a:gd name="connsiteY39" fmla="*/ 2872783 h 8710638"/>
              <a:gd name="connsiteX40" fmla="*/ 13755722 w 14547333"/>
              <a:gd name="connsiteY40" fmla="*/ 801409 h 8710638"/>
              <a:gd name="connsiteX41" fmla="*/ 14518803 w 14547333"/>
              <a:gd name="connsiteY41" fmla="*/ 146056 h 8710638"/>
              <a:gd name="connsiteX42" fmla="*/ 14395270 w 14547333"/>
              <a:gd name="connsiteY42" fmla="*/ 22605 h 8710638"/>
              <a:gd name="connsiteX43" fmla="*/ 5294701 w 14547333"/>
              <a:gd name="connsiteY43" fmla="*/ 5127835 h 8710638"/>
              <a:gd name="connsiteX44" fmla="*/ 5667715 w 14547333"/>
              <a:gd name="connsiteY44" fmla="*/ 5686857 h 8710638"/>
              <a:gd name="connsiteX45" fmla="*/ 5980251 w 14547333"/>
              <a:gd name="connsiteY45" fmla="*/ 6357599 h 8710638"/>
              <a:gd name="connsiteX46" fmla="*/ 5806638 w 14547333"/>
              <a:gd name="connsiteY46" fmla="*/ 8019191 h 8710638"/>
              <a:gd name="connsiteX47" fmla="*/ 4254355 w 14547333"/>
              <a:gd name="connsiteY47" fmla="*/ 8438539 h 8710638"/>
              <a:gd name="connsiteX48" fmla="*/ 3634024 w 14547333"/>
              <a:gd name="connsiteY48" fmla="*/ 7931095 h 8710638"/>
              <a:gd name="connsiteX49" fmla="*/ 3377723 w 14547333"/>
              <a:gd name="connsiteY49" fmla="*/ 7013452 h 8710638"/>
              <a:gd name="connsiteX50" fmla="*/ 4121920 w 14547333"/>
              <a:gd name="connsiteY50" fmla="*/ 5377398 h 8710638"/>
              <a:gd name="connsiteX51" fmla="*/ 4835255 w 14547333"/>
              <a:gd name="connsiteY51" fmla="*/ 4899735 h 8710638"/>
              <a:gd name="connsiteX52" fmla="*/ 5012777 w 14547333"/>
              <a:gd name="connsiteY52" fmla="*/ 4831437 h 8710638"/>
              <a:gd name="connsiteX53" fmla="*/ 5294701 w 14547333"/>
              <a:gd name="connsiteY53" fmla="*/ 5127835 h 8710638"/>
              <a:gd name="connsiteX54" fmla="*/ 7411745 w 14547333"/>
              <a:gd name="connsiteY54" fmla="*/ 2658159 h 8710638"/>
              <a:gd name="connsiteX55" fmla="*/ 6610065 w 14547333"/>
              <a:gd name="connsiteY55" fmla="*/ 2229076 h 8710638"/>
              <a:gd name="connsiteX56" fmla="*/ 5978088 w 14547333"/>
              <a:gd name="connsiteY56" fmla="*/ 1514078 h 8710638"/>
              <a:gd name="connsiteX57" fmla="*/ 5972348 w 14547333"/>
              <a:gd name="connsiteY57" fmla="*/ 648260 h 8710638"/>
              <a:gd name="connsiteX58" fmla="*/ 6675284 w 14547333"/>
              <a:gd name="connsiteY58" fmla="*/ 219760 h 8710638"/>
              <a:gd name="connsiteX59" fmla="*/ 8316911 w 14547333"/>
              <a:gd name="connsiteY59" fmla="*/ 648010 h 8710638"/>
              <a:gd name="connsiteX60" fmla="*/ 9349935 w 14547333"/>
              <a:gd name="connsiteY60" fmla="*/ 1928186 h 8710638"/>
              <a:gd name="connsiteX61" fmla="*/ 9432457 w 14547333"/>
              <a:gd name="connsiteY61" fmla="*/ 2723794 h 8710638"/>
              <a:gd name="connsiteX62" fmla="*/ 9399931 w 14547333"/>
              <a:gd name="connsiteY62" fmla="*/ 2868124 h 8710638"/>
              <a:gd name="connsiteX63" fmla="*/ 7411745 w 14547333"/>
              <a:gd name="connsiteY63" fmla="*/ 2658159 h 8710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4547333" h="8710638">
                <a:moveTo>
                  <a:pt x="14395270" y="22605"/>
                </a:moveTo>
                <a:cubicBezTo>
                  <a:pt x="13358834" y="924027"/>
                  <a:pt x="12299522" y="1842669"/>
                  <a:pt x="11034237" y="2409344"/>
                </a:cubicBezTo>
                <a:cubicBezTo>
                  <a:pt x="10576455" y="2614402"/>
                  <a:pt x="10083734" y="2765637"/>
                  <a:pt x="9581114" y="2843334"/>
                </a:cubicBezTo>
                <a:cubicBezTo>
                  <a:pt x="9647082" y="2542944"/>
                  <a:pt x="9630278" y="2226913"/>
                  <a:pt x="9531284" y="1920616"/>
                </a:cubicBezTo>
                <a:cubicBezTo>
                  <a:pt x="9181396" y="837762"/>
                  <a:pt x="8065517" y="50390"/>
                  <a:pt x="6933914" y="31589"/>
                </a:cubicBezTo>
                <a:cubicBezTo>
                  <a:pt x="6645087" y="26765"/>
                  <a:pt x="6333799" y="79922"/>
                  <a:pt x="6095216" y="252619"/>
                </a:cubicBezTo>
                <a:cubicBezTo>
                  <a:pt x="5846235" y="432887"/>
                  <a:pt x="5712802" y="715226"/>
                  <a:pt x="5701988" y="1020026"/>
                </a:cubicBezTo>
                <a:cubicBezTo>
                  <a:pt x="5678779" y="1677209"/>
                  <a:pt x="6197121" y="2186734"/>
                  <a:pt x="6714548" y="2510084"/>
                </a:cubicBezTo>
                <a:cubicBezTo>
                  <a:pt x="7493186" y="2996732"/>
                  <a:pt x="8429463" y="3140065"/>
                  <a:pt x="9336958" y="3049224"/>
                </a:cubicBezTo>
                <a:cubicBezTo>
                  <a:pt x="9280390" y="3184653"/>
                  <a:pt x="9205106" y="3312347"/>
                  <a:pt x="9115096" y="3429309"/>
                </a:cubicBezTo>
                <a:cubicBezTo>
                  <a:pt x="8774360" y="3872117"/>
                  <a:pt x="8237299" y="4185984"/>
                  <a:pt x="7699159" y="4319667"/>
                </a:cubicBezTo>
                <a:cubicBezTo>
                  <a:pt x="7344779" y="4407679"/>
                  <a:pt x="6976756" y="4416331"/>
                  <a:pt x="6614474" y="4445447"/>
                </a:cubicBezTo>
                <a:cubicBezTo>
                  <a:pt x="6223408" y="4476891"/>
                  <a:pt x="5833424" y="4520232"/>
                  <a:pt x="5444938" y="4574388"/>
                </a:cubicBezTo>
                <a:cubicBezTo>
                  <a:pt x="5315082" y="4592523"/>
                  <a:pt x="5180484" y="4604335"/>
                  <a:pt x="5052209" y="4635530"/>
                </a:cubicBezTo>
                <a:cubicBezTo>
                  <a:pt x="4920273" y="4523560"/>
                  <a:pt x="4780517" y="4420157"/>
                  <a:pt x="4640180" y="4321497"/>
                </a:cubicBezTo>
                <a:cubicBezTo>
                  <a:pt x="4093720" y="3937419"/>
                  <a:pt x="3483371" y="3632037"/>
                  <a:pt x="2855138" y="3406598"/>
                </a:cubicBezTo>
                <a:cubicBezTo>
                  <a:pt x="2266501" y="3195301"/>
                  <a:pt x="1653574" y="3073515"/>
                  <a:pt x="1033160" y="3003471"/>
                </a:cubicBezTo>
                <a:cubicBezTo>
                  <a:pt x="717629" y="2967866"/>
                  <a:pt x="400934" y="2944657"/>
                  <a:pt x="84072" y="2925108"/>
                </a:cubicBezTo>
                <a:cubicBezTo>
                  <a:pt x="-28232" y="2918203"/>
                  <a:pt x="-27816" y="3092897"/>
                  <a:pt x="84072" y="3099802"/>
                </a:cubicBezTo>
                <a:cubicBezTo>
                  <a:pt x="722038" y="3139150"/>
                  <a:pt x="1360920" y="3194303"/>
                  <a:pt x="1985577" y="3335639"/>
                </a:cubicBezTo>
                <a:cubicBezTo>
                  <a:pt x="2642676" y="3484296"/>
                  <a:pt x="3269829" y="3730781"/>
                  <a:pt x="3862624" y="4049806"/>
                </a:cubicBezTo>
                <a:cubicBezTo>
                  <a:pt x="4141968" y="4200126"/>
                  <a:pt x="4411247" y="4366668"/>
                  <a:pt x="4666717" y="4554922"/>
                </a:cubicBezTo>
                <a:cubicBezTo>
                  <a:pt x="4730272" y="4601756"/>
                  <a:pt x="4793994" y="4650005"/>
                  <a:pt x="4856634" y="4700001"/>
                </a:cubicBezTo>
                <a:cubicBezTo>
                  <a:pt x="4775692" y="4732777"/>
                  <a:pt x="4696914" y="4771543"/>
                  <a:pt x="4620631" y="4812887"/>
                </a:cubicBezTo>
                <a:cubicBezTo>
                  <a:pt x="4374062" y="4946569"/>
                  <a:pt x="4136478" y="5113693"/>
                  <a:pt x="3937327" y="5311930"/>
                </a:cubicBezTo>
                <a:cubicBezTo>
                  <a:pt x="3499343" y="5747750"/>
                  <a:pt x="3217670" y="6359263"/>
                  <a:pt x="3203528" y="6978596"/>
                </a:cubicBezTo>
                <a:cubicBezTo>
                  <a:pt x="3196207" y="7296290"/>
                  <a:pt x="3260012" y="7621138"/>
                  <a:pt x="3412163" y="7901896"/>
                </a:cubicBezTo>
                <a:cubicBezTo>
                  <a:pt x="3544265" y="8145719"/>
                  <a:pt x="3748075" y="8349779"/>
                  <a:pt x="3983912" y="8494193"/>
                </a:cubicBezTo>
                <a:cubicBezTo>
                  <a:pt x="4510573" y="8816712"/>
                  <a:pt x="5197870" y="8774868"/>
                  <a:pt x="5685517" y="8394949"/>
                </a:cubicBezTo>
                <a:cubicBezTo>
                  <a:pt x="6084568" y="8084077"/>
                  <a:pt x="6258680" y="7558747"/>
                  <a:pt x="6255769" y="7066442"/>
                </a:cubicBezTo>
                <a:cubicBezTo>
                  <a:pt x="6253938" y="6754322"/>
                  <a:pt x="6204275" y="6414500"/>
                  <a:pt x="6086564" y="6123759"/>
                </a:cubicBezTo>
                <a:cubicBezTo>
                  <a:pt x="5987322" y="5878521"/>
                  <a:pt x="5853306" y="5647675"/>
                  <a:pt x="5711471" y="5424982"/>
                </a:cubicBezTo>
                <a:cubicBezTo>
                  <a:pt x="5599833" y="5249622"/>
                  <a:pt x="5483787" y="5071434"/>
                  <a:pt x="5344281" y="4916539"/>
                </a:cubicBezTo>
                <a:cubicBezTo>
                  <a:pt x="5302354" y="4870037"/>
                  <a:pt x="5258514" y="4825032"/>
                  <a:pt x="5213427" y="4781442"/>
                </a:cubicBezTo>
                <a:cubicBezTo>
                  <a:pt x="5389452" y="4746836"/>
                  <a:pt x="5570551" y="4731196"/>
                  <a:pt x="5746992" y="4709152"/>
                </a:cubicBezTo>
                <a:cubicBezTo>
                  <a:pt x="6134564" y="4660737"/>
                  <a:pt x="6523217" y="4625964"/>
                  <a:pt x="6912785" y="4598096"/>
                </a:cubicBezTo>
                <a:cubicBezTo>
                  <a:pt x="7268412" y="4572641"/>
                  <a:pt x="7628948" y="4542028"/>
                  <a:pt x="7967106" y="4421322"/>
                </a:cubicBezTo>
                <a:cubicBezTo>
                  <a:pt x="8491272" y="4234233"/>
                  <a:pt x="8987653" y="3916955"/>
                  <a:pt x="9310754" y="3456178"/>
                </a:cubicBezTo>
                <a:cubicBezTo>
                  <a:pt x="9405754" y="3320665"/>
                  <a:pt x="9478627" y="3176252"/>
                  <a:pt x="9529870" y="3026347"/>
                </a:cubicBezTo>
                <a:cubicBezTo>
                  <a:pt x="9781097" y="2991908"/>
                  <a:pt x="10029079" y="2939998"/>
                  <a:pt x="10269742" y="2872783"/>
                </a:cubicBezTo>
                <a:cubicBezTo>
                  <a:pt x="11588766" y="2504511"/>
                  <a:pt x="12721034" y="1669140"/>
                  <a:pt x="13755722" y="801409"/>
                </a:cubicBezTo>
                <a:cubicBezTo>
                  <a:pt x="14012606" y="585952"/>
                  <a:pt x="14265830" y="366087"/>
                  <a:pt x="14518803" y="146056"/>
                </a:cubicBezTo>
                <a:cubicBezTo>
                  <a:pt x="14603822" y="72185"/>
                  <a:pt x="14479789" y="-50933"/>
                  <a:pt x="14395270" y="22605"/>
                </a:cubicBezTo>
                <a:close/>
                <a:moveTo>
                  <a:pt x="5294701" y="5127835"/>
                </a:moveTo>
                <a:cubicBezTo>
                  <a:pt x="5431794" y="5303944"/>
                  <a:pt x="5553581" y="5495026"/>
                  <a:pt x="5667715" y="5686857"/>
                </a:cubicBezTo>
                <a:cubicBezTo>
                  <a:pt x="5792745" y="5897072"/>
                  <a:pt x="5919773" y="6118684"/>
                  <a:pt x="5980251" y="6357599"/>
                </a:cubicBezTo>
                <a:cubicBezTo>
                  <a:pt x="6119340" y="6907137"/>
                  <a:pt x="6147209" y="7534622"/>
                  <a:pt x="5806638" y="8019191"/>
                </a:cubicBezTo>
                <a:cubicBezTo>
                  <a:pt x="5471059" y="8496771"/>
                  <a:pt x="4783096" y="8664894"/>
                  <a:pt x="4254355" y="8438539"/>
                </a:cubicBezTo>
                <a:cubicBezTo>
                  <a:pt x="4008535" y="8333308"/>
                  <a:pt x="3783845" y="8153289"/>
                  <a:pt x="3634024" y="7931095"/>
                </a:cubicBezTo>
                <a:cubicBezTo>
                  <a:pt x="3452425" y="7661816"/>
                  <a:pt x="3375810" y="7335554"/>
                  <a:pt x="3377723" y="7013452"/>
                </a:cubicBezTo>
                <a:cubicBezTo>
                  <a:pt x="3381383" y="6401273"/>
                  <a:pt x="3672124" y="5789843"/>
                  <a:pt x="4121920" y="5377398"/>
                </a:cubicBezTo>
                <a:cubicBezTo>
                  <a:pt x="4332136" y="5184653"/>
                  <a:pt x="4577207" y="5021023"/>
                  <a:pt x="4835255" y="4899735"/>
                </a:cubicBezTo>
                <a:cubicBezTo>
                  <a:pt x="4892987" y="4872615"/>
                  <a:pt x="4952383" y="4850238"/>
                  <a:pt x="5012777" y="4831437"/>
                </a:cubicBezTo>
                <a:cubicBezTo>
                  <a:pt x="5115182" y="4922778"/>
                  <a:pt x="5211347" y="5020773"/>
                  <a:pt x="5294701" y="5127835"/>
                </a:cubicBezTo>
                <a:close/>
                <a:moveTo>
                  <a:pt x="7411745" y="2658159"/>
                </a:moveTo>
                <a:cubicBezTo>
                  <a:pt x="7126577" y="2552926"/>
                  <a:pt x="6855718" y="2408179"/>
                  <a:pt x="6610065" y="2229076"/>
                </a:cubicBezTo>
                <a:cubicBezTo>
                  <a:pt x="6352100" y="2040989"/>
                  <a:pt x="6114682" y="1806483"/>
                  <a:pt x="5978088" y="1514078"/>
                </a:cubicBezTo>
                <a:cubicBezTo>
                  <a:pt x="5853556" y="1247461"/>
                  <a:pt x="5830513" y="913296"/>
                  <a:pt x="5972348" y="648260"/>
                </a:cubicBezTo>
                <a:cubicBezTo>
                  <a:pt x="6112686" y="385969"/>
                  <a:pt x="6391032" y="258276"/>
                  <a:pt x="6675284" y="219760"/>
                </a:cubicBezTo>
                <a:cubicBezTo>
                  <a:pt x="7240628" y="143061"/>
                  <a:pt x="7845985" y="343543"/>
                  <a:pt x="8316911" y="648010"/>
                </a:cubicBezTo>
                <a:cubicBezTo>
                  <a:pt x="8784258" y="950148"/>
                  <a:pt x="9168003" y="1398447"/>
                  <a:pt x="9349935" y="1928186"/>
                </a:cubicBezTo>
                <a:cubicBezTo>
                  <a:pt x="9437698" y="2183573"/>
                  <a:pt x="9478959" y="2455513"/>
                  <a:pt x="9432457" y="2723794"/>
                </a:cubicBezTo>
                <a:cubicBezTo>
                  <a:pt x="9423972" y="2772542"/>
                  <a:pt x="9413075" y="2820707"/>
                  <a:pt x="9399931" y="2868124"/>
                </a:cubicBezTo>
                <a:cubicBezTo>
                  <a:pt x="8729938" y="2947485"/>
                  <a:pt x="8047799" y="2892997"/>
                  <a:pt x="7411745" y="2658159"/>
                </a:cubicBezTo>
                <a:close/>
              </a:path>
            </a:pathLst>
          </a:custGeom>
          <a:solidFill>
            <a:srgbClr val="FE7801"/>
          </a:solidFill>
          <a:ln w="8315" cap="flat">
            <a:noFill/>
            <a:prstDash val="solid"/>
            <a:miter/>
          </a:ln>
        </p:spPr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554711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Diagrama&#10;&#10;Descripción generada automáticamente">
            <a:extLst>
              <a:ext uri="{FF2B5EF4-FFF2-40B4-BE49-F238E27FC236}">
                <a16:creationId xmlns:a16="http://schemas.microsoft.com/office/drawing/2014/main" id="{9968916D-584D-AC7E-8632-7EDC83A173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6454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9E99893F97B074CB242B816FD780747" ma:contentTypeVersion="16" ma:contentTypeDescription="Crear nuevo documento." ma:contentTypeScope="" ma:versionID="bdf4ed03fc6d9632e832332607453cd7">
  <xsd:schema xmlns:xsd="http://www.w3.org/2001/XMLSchema" xmlns:xs="http://www.w3.org/2001/XMLSchema" xmlns:p="http://schemas.microsoft.com/office/2006/metadata/properties" xmlns:ns2="59094c0e-ea68-456b-bbe7-5f1533497777" xmlns:ns3="1608f346-67c8-4f33-afc3-614ee5852543" targetNamespace="http://schemas.microsoft.com/office/2006/metadata/properties" ma:root="true" ma:fieldsID="a0919f0c540f13e24d1d4a6b9877ed6d" ns2:_="" ns3:_="">
    <xsd:import namespace="59094c0e-ea68-456b-bbe7-5f1533497777"/>
    <xsd:import namespace="1608f346-67c8-4f33-afc3-614ee58525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094c0e-ea68-456b-bbe7-5f15334977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db1d78a8-738e-47a1-8bbf-6fb1ef3f43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08f346-67c8-4f33-afc3-614ee585254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294b5c9-dcd9-44ca-b5a9-b39e7bab957c}" ma:internalName="TaxCatchAll" ma:showField="CatchAllData" ma:web="1608f346-67c8-4f33-afc3-614ee58525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CCF915E-14CD-4A67-BE7A-92F2087924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094c0e-ea68-456b-bbe7-5f1533497777"/>
    <ds:schemaRef ds:uri="1608f346-67c8-4f33-afc3-614ee58525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38BFE57-7549-405B-B0F9-6862107894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1359</TotalTime>
  <Words>549</Words>
  <Application>Microsoft Macintosh PowerPoint</Application>
  <PresentationFormat>Panorámica</PresentationFormat>
  <Paragraphs>70</Paragraphs>
  <Slides>12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Helvetica LT Std</vt:lpstr>
      <vt:lpstr>Helvetica Neue</vt:lpstr>
      <vt:lpstr>HelveticaNeueLT Std</vt:lpstr>
      <vt:lpstr>Lato</vt:lpstr>
      <vt:lpstr>Lato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¿ Qué hizo la compañía?</vt:lpstr>
      <vt:lpstr>Carbono neutralidad </vt:lpstr>
      <vt:lpstr>Presentación de PowerPoint</vt:lpstr>
      <vt:lpstr>Certificado de reducción de emisiones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Manuela Perez Ferrer</dc:creator>
  <cp:lastModifiedBy>Microsoft Office User</cp:lastModifiedBy>
  <cp:revision>35</cp:revision>
  <dcterms:created xsi:type="dcterms:W3CDTF">2022-09-19T22:31:36Z</dcterms:created>
  <dcterms:modified xsi:type="dcterms:W3CDTF">2023-05-23T19:42:46Z</dcterms:modified>
</cp:coreProperties>
</file>