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8"/>
  </p:notesMasterIdLst>
  <p:sldIdLst>
    <p:sldId id="256" r:id="rId3"/>
    <p:sldId id="279" r:id="rId4"/>
    <p:sldId id="542" r:id="rId5"/>
    <p:sldId id="538" r:id="rId6"/>
    <p:sldId id="259" r:id="rId7"/>
    <p:sldId id="280" r:id="rId8"/>
    <p:sldId id="286" r:id="rId9"/>
    <p:sldId id="287" r:id="rId10"/>
    <p:sldId id="288" r:id="rId11"/>
    <p:sldId id="289" r:id="rId12"/>
    <p:sldId id="545" r:id="rId13"/>
    <p:sldId id="543" r:id="rId14"/>
    <p:sldId id="474" r:id="rId15"/>
    <p:sldId id="292" r:id="rId16"/>
    <p:sldId id="273" r:id="rId17"/>
    <p:sldId id="524" r:id="rId18"/>
    <p:sldId id="490" r:id="rId19"/>
    <p:sldId id="483" r:id="rId20"/>
    <p:sldId id="265" r:id="rId21"/>
    <p:sldId id="260" r:id="rId22"/>
    <p:sldId id="520" r:id="rId23"/>
    <p:sldId id="509" r:id="rId24"/>
    <p:sldId id="297" r:id="rId25"/>
    <p:sldId id="318" r:id="rId26"/>
    <p:sldId id="277" r:id="rId27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09BEE-20AF-42CC-9B82-68A027356DB9}" v="189" dt="2023-05-19T03:17:33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1162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DE443-683C-4CBF-8EA0-8AB5D438D0B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E59EA017-E8DD-489C-B79D-6C9A836BE56C}">
      <dgm:prSet phldrT="[Texto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600" b="1" noProof="0" dirty="0">
              <a:solidFill>
                <a:schemeClr val="tx1"/>
              </a:solidFill>
            </a:rPr>
            <a:t>Programas ICC</a:t>
          </a:r>
        </a:p>
      </dgm:t>
    </dgm:pt>
    <dgm:pt modelId="{13C625A2-ECC5-4DF3-A75B-AD8D5FF97A63}" type="parTrans" cxnId="{8DD542DF-7B6B-45E1-8C83-82D8B10BE341}">
      <dgm:prSet/>
      <dgm:spPr/>
      <dgm:t>
        <a:bodyPr/>
        <a:lstStyle/>
        <a:p>
          <a:endParaRPr lang="es-GT" sz="1050"/>
        </a:p>
      </dgm:t>
    </dgm:pt>
    <dgm:pt modelId="{40323716-5D32-4EB0-8685-FA06FD15090C}" type="sibTrans" cxnId="{8DD542DF-7B6B-45E1-8C83-82D8B10BE341}">
      <dgm:prSet/>
      <dgm:spPr/>
      <dgm:t>
        <a:bodyPr/>
        <a:lstStyle/>
        <a:p>
          <a:endParaRPr lang="es-GT" sz="1050"/>
        </a:p>
      </dgm:t>
    </dgm:pt>
    <dgm:pt modelId="{36AF04FA-6114-44E8-9337-6D89B3B73FE4}">
      <dgm:prSet phldrT="[Texto]" custT="1"/>
      <dgm:spPr>
        <a:solidFill>
          <a:srgbClr val="00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1600" b="1" noProof="0" dirty="0"/>
            <a:t>Clima e hidrología</a:t>
          </a:r>
        </a:p>
      </dgm:t>
    </dgm:pt>
    <dgm:pt modelId="{B83E7A87-3764-485B-A672-7138A992121A}" type="parTrans" cxnId="{46AB6763-D2A0-4DB2-B1F7-72F67B1DB108}">
      <dgm:prSet custT="1"/>
      <dgm:spPr/>
      <dgm:t>
        <a:bodyPr/>
        <a:lstStyle/>
        <a:p>
          <a:endParaRPr lang="es-GT" sz="1050" dirty="0"/>
        </a:p>
      </dgm:t>
    </dgm:pt>
    <dgm:pt modelId="{8CA06295-33A2-41BA-AE4A-A7C808A3A869}" type="sibTrans" cxnId="{46AB6763-D2A0-4DB2-B1F7-72F67B1DB108}">
      <dgm:prSet/>
      <dgm:spPr/>
      <dgm:t>
        <a:bodyPr/>
        <a:lstStyle/>
        <a:p>
          <a:endParaRPr lang="es-GT" sz="1050"/>
        </a:p>
      </dgm:t>
    </dgm:pt>
    <dgm:pt modelId="{356A0EE7-FE3A-4DC5-8AAD-7F7A5C49994F}">
      <dgm:prSet phldrT="[Texto]" custT="1"/>
      <dgm:spPr>
        <a:solidFill>
          <a:srgbClr val="00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1600" b="1" noProof="0" dirty="0"/>
            <a:t>Sostenibilidad de Sist. Productivos</a:t>
          </a:r>
        </a:p>
      </dgm:t>
    </dgm:pt>
    <dgm:pt modelId="{A75D8A0A-B2F3-4421-B2FF-7D8171F17C58}" type="parTrans" cxnId="{2EC16B8E-88B9-4D4A-8886-AF552E07452A}">
      <dgm:prSet custT="1"/>
      <dgm:spPr/>
      <dgm:t>
        <a:bodyPr/>
        <a:lstStyle/>
        <a:p>
          <a:endParaRPr lang="es-GT" sz="1050" dirty="0"/>
        </a:p>
      </dgm:t>
    </dgm:pt>
    <dgm:pt modelId="{2A8140C7-42B0-4CF9-8599-AA0B3B1072A7}" type="sibTrans" cxnId="{2EC16B8E-88B9-4D4A-8886-AF552E07452A}">
      <dgm:prSet/>
      <dgm:spPr/>
      <dgm:t>
        <a:bodyPr/>
        <a:lstStyle/>
        <a:p>
          <a:endParaRPr lang="es-GT" sz="1050"/>
        </a:p>
      </dgm:t>
    </dgm:pt>
    <dgm:pt modelId="{A5228929-DA68-4157-8C49-A0B35CC7F5FC}">
      <dgm:prSet phldrT="[Texto]" custT="1"/>
      <dgm:spPr>
        <a:solidFill>
          <a:srgbClr val="00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1600" b="1" noProof="0" dirty="0"/>
            <a:t>Gestión de Riesgo de Desastres</a:t>
          </a:r>
        </a:p>
      </dgm:t>
    </dgm:pt>
    <dgm:pt modelId="{ED5D0E3C-5610-4171-876A-400338CB9E79}" type="parTrans" cxnId="{DE9E5224-BDA6-40EE-BB8E-57D043B1D482}">
      <dgm:prSet custT="1"/>
      <dgm:spPr/>
      <dgm:t>
        <a:bodyPr/>
        <a:lstStyle/>
        <a:p>
          <a:endParaRPr lang="es-GT" sz="1050" dirty="0"/>
        </a:p>
      </dgm:t>
    </dgm:pt>
    <dgm:pt modelId="{D16A5A05-6FB3-4F95-B5A4-19B820540B19}" type="sibTrans" cxnId="{DE9E5224-BDA6-40EE-BB8E-57D043B1D482}">
      <dgm:prSet/>
      <dgm:spPr/>
      <dgm:t>
        <a:bodyPr/>
        <a:lstStyle/>
        <a:p>
          <a:endParaRPr lang="es-GT" sz="1050"/>
        </a:p>
      </dgm:t>
    </dgm:pt>
    <dgm:pt modelId="{A9CC401C-89DB-489A-9068-E0A2A0C1AC49}">
      <dgm:prSet phldrT="[Texto]" custT="1"/>
      <dgm:spPr>
        <a:solidFill>
          <a:schemeClr val="tx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1600" b="1" noProof="0" dirty="0"/>
            <a:t>Desarrollo de Capacidades y Divulgación</a:t>
          </a:r>
        </a:p>
      </dgm:t>
    </dgm:pt>
    <dgm:pt modelId="{19AE5379-2D8D-45B4-8E75-2FEED43CF036}" type="parTrans" cxnId="{D4F2ECF5-1BC8-4BF4-B37C-BFE6FDA5791E}">
      <dgm:prSet custT="1"/>
      <dgm:spPr/>
      <dgm:t>
        <a:bodyPr/>
        <a:lstStyle/>
        <a:p>
          <a:endParaRPr lang="es-GT" sz="1050" dirty="0"/>
        </a:p>
      </dgm:t>
    </dgm:pt>
    <dgm:pt modelId="{9ABF258D-ACD6-47BF-B1CC-315441832372}" type="sibTrans" cxnId="{D4F2ECF5-1BC8-4BF4-B37C-BFE6FDA5791E}">
      <dgm:prSet/>
      <dgm:spPr/>
      <dgm:t>
        <a:bodyPr/>
        <a:lstStyle/>
        <a:p>
          <a:endParaRPr lang="es-GT" sz="1050"/>
        </a:p>
      </dgm:t>
    </dgm:pt>
    <dgm:pt modelId="{51EC40FA-BA06-4A16-A4D4-33F9E7B8F0B2}">
      <dgm:prSet phldrT="[Texto]" custT="1"/>
      <dgm:spPr>
        <a:solidFill>
          <a:srgbClr val="00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1600" b="1" noProof="0" dirty="0"/>
            <a:t>Manejo Integrado de Cuencas</a:t>
          </a:r>
        </a:p>
      </dgm:t>
    </dgm:pt>
    <dgm:pt modelId="{F431E036-054F-4B0F-AB53-3EF68A7C0FD1}" type="sibTrans" cxnId="{BA227688-83F6-4395-A5C8-28556DA3FE58}">
      <dgm:prSet/>
      <dgm:spPr/>
      <dgm:t>
        <a:bodyPr/>
        <a:lstStyle/>
        <a:p>
          <a:endParaRPr lang="es-GT" sz="1050"/>
        </a:p>
      </dgm:t>
    </dgm:pt>
    <dgm:pt modelId="{92E19E20-FBF5-429D-9A35-F2FC77161599}" type="parTrans" cxnId="{BA227688-83F6-4395-A5C8-28556DA3FE58}">
      <dgm:prSet custT="1"/>
      <dgm:spPr/>
      <dgm:t>
        <a:bodyPr/>
        <a:lstStyle/>
        <a:p>
          <a:endParaRPr lang="es-GT" sz="1050" dirty="0"/>
        </a:p>
      </dgm:t>
    </dgm:pt>
    <dgm:pt modelId="{61843039-46AA-40DC-9B42-FC0C2FCABD43}" type="pres">
      <dgm:prSet presAssocID="{153DE443-683C-4CBF-8EA0-8AB5D438D0B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8D4B21-C6E3-4719-801B-528D1A13A3AB}" type="pres">
      <dgm:prSet presAssocID="{E59EA017-E8DD-489C-B79D-6C9A836BE56C}" presName="root1" presStyleCnt="0"/>
      <dgm:spPr/>
    </dgm:pt>
    <dgm:pt modelId="{9FE4D024-5933-4A47-99FA-6DB8EA33EA2A}" type="pres">
      <dgm:prSet presAssocID="{E59EA017-E8DD-489C-B79D-6C9A836BE56C}" presName="LevelOneTextNode" presStyleLbl="node0" presStyleIdx="0" presStyleCnt="1" custScaleY="126904" custLinFactNeighborX="-1235" custLinFactNeighborY="-15571">
        <dgm:presLayoutVars>
          <dgm:chPref val="3"/>
        </dgm:presLayoutVars>
      </dgm:prSet>
      <dgm:spPr/>
    </dgm:pt>
    <dgm:pt modelId="{4EF07367-0345-46D9-826A-036A0479117D}" type="pres">
      <dgm:prSet presAssocID="{E59EA017-E8DD-489C-B79D-6C9A836BE56C}" presName="level2hierChild" presStyleCnt="0"/>
      <dgm:spPr/>
    </dgm:pt>
    <dgm:pt modelId="{15F4005F-880E-4E35-B5EA-FD022403492F}" type="pres">
      <dgm:prSet presAssocID="{B83E7A87-3764-485B-A672-7138A992121A}" presName="conn2-1" presStyleLbl="parChTrans1D2" presStyleIdx="0" presStyleCnt="5"/>
      <dgm:spPr/>
    </dgm:pt>
    <dgm:pt modelId="{5F1DDF8E-EF6F-41E8-A3D2-9F6E83347C69}" type="pres">
      <dgm:prSet presAssocID="{B83E7A87-3764-485B-A672-7138A992121A}" presName="connTx" presStyleLbl="parChTrans1D2" presStyleIdx="0" presStyleCnt="5"/>
      <dgm:spPr/>
    </dgm:pt>
    <dgm:pt modelId="{D497C9B5-E12C-445A-AAA2-46DF37CEC818}" type="pres">
      <dgm:prSet presAssocID="{36AF04FA-6114-44E8-9337-6D89B3B73FE4}" presName="root2" presStyleCnt="0"/>
      <dgm:spPr/>
    </dgm:pt>
    <dgm:pt modelId="{A22024BC-63AE-4BC8-BD70-AC01D8AA613E}" type="pres">
      <dgm:prSet presAssocID="{36AF04FA-6114-44E8-9337-6D89B3B73FE4}" presName="LevelTwoTextNode" presStyleLbl="node2" presStyleIdx="0" presStyleCnt="5" custScaleX="189105" custLinFactNeighborY="-77142">
        <dgm:presLayoutVars>
          <dgm:chPref val="3"/>
        </dgm:presLayoutVars>
      </dgm:prSet>
      <dgm:spPr/>
    </dgm:pt>
    <dgm:pt modelId="{1B931908-6AE2-43AC-8B01-615CEE882D0F}" type="pres">
      <dgm:prSet presAssocID="{36AF04FA-6114-44E8-9337-6D89B3B73FE4}" presName="level3hierChild" presStyleCnt="0"/>
      <dgm:spPr/>
    </dgm:pt>
    <dgm:pt modelId="{99C4D756-C823-4581-9C00-CE4B5EF41D6A}" type="pres">
      <dgm:prSet presAssocID="{A75D8A0A-B2F3-4421-B2FF-7D8171F17C58}" presName="conn2-1" presStyleLbl="parChTrans1D2" presStyleIdx="1" presStyleCnt="5"/>
      <dgm:spPr/>
    </dgm:pt>
    <dgm:pt modelId="{9C5DC268-5036-4EF1-9BB1-2EC041543F0C}" type="pres">
      <dgm:prSet presAssocID="{A75D8A0A-B2F3-4421-B2FF-7D8171F17C58}" presName="connTx" presStyleLbl="parChTrans1D2" presStyleIdx="1" presStyleCnt="5"/>
      <dgm:spPr/>
    </dgm:pt>
    <dgm:pt modelId="{8C17706C-5F87-4772-A539-E1EB1E342EBD}" type="pres">
      <dgm:prSet presAssocID="{356A0EE7-FE3A-4DC5-8AAD-7F7A5C49994F}" presName="root2" presStyleCnt="0"/>
      <dgm:spPr/>
    </dgm:pt>
    <dgm:pt modelId="{53019C3E-8177-4495-8FFE-70860D8F1D40}" type="pres">
      <dgm:prSet presAssocID="{356A0EE7-FE3A-4DC5-8AAD-7F7A5C49994F}" presName="LevelTwoTextNode" presStyleLbl="node2" presStyleIdx="1" presStyleCnt="5" custScaleX="273795" custLinFactNeighborY="-62733">
        <dgm:presLayoutVars>
          <dgm:chPref val="3"/>
        </dgm:presLayoutVars>
      </dgm:prSet>
      <dgm:spPr/>
    </dgm:pt>
    <dgm:pt modelId="{49D5064F-59F9-4C6C-AE3A-34409723A2C8}" type="pres">
      <dgm:prSet presAssocID="{356A0EE7-FE3A-4DC5-8AAD-7F7A5C49994F}" presName="level3hierChild" presStyleCnt="0"/>
      <dgm:spPr/>
    </dgm:pt>
    <dgm:pt modelId="{AAFED466-7B77-49A0-9DA6-30F565BC967B}" type="pres">
      <dgm:prSet presAssocID="{92E19E20-FBF5-429D-9A35-F2FC77161599}" presName="conn2-1" presStyleLbl="parChTrans1D2" presStyleIdx="2" presStyleCnt="5"/>
      <dgm:spPr/>
    </dgm:pt>
    <dgm:pt modelId="{B91FCD20-2072-4494-853F-4FB497D058AF}" type="pres">
      <dgm:prSet presAssocID="{92E19E20-FBF5-429D-9A35-F2FC77161599}" presName="connTx" presStyleLbl="parChTrans1D2" presStyleIdx="2" presStyleCnt="5"/>
      <dgm:spPr/>
    </dgm:pt>
    <dgm:pt modelId="{61DA7AA8-4949-4974-8C51-ACF610566BC8}" type="pres">
      <dgm:prSet presAssocID="{51EC40FA-BA06-4A16-A4D4-33F9E7B8F0B2}" presName="root2" presStyleCnt="0"/>
      <dgm:spPr/>
    </dgm:pt>
    <dgm:pt modelId="{0C473147-CA96-45E0-A3A6-966D3534D43B}" type="pres">
      <dgm:prSet presAssocID="{51EC40FA-BA06-4A16-A4D4-33F9E7B8F0B2}" presName="LevelTwoTextNode" presStyleLbl="node2" presStyleIdx="2" presStyleCnt="5" custScaleX="270308" custScaleY="100000" custLinFactNeighborY="-58847">
        <dgm:presLayoutVars>
          <dgm:chPref val="3"/>
        </dgm:presLayoutVars>
      </dgm:prSet>
      <dgm:spPr/>
    </dgm:pt>
    <dgm:pt modelId="{4790EFD4-0F02-4C09-ADAE-2460C9488C13}" type="pres">
      <dgm:prSet presAssocID="{51EC40FA-BA06-4A16-A4D4-33F9E7B8F0B2}" presName="level3hierChild" presStyleCnt="0"/>
      <dgm:spPr/>
    </dgm:pt>
    <dgm:pt modelId="{BD2D0CCC-C253-4EB5-8902-4501116DF0E6}" type="pres">
      <dgm:prSet presAssocID="{ED5D0E3C-5610-4171-876A-400338CB9E79}" presName="conn2-1" presStyleLbl="parChTrans1D2" presStyleIdx="3" presStyleCnt="5"/>
      <dgm:spPr/>
    </dgm:pt>
    <dgm:pt modelId="{3A2D34D4-DCE8-46A9-BC81-99DCAD7CF622}" type="pres">
      <dgm:prSet presAssocID="{ED5D0E3C-5610-4171-876A-400338CB9E79}" presName="connTx" presStyleLbl="parChTrans1D2" presStyleIdx="3" presStyleCnt="5"/>
      <dgm:spPr/>
    </dgm:pt>
    <dgm:pt modelId="{0EFB28D2-76A0-4A5B-9A68-7B814065178B}" type="pres">
      <dgm:prSet presAssocID="{A5228929-DA68-4157-8C49-A0B35CC7F5FC}" presName="root2" presStyleCnt="0"/>
      <dgm:spPr/>
    </dgm:pt>
    <dgm:pt modelId="{3FFBE423-B679-46ED-82D1-9C9D8492D870}" type="pres">
      <dgm:prSet presAssocID="{A5228929-DA68-4157-8C49-A0B35CC7F5FC}" presName="LevelTwoTextNode" presStyleLbl="node2" presStyleIdx="3" presStyleCnt="5" custScaleX="230015" custLinFactNeighborY="-45079">
        <dgm:presLayoutVars>
          <dgm:chPref val="3"/>
        </dgm:presLayoutVars>
      </dgm:prSet>
      <dgm:spPr/>
    </dgm:pt>
    <dgm:pt modelId="{2DE39ED2-9EAA-489E-BB46-E7BE3A4E0D3C}" type="pres">
      <dgm:prSet presAssocID="{A5228929-DA68-4157-8C49-A0B35CC7F5FC}" presName="level3hierChild" presStyleCnt="0"/>
      <dgm:spPr/>
    </dgm:pt>
    <dgm:pt modelId="{ACD46346-6199-4050-9F4F-6545A6533D8B}" type="pres">
      <dgm:prSet presAssocID="{19AE5379-2D8D-45B4-8E75-2FEED43CF036}" presName="conn2-1" presStyleLbl="parChTrans1D2" presStyleIdx="4" presStyleCnt="5"/>
      <dgm:spPr/>
    </dgm:pt>
    <dgm:pt modelId="{F763F69D-A3D8-4D72-AC92-415430941495}" type="pres">
      <dgm:prSet presAssocID="{19AE5379-2D8D-45B4-8E75-2FEED43CF036}" presName="connTx" presStyleLbl="parChTrans1D2" presStyleIdx="4" presStyleCnt="5"/>
      <dgm:spPr/>
    </dgm:pt>
    <dgm:pt modelId="{6B5EB20E-825C-4F8C-AF5E-A1B5A44D8A42}" type="pres">
      <dgm:prSet presAssocID="{A9CC401C-89DB-489A-9068-E0A2A0C1AC49}" presName="root2" presStyleCnt="0"/>
      <dgm:spPr/>
    </dgm:pt>
    <dgm:pt modelId="{F2ED1D87-7505-422B-9B03-8178CD8186C8}" type="pres">
      <dgm:prSet presAssocID="{A9CC401C-89DB-489A-9068-E0A2A0C1AC49}" presName="LevelTwoTextNode" presStyleLbl="node2" presStyleIdx="4" presStyleCnt="5" custScaleX="230014" custScaleY="114807" custLinFactNeighborY="-33095">
        <dgm:presLayoutVars>
          <dgm:chPref val="3"/>
        </dgm:presLayoutVars>
      </dgm:prSet>
      <dgm:spPr/>
    </dgm:pt>
    <dgm:pt modelId="{B6F8DBE7-3D3C-4797-8528-222CE61AB81E}" type="pres">
      <dgm:prSet presAssocID="{A9CC401C-89DB-489A-9068-E0A2A0C1AC49}" presName="level3hierChild" presStyleCnt="0"/>
      <dgm:spPr/>
    </dgm:pt>
  </dgm:ptLst>
  <dgm:cxnLst>
    <dgm:cxn modelId="{C007C015-FFFD-4AFF-B5CB-BA31FC58E423}" type="presOf" srcId="{19AE5379-2D8D-45B4-8E75-2FEED43CF036}" destId="{ACD46346-6199-4050-9F4F-6545A6533D8B}" srcOrd="0" destOrd="0" presId="urn:microsoft.com/office/officeart/2008/layout/HorizontalMultiLevelHierarchy"/>
    <dgm:cxn modelId="{D7367C1C-5F07-49EC-B178-95106342019C}" type="presOf" srcId="{B83E7A87-3764-485B-A672-7138A992121A}" destId="{5F1DDF8E-EF6F-41E8-A3D2-9F6E83347C69}" srcOrd="1" destOrd="0" presId="urn:microsoft.com/office/officeart/2008/layout/HorizontalMultiLevelHierarchy"/>
    <dgm:cxn modelId="{5A03A81D-8D10-4487-BD28-FA141AA1171E}" type="presOf" srcId="{36AF04FA-6114-44E8-9337-6D89B3B73FE4}" destId="{A22024BC-63AE-4BC8-BD70-AC01D8AA613E}" srcOrd="0" destOrd="0" presId="urn:microsoft.com/office/officeart/2008/layout/HorizontalMultiLevelHierarchy"/>
    <dgm:cxn modelId="{DE9E5224-BDA6-40EE-BB8E-57D043B1D482}" srcId="{E59EA017-E8DD-489C-B79D-6C9A836BE56C}" destId="{A5228929-DA68-4157-8C49-A0B35CC7F5FC}" srcOrd="3" destOrd="0" parTransId="{ED5D0E3C-5610-4171-876A-400338CB9E79}" sibTransId="{D16A5A05-6FB3-4F95-B5A4-19B820540B19}"/>
    <dgm:cxn modelId="{1476C12C-1233-4458-B7F1-B87D5BD76A69}" type="presOf" srcId="{E59EA017-E8DD-489C-B79D-6C9A836BE56C}" destId="{9FE4D024-5933-4A47-99FA-6DB8EA33EA2A}" srcOrd="0" destOrd="0" presId="urn:microsoft.com/office/officeart/2008/layout/HorizontalMultiLevelHierarchy"/>
    <dgm:cxn modelId="{6B179B30-3C4B-4D39-BA47-B5E049926C2D}" type="presOf" srcId="{A9CC401C-89DB-489A-9068-E0A2A0C1AC49}" destId="{F2ED1D87-7505-422B-9B03-8178CD8186C8}" srcOrd="0" destOrd="0" presId="urn:microsoft.com/office/officeart/2008/layout/HorizontalMultiLevelHierarchy"/>
    <dgm:cxn modelId="{851DFB3D-C810-4608-9D1B-8FC6681B25CA}" type="presOf" srcId="{92E19E20-FBF5-429D-9A35-F2FC77161599}" destId="{B91FCD20-2072-4494-853F-4FB497D058AF}" srcOrd="1" destOrd="0" presId="urn:microsoft.com/office/officeart/2008/layout/HorizontalMultiLevelHierarchy"/>
    <dgm:cxn modelId="{95DA2141-F520-4AB8-A9DD-93044A9893E1}" type="presOf" srcId="{ED5D0E3C-5610-4171-876A-400338CB9E79}" destId="{BD2D0CCC-C253-4EB5-8902-4501116DF0E6}" srcOrd="0" destOrd="0" presId="urn:microsoft.com/office/officeart/2008/layout/HorizontalMultiLevelHierarchy"/>
    <dgm:cxn modelId="{46AB6763-D2A0-4DB2-B1F7-72F67B1DB108}" srcId="{E59EA017-E8DD-489C-B79D-6C9A836BE56C}" destId="{36AF04FA-6114-44E8-9337-6D89B3B73FE4}" srcOrd="0" destOrd="0" parTransId="{B83E7A87-3764-485B-A672-7138A992121A}" sibTransId="{8CA06295-33A2-41BA-AE4A-A7C808A3A869}"/>
    <dgm:cxn modelId="{20636446-57E2-4421-99F5-59EE4F500622}" type="presOf" srcId="{51EC40FA-BA06-4A16-A4D4-33F9E7B8F0B2}" destId="{0C473147-CA96-45E0-A3A6-966D3534D43B}" srcOrd="0" destOrd="0" presId="urn:microsoft.com/office/officeart/2008/layout/HorizontalMultiLevelHierarchy"/>
    <dgm:cxn modelId="{DD3A6651-10AA-4B6D-82CF-54FDCF2657A3}" type="presOf" srcId="{A75D8A0A-B2F3-4421-B2FF-7D8171F17C58}" destId="{9C5DC268-5036-4EF1-9BB1-2EC041543F0C}" srcOrd="1" destOrd="0" presId="urn:microsoft.com/office/officeart/2008/layout/HorizontalMultiLevelHierarchy"/>
    <dgm:cxn modelId="{869D7C73-155E-477C-9291-3000EA09224D}" type="presOf" srcId="{153DE443-683C-4CBF-8EA0-8AB5D438D0B9}" destId="{61843039-46AA-40DC-9B42-FC0C2FCABD43}" srcOrd="0" destOrd="0" presId="urn:microsoft.com/office/officeart/2008/layout/HorizontalMultiLevelHierarchy"/>
    <dgm:cxn modelId="{7E44B173-C1D1-4355-BD77-1AD2A5631176}" type="presOf" srcId="{19AE5379-2D8D-45B4-8E75-2FEED43CF036}" destId="{F763F69D-A3D8-4D72-AC92-415430941495}" srcOrd="1" destOrd="0" presId="urn:microsoft.com/office/officeart/2008/layout/HorizontalMultiLevelHierarchy"/>
    <dgm:cxn modelId="{39A44355-A5E4-4F55-94CC-9350F87ABA5C}" type="presOf" srcId="{92E19E20-FBF5-429D-9A35-F2FC77161599}" destId="{AAFED466-7B77-49A0-9DA6-30F565BC967B}" srcOrd="0" destOrd="0" presId="urn:microsoft.com/office/officeart/2008/layout/HorizontalMultiLevelHierarchy"/>
    <dgm:cxn modelId="{BA227688-83F6-4395-A5C8-28556DA3FE58}" srcId="{E59EA017-E8DD-489C-B79D-6C9A836BE56C}" destId="{51EC40FA-BA06-4A16-A4D4-33F9E7B8F0B2}" srcOrd="2" destOrd="0" parTransId="{92E19E20-FBF5-429D-9A35-F2FC77161599}" sibTransId="{F431E036-054F-4B0F-AB53-3EF68A7C0FD1}"/>
    <dgm:cxn modelId="{2EC16B8E-88B9-4D4A-8886-AF552E07452A}" srcId="{E59EA017-E8DD-489C-B79D-6C9A836BE56C}" destId="{356A0EE7-FE3A-4DC5-8AAD-7F7A5C49994F}" srcOrd="1" destOrd="0" parTransId="{A75D8A0A-B2F3-4421-B2FF-7D8171F17C58}" sibTransId="{2A8140C7-42B0-4CF9-8599-AA0B3B1072A7}"/>
    <dgm:cxn modelId="{5994C7AA-8676-4C69-AAA5-0EADDF8C142D}" type="presOf" srcId="{356A0EE7-FE3A-4DC5-8AAD-7F7A5C49994F}" destId="{53019C3E-8177-4495-8FFE-70860D8F1D40}" srcOrd="0" destOrd="0" presId="urn:microsoft.com/office/officeart/2008/layout/HorizontalMultiLevelHierarchy"/>
    <dgm:cxn modelId="{DF026FB9-7401-4ACE-AEE5-06D84C7EC383}" type="presOf" srcId="{B83E7A87-3764-485B-A672-7138A992121A}" destId="{15F4005F-880E-4E35-B5EA-FD022403492F}" srcOrd="0" destOrd="0" presId="urn:microsoft.com/office/officeart/2008/layout/HorizontalMultiLevelHierarchy"/>
    <dgm:cxn modelId="{73F62BCA-6065-4D1B-897B-0D17BD29438B}" type="presOf" srcId="{A5228929-DA68-4157-8C49-A0B35CC7F5FC}" destId="{3FFBE423-B679-46ED-82D1-9C9D8492D870}" srcOrd="0" destOrd="0" presId="urn:microsoft.com/office/officeart/2008/layout/HorizontalMultiLevelHierarchy"/>
    <dgm:cxn modelId="{8DD542DF-7B6B-45E1-8C83-82D8B10BE341}" srcId="{153DE443-683C-4CBF-8EA0-8AB5D438D0B9}" destId="{E59EA017-E8DD-489C-B79D-6C9A836BE56C}" srcOrd="0" destOrd="0" parTransId="{13C625A2-ECC5-4DF3-A75B-AD8D5FF97A63}" sibTransId="{40323716-5D32-4EB0-8685-FA06FD15090C}"/>
    <dgm:cxn modelId="{E0446BEF-E9CE-40A7-B035-9AC9FA82AEF0}" type="presOf" srcId="{A75D8A0A-B2F3-4421-B2FF-7D8171F17C58}" destId="{99C4D756-C823-4581-9C00-CE4B5EF41D6A}" srcOrd="0" destOrd="0" presId="urn:microsoft.com/office/officeart/2008/layout/HorizontalMultiLevelHierarchy"/>
    <dgm:cxn modelId="{D4F2ECF5-1BC8-4BF4-B37C-BFE6FDA5791E}" srcId="{E59EA017-E8DD-489C-B79D-6C9A836BE56C}" destId="{A9CC401C-89DB-489A-9068-E0A2A0C1AC49}" srcOrd="4" destOrd="0" parTransId="{19AE5379-2D8D-45B4-8E75-2FEED43CF036}" sibTransId="{9ABF258D-ACD6-47BF-B1CC-315441832372}"/>
    <dgm:cxn modelId="{4EB9C4FD-AA0D-4679-9C3E-16819F41311B}" type="presOf" srcId="{ED5D0E3C-5610-4171-876A-400338CB9E79}" destId="{3A2D34D4-DCE8-46A9-BC81-99DCAD7CF622}" srcOrd="1" destOrd="0" presId="urn:microsoft.com/office/officeart/2008/layout/HorizontalMultiLevelHierarchy"/>
    <dgm:cxn modelId="{9D49CD9E-94B9-4238-BFF7-BB0714EB8F74}" type="presParOf" srcId="{61843039-46AA-40DC-9B42-FC0C2FCABD43}" destId="{BB8D4B21-C6E3-4719-801B-528D1A13A3AB}" srcOrd="0" destOrd="0" presId="urn:microsoft.com/office/officeart/2008/layout/HorizontalMultiLevelHierarchy"/>
    <dgm:cxn modelId="{459DA556-BF94-4333-BF7A-2BC200AB9ABA}" type="presParOf" srcId="{BB8D4B21-C6E3-4719-801B-528D1A13A3AB}" destId="{9FE4D024-5933-4A47-99FA-6DB8EA33EA2A}" srcOrd="0" destOrd="0" presId="urn:microsoft.com/office/officeart/2008/layout/HorizontalMultiLevelHierarchy"/>
    <dgm:cxn modelId="{6316F524-64C1-48CA-9F61-3C4C1F55EFE5}" type="presParOf" srcId="{BB8D4B21-C6E3-4719-801B-528D1A13A3AB}" destId="{4EF07367-0345-46D9-826A-036A0479117D}" srcOrd="1" destOrd="0" presId="urn:microsoft.com/office/officeart/2008/layout/HorizontalMultiLevelHierarchy"/>
    <dgm:cxn modelId="{976844FF-BD40-4FB3-883C-63C6CFEE5089}" type="presParOf" srcId="{4EF07367-0345-46D9-826A-036A0479117D}" destId="{15F4005F-880E-4E35-B5EA-FD022403492F}" srcOrd="0" destOrd="0" presId="urn:microsoft.com/office/officeart/2008/layout/HorizontalMultiLevelHierarchy"/>
    <dgm:cxn modelId="{E5D69593-14FA-41BA-866F-42CAD6E1E37C}" type="presParOf" srcId="{15F4005F-880E-4E35-B5EA-FD022403492F}" destId="{5F1DDF8E-EF6F-41E8-A3D2-9F6E83347C69}" srcOrd="0" destOrd="0" presId="urn:microsoft.com/office/officeart/2008/layout/HorizontalMultiLevelHierarchy"/>
    <dgm:cxn modelId="{5FC585FA-44B4-4049-9956-ED7CD900D074}" type="presParOf" srcId="{4EF07367-0345-46D9-826A-036A0479117D}" destId="{D497C9B5-E12C-445A-AAA2-46DF37CEC818}" srcOrd="1" destOrd="0" presId="urn:microsoft.com/office/officeart/2008/layout/HorizontalMultiLevelHierarchy"/>
    <dgm:cxn modelId="{38FC19C9-799D-43F9-A68A-335ADDE3AF68}" type="presParOf" srcId="{D497C9B5-E12C-445A-AAA2-46DF37CEC818}" destId="{A22024BC-63AE-4BC8-BD70-AC01D8AA613E}" srcOrd="0" destOrd="0" presId="urn:microsoft.com/office/officeart/2008/layout/HorizontalMultiLevelHierarchy"/>
    <dgm:cxn modelId="{5BD88BB4-052D-45A2-BE32-E0912C629BB2}" type="presParOf" srcId="{D497C9B5-E12C-445A-AAA2-46DF37CEC818}" destId="{1B931908-6AE2-43AC-8B01-615CEE882D0F}" srcOrd="1" destOrd="0" presId="urn:microsoft.com/office/officeart/2008/layout/HorizontalMultiLevelHierarchy"/>
    <dgm:cxn modelId="{48718D13-325B-4234-9406-2C48A0F7CF12}" type="presParOf" srcId="{4EF07367-0345-46D9-826A-036A0479117D}" destId="{99C4D756-C823-4581-9C00-CE4B5EF41D6A}" srcOrd="2" destOrd="0" presId="urn:microsoft.com/office/officeart/2008/layout/HorizontalMultiLevelHierarchy"/>
    <dgm:cxn modelId="{9116E281-7CF5-4CBE-9E18-80AEF70C01E2}" type="presParOf" srcId="{99C4D756-C823-4581-9C00-CE4B5EF41D6A}" destId="{9C5DC268-5036-4EF1-9BB1-2EC041543F0C}" srcOrd="0" destOrd="0" presId="urn:microsoft.com/office/officeart/2008/layout/HorizontalMultiLevelHierarchy"/>
    <dgm:cxn modelId="{DDA72AF3-C3EC-4E94-AF87-4D321EB99DD1}" type="presParOf" srcId="{4EF07367-0345-46D9-826A-036A0479117D}" destId="{8C17706C-5F87-4772-A539-E1EB1E342EBD}" srcOrd="3" destOrd="0" presId="urn:microsoft.com/office/officeart/2008/layout/HorizontalMultiLevelHierarchy"/>
    <dgm:cxn modelId="{4C78D269-E47A-472D-ACFF-D2AE480CC099}" type="presParOf" srcId="{8C17706C-5F87-4772-A539-E1EB1E342EBD}" destId="{53019C3E-8177-4495-8FFE-70860D8F1D40}" srcOrd="0" destOrd="0" presId="urn:microsoft.com/office/officeart/2008/layout/HorizontalMultiLevelHierarchy"/>
    <dgm:cxn modelId="{89D421AC-B142-4599-AAC3-AB967E8F4603}" type="presParOf" srcId="{8C17706C-5F87-4772-A539-E1EB1E342EBD}" destId="{49D5064F-59F9-4C6C-AE3A-34409723A2C8}" srcOrd="1" destOrd="0" presId="urn:microsoft.com/office/officeart/2008/layout/HorizontalMultiLevelHierarchy"/>
    <dgm:cxn modelId="{D9F79CC1-5B72-4F7E-ABDF-B74C714FED57}" type="presParOf" srcId="{4EF07367-0345-46D9-826A-036A0479117D}" destId="{AAFED466-7B77-49A0-9DA6-30F565BC967B}" srcOrd="4" destOrd="0" presId="urn:microsoft.com/office/officeart/2008/layout/HorizontalMultiLevelHierarchy"/>
    <dgm:cxn modelId="{499CF2FA-BC21-4473-88E2-17220EEC06B0}" type="presParOf" srcId="{AAFED466-7B77-49A0-9DA6-30F565BC967B}" destId="{B91FCD20-2072-4494-853F-4FB497D058AF}" srcOrd="0" destOrd="0" presId="urn:microsoft.com/office/officeart/2008/layout/HorizontalMultiLevelHierarchy"/>
    <dgm:cxn modelId="{16EFC687-0A3B-42B2-A74B-72A19B433961}" type="presParOf" srcId="{4EF07367-0345-46D9-826A-036A0479117D}" destId="{61DA7AA8-4949-4974-8C51-ACF610566BC8}" srcOrd="5" destOrd="0" presId="urn:microsoft.com/office/officeart/2008/layout/HorizontalMultiLevelHierarchy"/>
    <dgm:cxn modelId="{608D0B5C-447B-42F9-893D-8D39772EA81C}" type="presParOf" srcId="{61DA7AA8-4949-4974-8C51-ACF610566BC8}" destId="{0C473147-CA96-45E0-A3A6-966D3534D43B}" srcOrd="0" destOrd="0" presId="urn:microsoft.com/office/officeart/2008/layout/HorizontalMultiLevelHierarchy"/>
    <dgm:cxn modelId="{B304ECED-5AFB-462F-951C-240A30C9CDC9}" type="presParOf" srcId="{61DA7AA8-4949-4974-8C51-ACF610566BC8}" destId="{4790EFD4-0F02-4C09-ADAE-2460C9488C13}" srcOrd="1" destOrd="0" presId="urn:microsoft.com/office/officeart/2008/layout/HorizontalMultiLevelHierarchy"/>
    <dgm:cxn modelId="{8DC9E517-D860-4BE8-AAA1-AAF18632C801}" type="presParOf" srcId="{4EF07367-0345-46D9-826A-036A0479117D}" destId="{BD2D0CCC-C253-4EB5-8902-4501116DF0E6}" srcOrd="6" destOrd="0" presId="urn:microsoft.com/office/officeart/2008/layout/HorizontalMultiLevelHierarchy"/>
    <dgm:cxn modelId="{E01163A3-24EA-4761-9D22-2539DE247384}" type="presParOf" srcId="{BD2D0CCC-C253-4EB5-8902-4501116DF0E6}" destId="{3A2D34D4-DCE8-46A9-BC81-99DCAD7CF622}" srcOrd="0" destOrd="0" presId="urn:microsoft.com/office/officeart/2008/layout/HorizontalMultiLevelHierarchy"/>
    <dgm:cxn modelId="{60AA651F-B632-42A9-BD0E-EFF99D1F8C23}" type="presParOf" srcId="{4EF07367-0345-46D9-826A-036A0479117D}" destId="{0EFB28D2-76A0-4A5B-9A68-7B814065178B}" srcOrd="7" destOrd="0" presId="urn:microsoft.com/office/officeart/2008/layout/HorizontalMultiLevelHierarchy"/>
    <dgm:cxn modelId="{80616965-8EB5-4473-9A34-69001F3F1406}" type="presParOf" srcId="{0EFB28D2-76A0-4A5B-9A68-7B814065178B}" destId="{3FFBE423-B679-46ED-82D1-9C9D8492D870}" srcOrd="0" destOrd="0" presId="urn:microsoft.com/office/officeart/2008/layout/HorizontalMultiLevelHierarchy"/>
    <dgm:cxn modelId="{CB5821D2-474D-4409-AE4A-C9E5A251D48F}" type="presParOf" srcId="{0EFB28D2-76A0-4A5B-9A68-7B814065178B}" destId="{2DE39ED2-9EAA-489E-BB46-E7BE3A4E0D3C}" srcOrd="1" destOrd="0" presId="urn:microsoft.com/office/officeart/2008/layout/HorizontalMultiLevelHierarchy"/>
    <dgm:cxn modelId="{D89FE5C7-511C-48B0-9049-A5654B327831}" type="presParOf" srcId="{4EF07367-0345-46D9-826A-036A0479117D}" destId="{ACD46346-6199-4050-9F4F-6545A6533D8B}" srcOrd="8" destOrd="0" presId="urn:microsoft.com/office/officeart/2008/layout/HorizontalMultiLevelHierarchy"/>
    <dgm:cxn modelId="{B2E69BCA-341F-4FB3-B3FC-BC3B7ACC87C5}" type="presParOf" srcId="{ACD46346-6199-4050-9F4F-6545A6533D8B}" destId="{F763F69D-A3D8-4D72-AC92-415430941495}" srcOrd="0" destOrd="0" presId="urn:microsoft.com/office/officeart/2008/layout/HorizontalMultiLevelHierarchy"/>
    <dgm:cxn modelId="{47B78DB4-756A-4310-A29B-2815E001BAED}" type="presParOf" srcId="{4EF07367-0345-46D9-826A-036A0479117D}" destId="{6B5EB20E-825C-4F8C-AF5E-A1B5A44D8A42}" srcOrd="9" destOrd="0" presId="urn:microsoft.com/office/officeart/2008/layout/HorizontalMultiLevelHierarchy"/>
    <dgm:cxn modelId="{93264762-760D-45F0-B2AD-7424755DEF7A}" type="presParOf" srcId="{6B5EB20E-825C-4F8C-AF5E-A1B5A44D8A42}" destId="{F2ED1D87-7505-422B-9B03-8178CD8186C8}" srcOrd="0" destOrd="0" presId="urn:microsoft.com/office/officeart/2008/layout/HorizontalMultiLevelHierarchy"/>
    <dgm:cxn modelId="{5ACE574C-E67F-497B-8B3A-91661C2060DE}" type="presParOf" srcId="{6B5EB20E-825C-4F8C-AF5E-A1B5A44D8A42}" destId="{B6F8DBE7-3D3C-4797-8528-222CE61AB81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46346-6199-4050-9F4F-6545A6533D8B}">
      <dsp:nvSpPr>
        <dsp:cNvPr id="0" name=""/>
        <dsp:cNvSpPr/>
      </dsp:nvSpPr>
      <dsp:spPr>
        <a:xfrm>
          <a:off x="472254" y="1577129"/>
          <a:ext cx="313309" cy="1266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654" y="0"/>
              </a:lnTo>
              <a:lnTo>
                <a:pt x="156654" y="1266990"/>
              </a:lnTo>
              <a:lnTo>
                <a:pt x="313309" y="12669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050" kern="1200" dirty="0"/>
        </a:p>
      </dsp:txBody>
      <dsp:txXfrm>
        <a:off x="596279" y="2177996"/>
        <a:ext cx="65257" cy="65257"/>
      </dsp:txXfrm>
    </dsp:sp>
    <dsp:sp modelId="{BD2D0CCC-C253-4EB5-8902-4501116DF0E6}">
      <dsp:nvSpPr>
        <dsp:cNvPr id="0" name=""/>
        <dsp:cNvSpPr/>
      </dsp:nvSpPr>
      <dsp:spPr>
        <a:xfrm>
          <a:off x="472254" y="1577129"/>
          <a:ext cx="313309" cy="585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654" y="0"/>
              </a:lnTo>
              <a:lnTo>
                <a:pt x="156654" y="585114"/>
              </a:lnTo>
              <a:lnTo>
                <a:pt x="313309" y="585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050" kern="1200" dirty="0"/>
        </a:p>
      </dsp:txBody>
      <dsp:txXfrm>
        <a:off x="612315" y="1853094"/>
        <a:ext cx="33185" cy="33185"/>
      </dsp:txXfrm>
    </dsp:sp>
    <dsp:sp modelId="{AAFED466-7B77-49A0-9DA6-30F565BC967B}">
      <dsp:nvSpPr>
        <dsp:cNvPr id="0" name=""/>
        <dsp:cNvSpPr/>
      </dsp:nvSpPr>
      <dsp:spPr>
        <a:xfrm>
          <a:off x="472254" y="1461187"/>
          <a:ext cx="3133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15942"/>
              </a:moveTo>
              <a:lnTo>
                <a:pt x="156654" y="115942"/>
              </a:lnTo>
              <a:lnTo>
                <a:pt x="156654" y="45720"/>
              </a:lnTo>
              <a:lnTo>
                <a:pt x="31330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050" kern="1200" dirty="0"/>
        </a:p>
      </dsp:txBody>
      <dsp:txXfrm>
        <a:off x="620881" y="1498880"/>
        <a:ext cx="16054" cy="16054"/>
      </dsp:txXfrm>
    </dsp:sp>
    <dsp:sp modelId="{99C4D756-C823-4581-9C00-CE4B5EF41D6A}">
      <dsp:nvSpPr>
        <dsp:cNvPr id="0" name=""/>
        <dsp:cNvSpPr/>
      </dsp:nvSpPr>
      <dsp:spPr>
        <a:xfrm>
          <a:off x="472254" y="898237"/>
          <a:ext cx="313309" cy="678892"/>
        </a:xfrm>
        <a:custGeom>
          <a:avLst/>
          <a:gdLst/>
          <a:ahLst/>
          <a:cxnLst/>
          <a:rect l="0" t="0" r="0" b="0"/>
          <a:pathLst>
            <a:path>
              <a:moveTo>
                <a:pt x="0" y="678892"/>
              </a:moveTo>
              <a:lnTo>
                <a:pt x="156654" y="678892"/>
              </a:lnTo>
              <a:lnTo>
                <a:pt x="156654" y="0"/>
              </a:lnTo>
              <a:lnTo>
                <a:pt x="31330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050" kern="1200" dirty="0"/>
        </a:p>
      </dsp:txBody>
      <dsp:txXfrm>
        <a:off x="610216" y="1218991"/>
        <a:ext cx="37385" cy="37385"/>
      </dsp:txXfrm>
    </dsp:sp>
    <dsp:sp modelId="{15F4005F-880E-4E35-B5EA-FD022403492F}">
      <dsp:nvSpPr>
        <dsp:cNvPr id="0" name=""/>
        <dsp:cNvSpPr/>
      </dsp:nvSpPr>
      <dsp:spPr>
        <a:xfrm>
          <a:off x="472254" y="239873"/>
          <a:ext cx="313309" cy="1337256"/>
        </a:xfrm>
        <a:custGeom>
          <a:avLst/>
          <a:gdLst/>
          <a:ahLst/>
          <a:cxnLst/>
          <a:rect l="0" t="0" r="0" b="0"/>
          <a:pathLst>
            <a:path>
              <a:moveTo>
                <a:pt x="0" y="1337256"/>
              </a:moveTo>
              <a:lnTo>
                <a:pt x="156654" y="1337256"/>
              </a:lnTo>
              <a:lnTo>
                <a:pt x="156654" y="0"/>
              </a:lnTo>
              <a:lnTo>
                <a:pt x="31330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050" kern="1200" dirty="0"/>
        </a:p>
      </dsp:txBody>
      <dsp:txXfrm>
        <a:off x="594572" y="874164"/>
        <a:ext cx="68673" cy="68673"/>
      </dsp:txXfrm>
    </dsp:sp>
    <dsp:sp modelId="{9FE4D024-5933-4A47-99FA-6DB8EA33EA2A}">
      <dsp:nvSpPr>
        <dsp:cNvPr id="0" name=""/>
        <dsp:cNvSpPr/>
      </dsp:nvSpPr>
      <dsp:spPr>
        <a:xfrm rot="16200000">
          <a:off x="-1341002" y="1341002"/>
          <a:ext cx="3154259" cy="47225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chemeClr val="tx1"/>
              </a:solidFill>
            </a:rPr>
            <a:t>Programas ICC</a:t>
          </a:r>
        </a:p>
      </dsp:txBody>
      <dsp:txXfrm>
        <a:off x="-1341002" y="1341002"/>
        <a:ext cx="3154259" cy="472254"/>
      </dsp:txXfrm>
    </dsp:sp>
    <dsp:sp modelId="{A22024BC-63AE-4BC8-BD70-AC01D8AA613E}">
      <dsp:nvSpPr>
        <dsp:cNvPr id="0" name=""/>
        <dsp:cNvSpPr/>
      </dsp:nvSpPr>
      <dsp:spPr>
        <a:xfrm>
          <a:off x="785563" y="3745"/>
          <a:ext cx="2929224" cy="472254"/>
        </a:xfrm>
        <a:prstGeom prst="rect">
          <a:avLst/>
        </a:prstGeom>
        <a:solidFill>
          <a:srgbClr val="0066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Clima e hidrología</a:t>
          </a:r>
        </a:p>
      </dsp:txBody>
      <dsp:txXfrm>
        <a:off x="785563" y="3745"/>
        <a:ext cx="2929224" cy="472254"/>
      </dsp:txXfrm>
    </dsp:sp>
    <dsp:sp modelId="{53019C3E-8177-4495-8FFE-70860D8F1D40}">
      <dsp:nvSpPr>
        <dsp:cNvPr id="0" name=""/>
        <dsp:cNvSpPr/>
      </dsp:nvSpPr>
      <dsp:spPr>
        <a:xfrm>
          <a:off x="785563" y="662110"/>
          <a:ext cx="4241066" cy="472254"/>
        </a:xfrm>
        <a:prstGeom prst="rect">
          <a:avLst/>
        </a:prstGeom>
        <a:solidFill>
          <a:srgbClr val="0066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Sostenibilidad de Sist. Productivos</a:t>
          </a:r>
        </a:p>
      </dsp:txBody>
      <dsp:txXfrm>
        <a:off x="785563" y="662110"/>
        <a:ext cx="4241066" cy="472254"/>
      </dsp:txXfrm>
    </dsp:sp>
    <dsp:sp modelId="{0C473147-CA96-45E0-A3A6-966D3534D43B}">
      <dsp:nvSpPr>
        <dsp:cNvPr id="0" name=""/>
        <dsp:cNvSpPr/>
      </dsp:nvSpPr>
      <dsp:spPr>
        <a:xfrm>
          <a:off x="785563" y="1270780"/>
          <a:ext cx="4187053" cy="472254"/>
        </a:xfrm>
        <a:prstGeom prst="rect">
          <a:avLst/>
        </a:prstGeom>
        <a:solidFill>
          <a:srgbClr val="0066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Manejo Integrado de Cuencas</a:t>
          </a:r>
        </a:p>
      </dsp:txBody>
      <dsp:txXfrm>
        <a:off x="785563" y="1270780"/>
        <a:ext cx="4187053" cy="472254"/>
      </dsp:txXfrm>
    </dsp:sp>
    <dsp:sp modelId="{3FFBE423-B679-46ED-82D1-9C9D8492D870}">
      <dsp:nvSpPr>
        <dsp:cNvPr id="0" name=""/>
        <dsp:cNvSpPr/>
      </dsp:nvSpPr>
      <dsp:spPr>
        <a:xfrm>
          <a:off x="785563" y="1926117"/>
          <a:ext cx="3562917" cy="472254"/>
        </a:xfrm>
        <a:prstGeom prst="rect">
          <a:avLst/>
        </a:prstGeom>
        <a:solidFill>
          <a:srgbClr val="0066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Gestión de Riesgo de Desastres</a:t>
          </a:r>
        </a:p>
      </dsp:txBody>
      <dsp:txXfrm>
        <a:off x="785563" y="1926117"/>
        <a:ext cx="3562917" cy="472254"/>
      </dsp:txXfrm>
    </dsp:sp>
    <dsp:sp modelId="{F2ED1D87-7505-422B-9B03-8178CD8186C8}">
      <dsp:nvSpPr>
        <dsp:cNvPr id="0" name=""/>
        <dsp:cNvSpPr/>
      </dsp:nvSpPr>
      <dsp:spPr>
        <a:xfrm>
          <a:off x="785563" y="2573030"/>
          <a:ext cx="3562902" cy="542180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/>
            <a:t>Desarrollo de Capacidades y Divulgación</a:t>
          </a:r>
        </a:p>
      </dsp:txBody>
      <dsp:txXfrm>
        <a:off x="785563" y="2573030"/>
        <a:ext cx="3562902" cy="542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5ED5A-8273-400A-92FD-FB630CF24637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5DDB9-33B3-48FC-8A49-A6336388F27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1289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EB19A6C-C1FC-48A8-8737-4FCE0F30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B0598A-316D-41C0-933B-36B7B49D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1122363"/>
            <a:ext cx="5704114" cy="238760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0793F1-A982-465E-9137-8C7C78A05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6" y="3602038"/>
            <a:ext cx="5704114" cy="1655762"/>
          </a:xfrm>
        </p:spPr>
        <p:txBody>
          <a:bodyPr/>
          <a:lstStyle>
            <a:lvl1pPr marL="0" indent="0" algn="just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62A6B-6DF7-4ED4-BCC7-B5155A85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68497-E11D-4E96-9CEE-F01BD279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BA54C-A0E3-49D9-9882-FE13EA52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295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27C14-5805-4B63-9A8F-9A7389F6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BCFA1A-C9D5-4C60-926A-94E18F670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69BAF0-F20E-4DDC-B353-DB134D221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CFE36F-E2D9-4E60-A2BA-F8F44349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091467-AF20-45F6-B4E6-0C30D4CEA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C516B1-2FE2-4313-85C4-15A5C74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7627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BC98C-9D6D-4416-BC9A-DE0904B1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3C5BB2-C2F3-448E-9780-3A05CEF2B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AE3627-73EA-488F-BAA3-F0D8551D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5A28D-8B1D-4201-BD83-AAD4C776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5BEE17-1805-4A10-A490-6A3040B2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5568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340BD0-99DB-4093-8589-1790B1F84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6C5B22-E08B-4CDA-BB7F-C3AA92F02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4149FE-68A6-46FB-9A14-37BD7BEE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8DBE51-41A9-473A-801E-553AED75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6B1EE-785E-4287-B698-F2237DBA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34694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2925E-209C-4C95-B754-8E8A4E79D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0CC6B7-9F18-440F-92F7-8218B201A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923635-A426-4077-BCE9-EA8690D7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54297B-7BB9-4465-95C5-E48CBEDCC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56689C-0FC1-4A48-822A-FE6C13A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96167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AEFAB-91A7-41D8-9498-14D07A80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E11BC-1855-47F8-AA7F-FF52813E5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31FC7-5DBF-4D23-B7D3-8BD72E69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7A4E4E-1DF4-4181-8987-2748261B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E81602-9F94-46EB-87B7-8F424D17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364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6F4CB-CED9-41EB-81BB-3D4078B2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C7B9D4-ADA7-4242-936A-53BEA7772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7A67CD-0F43-403E-8105-700C8435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85CA8E-BABF-4940-A5D5-4E72B767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50F7E-D4B0-496F-8B50-ED78157B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2673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260F8-B8AC-48B7-B0AB-D75CFD5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9DCE5A-64F5-4048-8EEB-5713941E1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50CEAF-0035-498E-A2F8-11F130549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16B96E-1285-46E8-A709-D11C1506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4B0634-F279-49BE-92BA-6CE59AF5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0E0563-3C9E-4F2E-8F7E-394BFC60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99719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7714-6BBB-4E16-B079-5AF53991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F710BE-DD79-41D4-89AF-3C401F1CE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70E839-95F3-44AF-A84A-2286461FD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EE0F41-78D1-42A7-B29C-675AE63F9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DCC780-C8A4-4D69-BEF9-AFB254779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66EDCE-B4C3-483A-98C5-7D0749C7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B4524E-F238-4D71-A6C5-7EA384BD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D3DCD04-FF86-455B-9E4F-6EF518DE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83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24A4-54B1-4103-AE3A-3753B2AC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056157-BD43-4E96-A18A-66721CD4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CB3DD0-1618-4673-B885-59742853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DFE3B6-3923-4AB2-B246-8BE0C2CE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3577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7F0AE99-D4D2-4D19-8292-81F96918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91F19E-422A-4645-BADB-A9259C59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2A4333-F866-44D6-93D2-F6494B2D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4593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5E79DB44-44B5-4D36-A023-E24E2B98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CD9C1A-8A84-44D8-AF50-682AC717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43E24-1142-4343-8763-79BA3CF4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0BDB1B-6701-4985-84F7-CEA59774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992230-3F98-418F-9DD5-3E74296E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88B783-E064-4886-A375-E9A061E0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94503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0F9B9-C5D1-4D56-A966-4DECEFC9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D7A5F2-2B9C-453E-899C-186CC5F8A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B442F0-3934-4F24-ADE1-494EA1E23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11247C-EABC-4004-8AF4-B670FF8A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6B511C-2991-45FD-8F06-F453FA0F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9FCCEA-76BF-4395-A39F-4D818A87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1593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ADF15-203A-4F34-899C-9CCE5E46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03508F8-23FB-4631-BD39-ECD743C6A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21AE3E-F3CA-49A1-8B86-3F0F6DE8E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FB9A4D-72DE-4DEB-AE4A-B26DFF42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666966-3B4D-4DA1-99C3-0175EE6A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5AC5F2-C7BA-41C2-8D79-FD87C68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8478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BA6E2-8528-4B57-ADBD-629CCA7C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8BB630-DF55-4AF5-94D4-A22E075C4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3F1DB4-A5C0-4E4C-B9B5-D009B334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1FEB9-6879-41AA-9E6F-B0889D46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319EE1-5119-47B3-8004-D220824C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48953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DF2762-FA95-453A-BB62-0F9983D84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CA9EC2-61A4-4385-8FDA-14DAB7A32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CD536F-806F-4811-BAD4-C6084A2F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C7E96C-E19E-4EEA-8CB0-9A954F89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B33220-73B8-4DE3-86EE-34AC34F2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23401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E4A1F-E18E-434C-A8F6-FA95D249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AD6A7B-227B-4275-BDBC-514424DC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1791DD-24BE-4DCC-AE42-217E2671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6A273A-3197-4885-8544-CC6C17A1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63240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8702D-BBCC-4201-A7B0-CA833748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27D5AB-67F4-4A69-B583-276EDE01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A4DB11-23D1-4B88-AABE-A8218D7A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CFA983-BB1B-4D4C-9853-C2D66DCB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5783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EB19A6C-C1FC-48A8-8737-4FCE0F30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B0598A-316D-41C0-933B-36B7B49D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1122363"/>
            <a:ext cx="5704114" cy="23876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0793F1-A982-465E-9137-8C7C78A05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6" y="3602038"/>
            <a:ext cx="570411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62A6B-6DF7-4ED4-BCC7-B5155A85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68497-E11D-4E96-9CEE-F01BD279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BA54C-A0E3-49D9-9882-FE13EA52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2595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56A44-C2E6-469A-8B36-18CD895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FDB31-D072-4608-ACC7-D72D478C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D962EA-E105-443F-A69A-78E5D0C1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E9E6D0-A746-409A-8B69-F32DA911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7F4B1C-9FD9-4524-81C4-9D1E9D80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3757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214A3-6AB7-4EDE-903D-199FC725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277AEE-70E3-42B6-8A58-0A94FEE7B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B33E63-662F-4DC2-B210-D55C398FD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0762BC-0FD7-4D92-851F-8D1CF26F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FF91EB-A9F4-4089-9CC7-8C656D76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FC7319-4702-4295-9A03-2B1D2275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2263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F9594-4B17-4021-8B53-6DD09A24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EDCFEA-3363-4609-8FFF-B9A43A19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E5843D-840F-453C-BF05-8DDA8E7DA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CE062F9-989B-411D-BD00-5D0271DCD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2AC35B-D22F-406D-B2C2-ADB1C45EB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5CF71A-B7C7-42DF-B6F6-3B4C779E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2BDC6E-EC8A-498D-8C35-F9397193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230740-8968-4FD4-A540-21F47666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7912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F228B-E66A-463E-8929-6797BE00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5A5FEC-4CE1-430D-9234-1128BD39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D1E6C9-4D56-4E79-9053-29EEE625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A42EB0-564C-45C4-B8C6-5BBD4D14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8528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65717C7-9A5E-4204-B52B-8A2756A6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FBC8BF-7BF1-4BC2-92E5-C609BE300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96BCCA-CA61-41F7-9A39-48E0AA4D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0632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E2583-294E-4547-A56C-FC25E3EA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8DCC9-6465-4872-843A-B8D38287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4ADF13-70F0-4405-A427-76EF44E8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CA27C-D4F9-4126-834E-2C40ACC9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51AA24-F841-410D-BFD6-00974F67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F57C6C-18E1-472F-958A-CD5A6B2E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0244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09F70A-A8ED-4A01-BC1C-802534D7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2E12A3-2286-4BEC-A4CB-E8DB75EC7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9187A-DA7B-4EDE-B4C1-B9B262F01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1C2D-FB24-442A-9111-546F24D25724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7CB8F-1232-4E2C-8296-51677DC8C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991497-280C-4B82-A10C-599E0831A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DCB55-9095-43FA-980B-68EFEDD85F61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875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DFF91AC-FC53-45D1-B60F-C245D1B7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2B429C-E260-4207-B589-F3D68E596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DBAFF-D7BC-4FA2-89FF-A5CA04F51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C6AB-2AF4-4DDC-B764-A180F17AF5D0}" type="datetimeFigureOut">
              <a:rPr lang="es-GT" smtClean="0"/>
              <a:t>19/05/2023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4159E0-95BD-49AD-8CB9-031E8D2B3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23D78F-7CD2-426C-AFC5-06D576C6A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E9797-7C7E-421C-96C2-C7DC804612E7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7589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45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0.png"/><Relationship Id="rId5" Type="http://schemas.microsoft.com/office/2007/relationships/media" Target="../media/media3.mp4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vicultura.com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riterio.gt/arranca-2021-sin-produccion-de-banano-las-tormentas-arrasaron-con-el-cultivo-y-unos-3-mil-empleos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mg-ssi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EA93302-1107-41ED-3D82-C521E0598840}"/>
              </a:ext>
            </a:extLst>
          </p:cNvPr>
          <p:cNvSpPr txBox="1"/>
          <p:nvPr/>
        </p:nvSpPr>
        <p:spPr>
          <a:xfrm>
            <a:off x="253723" y="381293"/>
            <a:ext cx="5373477" cy="63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SV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Primer foro de Inversión Climática en Centroamérica: Aumentando la ambición para implementar las NDC</a:t>
            </a:r>
            <a:endParaRPr lang="es-GT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25F8AE-C2D3-285F-9332-CE05CE4391D6}"/>
              </a:ext>
            </a:extLst>
          </p:cNvPr>
          <p:cNvSpPr txBox="1"/>
          <p:nvPr/>
        </p:nvSpPr>
        <p:spPr>
          <a:xfrm>
            <a:off x="-252919" y="6277709"/>
            <a:ext cx="610897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SV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Guatemala, mayo 2023</a:t>
            </a:r>
            <a:endParaRPr lang="es-GT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2A0945-B40C-B8A5-F3BF-D79BC74CA26D}"/>
              </a:ext>
            </a:extLst>
          </p:cNvPr>
          <p:cNvSpPr txBox="1"/>
          <p:nvPr/>
        </p:nvSpPr>
        <p:spPr>
          <a:xfrm>
            <a:off x="335320" y="2834735"/>
            <a:ext cx="6108970" cy="118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SV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Gestión del riesgo climático para el sector empresarial </a:t>
            </a:r>
            <a:endParaRPr lang="es-GT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7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8B19A-1DEA-4927-A89E-18BF9279D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58" y="2473532"/>
            <a:ext cx="10009112" cy="1710418"/>
          </a:xfrm>
        </p:spPr>
        <p:txBody>
          <a:bodyPr>
            <a:noAutofit/>
          </a:bodyPr>
          <a:lstStyle/>
          <a:p>
            <a:pPr algn="just"/>
            <a:r>
              <a:rPr lang="es-GT" sz="3200" b="1" dirty="0">
                <a:latin typeface="Century Gothic" panose="020B0502020202020204" pitchFamily="34" charset="0"/>
              </a:rPr>
              <a:t>Sobrevivir significa, que deben conocer y priorizar aquellas actividades que se desarrollan diariamente y que son esenciales para recuperarse y continuar operando</a:t>
            </a:r>
            <a:r>
              <a:rPr lang="es-GT" sz="2800" dirty="0"/>
              <a:t>. </a:t>
            </a:r>
            <a:br>
              <a:rPr lang="es-GT" sz="2800" dirty="0"/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6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lan de continuidad">
            <a:extLst>
              <a:ext uri="{FF2B5EF4-FFF2-40B4-BE49-F238E27FC236}">
                <a16:creationId xmlns:a16="http://schemas.microsoft.com/office/drawing/2014/main" id="{F72C909A-5E58-F668-1F1D-120C69B1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43" y="266218"/>
            <a:ext cx="5448300" cy="540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DCE08A-BC96-7831-4447-53736960E17C}"/>
              </a:ext>
            </a:extLst>
          </p:cNvPr>
          <p:cNvSpPr txBox="1"/>
          <p:nvPr/>
        </p:nvSpPr>
        <p:spPr>
          <a:xfrm>
            <a:off x="400773" y="1536174"/>
            <a:ext cx="60940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Es importante que las empresas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evalúen e integren 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en sus modelos de gestión los riesgos y, en paralelo, revisen sus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estrategias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. </a:t>
            </a:r>
          </a:p>
          <a:p>
            <a:pPr algn="just"/>
            <a:endParaRPr lang="es-GT" sz="2000" dirty="0">
              <a:solidFill>
                <a:srgbClr val="111111"/>
              </a:solidFill>
              <a:latin typeface="-apple-system"/>
            </a:endParaRPr>
          </a:p>
          <a:p>
            <a:pPr algn="just"/>
            <a:endParaRPr lang="es-GT" sz="2000" b="0" i="0" dirty="0">
              <a:solidFill>
                <a:srgbClr val="111111"/>
              </a:solidFill>
              <a:effectLst/>
              <a:latin typeface="-apple-system"/>
            </a:endParaRPr>
          </a:p>
          <a:p>
            <a:pPr algn="just"/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En determinados casos, es necesario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emprender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planes de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transformación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en sus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modelos de negocio 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para asegurar que están preparadas para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mitigar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las consecuencias de estos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riesgos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y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aprovechar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las nuevas </a:t>
            </a:r>
            <a:r>
              <a:rPr lang="es-GT" sz="2000" b="1" i="0" dirty="0">
                <a:solidFill>
                  <a:srgbClr val="111111"/>
                </a:solidFill>
                <a:effectLst/>
                <a:latin typeface="-apple-system"/>
              </a:rPr>
              <a:t>oportunidades</a:t>
            </a:r>
            <a:r>
              <a:rPr lang="es-GT" sz="2000" b="0" i="0" dirty="0">
                <a:solidFill>
                  <a:srgbClr val="111111"/>
                </a:solidFill>
                <a:effectLst/>
                <a:latin typeface="-apple-system"/>
              </a:rPr>
              <a:t> del contexto.</a:t>
            </a:r>
          </a:p>
          <a:p>
            <a:pPr algn="just"/>
            <a:br>
              <a:rPr lang="es-GT" sz="2000" dirty="0"/>
            </a:br>
            <a:endParaRPr lang="es-GT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9395E6-EB0B-DEEC-398C-10E8CA808C44}"/>
              </a:ext>
            </a:extLst>
          </p:cNvPr>
          <p:cNvSpPr txBox="1"/>
          <p:nvPr/>
        </p:nvSpPr>
        <p:spPr>
          <a:xfrm>
            <a:off x="8565265" y="5540127"/>
            <a:ext cx="3240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Fuente: </a:t>
            </a:r>
            <a:r>
              <a:rPr lang="es-GT" sz="1100" dirty="0" err="1"/>
              <a:t>occidentesp</a:t>
            </a:r>
            <a:r>
              <a:rPr lang="es-GT" sz="1100" dirty="0"/>
              <a:t>., 2018</a:t>
            </a:r>
          </a:p>
        </p:txBody>
      </p:sp>
    </p:spTree>
    <p:extLst>
      <p:ext uri="{BB962C8B-B14F-4D97-AF65-F5344CB8AC3E}">
        <p14:creationId xmlns:p14="http://schemas.microsoft.com/office/powerpoint/2010/main" val="275512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A4EE32-7C35-E3F3-57DD-2DFEC356B61D}"/>
              </a:ext>
            </a:extLst>
          </p:cNvPr>
          <p:cNvSpPr/>
          <p:nvPr/>
        </p:nvSpPr>
        <p:spPr>
          <a:xfrm>
            <a:off x="6557885" y="1158656"/>
            <a:ext cx="5191197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SV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requiere identificar </a:t>
            </a: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mejores prácticas para adaptar cadenas de valor</a:t>
            </a:r>
            <a:r>
              <a:rPr lang="es-SV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sectores económicos</a:t>
            </a:r>
            <a:r>
              <a:rPr lang="es-SV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 las consecuencias esperadas del </a:t>
            </a: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cambio climático </a:t>
            </a:r>
            <a:r>
              <a:rPr lang="es-SV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tal forma que se </a:t>
            </a: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proteja</a:t>
            </a:r>
            <a:endParaRPr lang="es-G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F49B7AD-F05A-D214-E3B8-9C12CE3B1FCC}"/>
              </a:ext>
            </a:extLst>
          </p:cNvPr>
          <p:cNvGrpSpPr/>
          <p:nvPr/>
        </p:nvGrpSpPr>
        <p:grpSpPr>
          <a:xfrm>
            <a:off x="442918" y="1938002"/>
            <a:ext cx="7250242" cy="2804294"/>
            <a:chOff x="5133032" y="4976231"/>
            <a:chExt cx="8039277" cy="3109483"/>
          </a:xfrm>
        </p:grpSpPr>
        <p:pic>
          <p:nvPicPr>
            <p:cNvPr id="9" name="Picture 2" descr="https://replicalia.com/wp-content/uploads/2013/11/plan-continuidad-de-negocio-bcp-drp-disaster-recovery-backup-backup-online-backup-empresas-seguridad-informatica.jpg">
              <a:extLst>
                <a:ext uri="{FF2B5EF4-FFF2-40B4-BE49-F238E27FC236}">
                  <a16:creationId xmlns:a16="http://schemas.microsoft.com/office/drawing/2014/main" id="{0C472E25-3931-8FF6-F7F8-C129BE1BA6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66"/>
            <a:stretch/>
          </p:blipFill>
          <p:spPr bwMode="auto">
            <a:xfrm>
              <a:off x="5133032" y="4976231"/>
              <a:ext cx="6350410" cy="2819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5132E82-8E54-AEBC-B8F3-141E68BF721B}"/>
                </a:ext>
              </a:extLst>
            </p:cNvPr>
            <p:cNvSpPr txBox="1"/>
            <p:nvPr/>
          </p:nvSpPr>
          <p:spPr>
            <a:xfrm>
              <a:off x="9630355" y="7795633"/>
              <a:ext cx="3541954" cy="29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100" dirty="0"/>
                <a:t>Fuente: </a:t>
              </a:r>
              <a:r>
                <a:rPr lang="es-GT" sz="1100" dirty="0" err="1"/>
                <a:t>Replicalia</a:t>
              </a:r>
              <a:r>
                <a:rPr lang="es-GT" sz="1100" dirty="0"/>
                <a:t>, 2013.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12C81-B417-02A1-4544-39E3A10DFF1D}"/>
              </a:ext>
            </a:extLst>
          </p:cNvPr>
          <p:cNvSpPr txBox="1"/>
          <p:nvPr/>
        </p:nvSpPr>
        <p:spPr>
          <a:xfrm>
            <a:off x="7431172" y="3719667"/>
            <a:ext cx="4230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SV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tejido productivo,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empleo y también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SV" sz="2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fomente la innovación.</a:t>
            </a: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21941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19449" y="823428"/>
            <a:ext cx="5753100" cy="1325563"/>
          </a:xfrm>
        </p:spPr>
        <p:txBody>
          <a:bodyPr/>
          <a:lstStyle/>
          <a:p>
            <a:r>
              <a:rPr lang="es-GT" b="1" dirty="0">
                <a:solidFill>
                  <a:schemeClr val="tx2">
                    <a:lumMod val="75000"/>
                  </a:schemeClr>
                </a:solidFill>
              </a:rPr>
              <a:t>Gestión de Riesgos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0787" y="2433381"/>
            <a:ext cx="8370425" cy="3303388"/>
          </a:xfrm>
        </p:spPr>
        <p:txBody>
          <a:bodyPr/>
          <a:lstStyle/>
          <a:p>
            <a:pPr marL="0" indent="0" algn="just">
              <a:buNone/>
            </a:pPr>
            <a:r>
              <a:rPr lang="es-GT" sz="2400" dirty="0"/>
              <a:t>Es la </a:t>
            </a:r>
            <a:r>
              <a:rPr lang="es-GT" sz="2400" b="1" dirty="0"/>
              <a:t>capacidad</a:t>
            </a:r>
            <a:r>
              <a:rPr lang="es-GT" sz="2400" dirty="0"/>
              <a:t> de los actores sociales de </a:t>
            </a:r>
            <a:r>
              <a:rPr lang="es-GT" sz="2400" b="1" dirty="0"/>
              <a:t>conocer</a:t>
            </a:r>
            <a:r>
              <a:rPr lang="es-GT" sz="2400" dirty="0"/>
              <a:t> las amenazas y vulnerabilidades que les afecta; y de </a:t>
            </a:r>
            <a:r>
              <a:rPr lang="es-GT" sz="2400" b="1" dirty="0"/>
              <a:t>decidir</a:t>
            </a:r>
            <a:r>
              <a:rPr lang="es-GT" sz="2400" dirty="0"/>
              <a:t> acciones administrativas y técnicas, para implementar políticas y estrategias de intervención en el territorio de manera </a:t>
            </a:r>
            <a:r>
              <a:rPr lang="es-GT" sz="2400" b="1" dirty="0"/>
              <a:t>consciente, concertada y planificada</a:t>
            </a:r>
            <a:r>
              <a:rPr lang="es-GT" sz="2400" dirty="0"/>
              <a:t>, para responder, corregir, adaptar, prevenir, mitigar, o reducir los riesgos existentes.</a:t>
            </a:r>
          </a:p>
          <a:p>
            <a:endParaRPr lang="es-GT" dirty="0"/>
          </a:p>
        </p:txBody>
      </p:sp>
      <p:sp>
        <p:nvSpPr>
          <p:cNvPr id="4" name="8 CuadroTexto"/>
          <p:cNvSpPr txBox="1">
            <a:spLocks noChangeArrowheads="1"/>
          </p:cNvSpPr>
          <p:nvPr/>
        </p:nvSpPr>
        <p:spPr bwMode="auto">
          <a:xfrm>
            <a:off x="263352" y="6305549"/>
            <a:ext cx="40687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200" dirty="0"/>
              <a:t>Fuente: INAP, s/f</a:t>
            </a:r>
          </a:p>
        </p:txBody>
      </p:sp>
    </p:spTree>
    <p:extLst>
      <p:ext uri="{BB962C8B-B14F-4D97-AF65-F5344CB8AC3E}">
        <p14:creationId xmlns:p14="http://schemas.microsoft.com/office/powerpoint/2010/main" val="120717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1344" y="188640"/>
            <a:ext cx="12000656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2" t="16837" r="41913" b="15816"/>
          <a:stretch>
            <a:fillRect/>
          </a:stretch>
        </p:blipFill>
        <p:spPr bwMode="auto">
          <a:xfrm>
            <a:off x="843614" y="188640"/>
            <a:ext cx="1909688" cy="317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\\UNIPER20\Users\cmhernandez\Desktop\Area De Comunicaciones\Voluntariado, erupción de volcán de fuego 4 de junio de 2018\Días seguidos\WhatsApp Image 2018-06-13 at 5.58.27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3"/>
          <a:stretch>
            <a:fillRect/>
          </a:stretch>
        </p:blipFill>
        <p:spPr bwMode="auto">
          <a:xfrm>
            <a:off x="807268" y="3569503"/>
            <a:ext cx="6610044" cy="304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\\UNIPER20\Users\cmhernandez\Desktop\Area De Comunicaciones\Voluntariado, erupción de volcán de fuego 4 de junio de 2018\Días seguidos\WhatsApp Image 2018-06-15 at 10.26.04 AM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2" y="188640"/>
            <a:ext cx="3862464" cy="30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86" y="191217"/>
            <a:ext cx="3859776" cy="30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95" y="1416839"/>
            <a:ext cx="1378816" cy="18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566508"/>
            <a:ext cx="4076151" cy="304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552384" y="6596390"/>
            <a:ext cx="374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Fuente: Ingenio La Unión, 2019</a:t>
            </a:r>
          </a:p>
        </p:txBody>
      </p:sp>
    </p:spTree>
    <p:extLst>
      <p:ext uri="{BB962C8B-B14F-4D97-AF65-F5344CB8AC3E}">
        <p14:creationId xmlns:p14="http://schemas.microsoft.com/office/powerpoint/2010/main" val="101441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1B84B-2E65-8793-5B92-4A98BDF0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E3E6A2-0939-4571-4896-8CD46F1A8499}"/>
              </a:ext>
            </a:extLst>
          </p:cNvPr>
          <p:cNvSpPr/>
          <p:nvPr/>
        </p:nvSpPr>
        <p:spPr>
          <a:xfrm>
            <a:off x="0" y="-22584"/>
            <a:ext cx="12192000" cy="283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95088420-0A1A-59C4-AB87-BA1A75C0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96144" cy="80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D5F40086-FBD1-6074-7705-99F0E05C29D9}"/>
              </a:ext>
            </a:extLst>
          </p:cNvPr>
          <p:cNvSpPr txBox="1"/>
          <p:nvPr/>
        </p:nvSpPr>
        <p:spPr>
          <a:xfrm>
            <a:off x="107504" y="786190"/>
            <a:ext cx="141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/>
              <a:t>Guatemala</a:t>
            </a: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9EAE2B7-F65F-2AEB-86E4-253C8C5C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568" y="44624"/>
            <a:ext cx="1297917" cy="80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CuadroTexto">
            <a:extLst>
              <a:ext uri="{FF2B5EF4-FFF2-40B4-BE49-F238E27FC236}">
                <a16:creationId xmlns:a16="http://schemas.microsoft.com/office/drawing/2014/main" id="{FC2456BC-558F-E9D2-C927-F782A4AA47AB}"/>
              </a:ext>
            </a:extLst>
          </p:cNvPr>
          <p:cNvSpPr txBox="1"/>
          <p:nvPr/>
        </p:nvSpPr>
        <p:spPr>
          <a:xfrm>
            <a:off x="10874868" y="786190"/>
            <a:ext cx="141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/>
              <a:t>El Salvador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C277636-2CF4-81E1-B69C-510C27D87A47}"/>
              </a:ext>
            </a:extLst>
          </p:cNvPr>
          <p:cNvSpPr txBox="1">
            <a:spLocks/>
          </p:cNvSpPr>
          <p:nvPr/>
        </p:nvSpPr>
        <p:spPr>
          <a:xfrm>
            <a:off x="107504" y="1284527"/>
            <a:ext cx="11905820" cy="13709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itchFamily="34" charset="0"/>
              <a:buNone/>
            </a:pPr>
            <a:r>
              <a:rPr lang="es-GT" sz="2000" b="1" dirty="0">
                <a:solidFill>
                  <a:srgbClr val="1F497D"/>
                </a:solidFill>
              </a:rPr>
              <a:t>Objetivo</a:t>
            </a:r>
            <a:endParaRPr lang="es-GT" sz="1100" b="1" dirty="0">
              <a:solidFill>
                <a:srgbClr val="006600"/>
              </a:solidFill>
              <a:cs typeface="Calibri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s-GT" sz="1800" b="1" dirty="0">
                <a:solidFill>
                  <a:srgbClr val="006600"/>
                </a:solidFill>
                <a:cs typeface="Calibri" pitchFamily="34" charset="0"/>
              </a:rPr>
              <a:t>Desarrollar investigación y promover acciones para reducir la vulnerabilidad, mitigar y adaptarse al cambio climático en las comunidades y sistemas productivos de la región mesoamericana.</a:t>
            </a:r>
            <a:endParaRPr lang="es-GT" sz="1600" b="1" dirty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s-CO" sz="1400" b="1" dirty="0">
              <a:solidFill>
                <a:prstClr val="black"/>
              </a:solidFill>
            </a:endParaRPr>
          </a:p>
          <a:p>
            <a:endParaRPr lang="es-CO" sz="1400" b="1" dirty="0">
              <a:solidFill>
                <a:prstClr val="black"/>
              </a:solidFill>
            </a:endParaRPr>
          </a:p>
          <a:p>
            <a:endParaRPr lang="es-CO" sz="2000" dirty="0">
              <a:solidFill>
                <a:prstClr val="black"/>
              </a:solidFill>
            </a:endParaRPr>
          </a:p>
          <a:p>
            <a:endParaRPr lang="es-CO" sz="2000" dirty="0">
              <a:solidFill>
                <a:prstClr val="black"/>
              </a:solidFill>
            </a:endParaRPr>
          </a:p>
        </p:txBody>
      </p:sp>
      <p:graphicFrame>
        <p:nvGraphicFramePr>
          <p:cNvPr id="10" name="10 Diagrama">
            <a:extLst>
              <a:ext uri="{FF2B5EF4-FFF2-40B4-BE49-F238E27FC236}">
                <a16:creationId xmlns:a16="http://schemas.microsoft.com/office/drawing/2014/main" id="{96532735-5A3B-CCB4-1A9E-5132C5AE8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3484555"/>
              </p:ext>
            </p:extLst>
          </p:nvPr>
        </p:nvGraphicFramePr>
        <p:xfrm>
          <a:off x="6722862" y="2432254"/>
          <a:ext cx="5030141" cy="363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1 Título">
            <a:extLst>
              <a:ext uri="{FF2B5EF4-FFF2-40B4-BE49-F238E27FC236}">
                <a16:creationId xmlns:a16="http://schemas.microsoft.com/office/drawing/2014/main" id="{EFFDFB2A-32E1-01FE-71FC-83682F6268B7}"/>
              </a:ext>
            </a:extLst>
          </p:cNvPr>
          <p:cNvSpPr txBox="1">
            <a:spLocks/>
          </p:cNvSpPr>
          <p:nvPr/>
        </p:nvSpPr>
        <p:spPr>
          <a:xfrm>
            <a:off x="1860647" y="355244"/>
            <a:ext cx="8424936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s-GT" sz="2000" b="1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 Instituto Privado de Investigación </a:t>
            </a:r>
            <a:br>
              <a:rPr lang="es-GT" sz="2000" b="1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</a:br>
            <a:r>
              <a:rPr lang="es-GT" sz="2000" b="1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sobre Cambio Climático</a:t>
            </a:r>
            <a:endParaRPr lang="es-GT" sz="2000" b="1" dirty="0">
              <a:solidFill>
                <a:schemeClr val="accent1">
                  <a:lumMod val="75000"/>
                </a:schemeClr>
              </a:solidFill>
              <a:ea typeface="ＭＳ Ｐゴシック" charset="-128"/>
            </a:endParaRPr>
          </a:p>
        </p:txBody>
      </p:sp>
      <p:pic>
        <p:nvPicPr>
          <p:cNvPr id="12" name="12 Imagen" descr="final sin fondo.png">
            <a:extLst>
              <a:ext uri="{FF2B5EF4-FFF2-40B4-BE49-F238E27FC236}">
                <a16:creationId xmlns:a16="http://schemas.microsoft.com/office/drawing/2014/main" id="{4F05E751-C9AB-75E8-A156-858A4339A3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t="3982" b="32300"/>
          <a:stretch>
            <a:fillRect/>
          </a:stretch>
        </p:blipFill>
        <p:spPr>
          <a:xfrm>
            <a:off x="4649164" y="86436"/>
            <a:ext cx="2500459" cy="682812"/>
          </a:xfrm>
          <a:prstGeom prst="rect">
            <a:avLst/>
          </a:prstGeom>
        </p:spPr>
      </p:pic>
      <p:pic>
        <p:nvPicPr>
          <p:cNvPr id="13" name="13 Imagen">
            <a:extLst>
              <a:ext uri="{FF2B5EF4-FFF2-40B4-BE49-F238E27FC236}">
                <a16:creationId xmlns:a16="http://schemas.microsoft.com/office/drawing/2014/main" id="{FE1B4976-EFDA-E5EA-C809-4C6A0485A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0" y="2298366"/>
            <a:ext cx="5138662" cy="39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id="{FEBD2B52-2227-06CA-E7FD-76A5B58691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9" y="68263"/>
            <a:ext cx="8481361" cy="6721475"/>
          </a:xfr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F7C8B4-AE50-62DD-78A6-FB081FD15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653" y="0"/>
            <a:ext cx="97106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8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478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8912" y="1400077"/>
            <a:ext cx="3210689" cy="4860875"/>
          </a:xfrm>
          <a:prstGeom prst="rect">
            <a:avLst/>
          </a:prstGeom>
        </p:spPr>
      </p:pic>
      <p:pic>
        <p:nvPicPr>
          <p:cNvPr id="5" name="878F19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8911" y="1357984"/>
            <a:ext cx="3238492" cy="49029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93457" t="74942" r="551" b="6513"/>
          <a:stretch/>
        </p:blipFill>
        <p:spPr>
          <a:xfrm>
            <a:off x="7322768" y="5077678"/>
            <a:ext cx="672352" cy="11698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93222" t="74772" r="713" b="6614"/>
          <a:stretch/>
        </p:blipFill>
        <p:spPr>
          <a:xfrm>
            <a:off x="11368085" y="5056479"/>
            <a:ext cx="685801" cy="1183341"/>
          </a:xfrm>
          <a:prstGeom prst="rect">
            <a:avLst/>
          </a:prstGeom>
        </p:spPr>
      </p:pic>
      <p:pic>
        <p:nvPicPr>
          <p:cNvPr id="15" name="674F5F8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179" y="1400951"/>
            <a:ext cx="3210111" cy="4860000"/>
          </a:xfrm>
          <a:prstGeom prst="rect">
            <a:avLst/>
          </a:prstGeom>
        </p:spPr>
      </p:pic>
      <p:pic>
        <p:nvPicPr>
          <p:cNvPr id="17" name="Imagen 9"/>
          <p:cNvPicPr>
            <a:picLocks noChangeAspect="1"/>
          </p:cNvPicPr>
          <p:nvPr/>
        </p:nvPicPr>
        <p:blipFill rotWithShape="1">
          <a:blip r:embed="rId12"/>
          <a:srcRect l="93347" t="74326" r="368" b="6253"/>
          <a:stretch/>
        </p:blipFill>
        <p:spPr>
          <a:xfrm>
            <a:off x="3463769" y="5338125"/>
            <a:ext cx="517907" cy="90000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600103" y="6498280"/>
            <a:ext cx="50680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Fuente: </a:t>
            </a:r>
            <a:r>
              <a:rPr lang="en-US" sz="1200" i="1" dirty="0" err="1">
                <a:solidFill>
                  <a:schemeClr val="bg1"/>
                </a:solidFill>
              </a:rPr>
              <a:t>WorldDEM</a:t>
            </a:r>
            <a:r>
              <a:rPr lang="en-US" sz="1200" i="1" baseline="30000" dirty="0" err="1">
                <a:solidFill>
                  <a:schemeClr val="bg1"/>
                </a:solidFill>
              </a:rPr>
              <a:t>TM</a:t>
            </a:r>
            <a:r>
              <a:rPr lang="en-US" sz="1200" i="1" dirty="0">
                <a:solidFill>
                  <a:schemeClr val="bg1"/>
                </a:solidFill>
              </a:rPr>
              <a:t> DEM 12 m </a:t>
            </a:r>
            <a:r>
              <a:rPr lang="es-GT" sz="1200" i="1" dirty="0">
                <a:solidFill>
                  <a:schemeClr val="bg1"/>
                </a:solidFill>
              </a:rPr>
              <a:t>(</a:t>
            </a:r>
            <a:r>
              <a:rPr lang="de-DE" sz="1200" i="1" dirty="0">
                <a:solidFill>
                  <a:schemeClr val="bg1"/>
                </a:solidFill>
              </a:rPr>
              <a:t>Airbus, 2019) + Imagen satelital Google 2019</a:t>
            </a:r>
            <a:endParaRPr lang="es-GT" sz="1200" i="1" dirty="0">
              <a:solidFill>
                <a:schemeClr val="bg1"/>
              </a:solidFill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4268409" y="137196"/>
            <a:ext cx="5731441" cy="865163"/>
          </a:xfrm>
        </p:spPr>
        <p:txBody>
          <a:bodyPr>
            <a:normAutofit fontScale="90000"/>
          </a:bodyPr>
          <a:lstStyle/>
          <a:p>
            <a:pPr algn="ctr"/>
            <a:r>
              <a:rPr lang="es-GT" sz="2700" b="1" dirty="0"/>
              <a:t>Modelo hidráulico bidimensional </a:t>
            </a:r>
            <a:br>
              <a:rPr lang="es-GT" sz="2400" b="1" dirty="0"/>
            </a:br>
            <a:r>
              <a:rPr lang="es-GT" sz="1800" b="1" dirty="0"/>
              <a:t>Periodo de Retorno= 50 años </a:t>
            </a:r>
            <a:br>
              <a:rPr lang="es-GT" sz="1800" b="1" dirty="0"/>
            </a:br>
            <a:r>
              <a:rPr lang="es-GT" sz="1800" b="1" dirty="0"/>
              <a:t>Cuenca del río Coyolate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443217" y="1121180"/>
            <a:ext cx="105246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1" dirty="0"/>
              <a:t>Profundidad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410768" y="1143473"/>
            <a:ext cx="105246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1" dirty="0"/>
              <a:t>Velocidad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520701" y="1077496"/>
            <a:ext cx="105246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1" dirty="0"/>
              <a:t>Elevación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424303" y="36459"/>
            <a:ext cx="3263542" cy="789351"/>
            <a:chOff x="1295401" y="4613765"/>
            <a:chExt cx="10851759" cy="2624703"/>
          </a:xfrm>
        </p:grpSpPr>
        <p:pic>
          <p:nvPicPr>
            <p:cNvPr id="25" name="Picture 2" descr="Resultado de imagen para un spide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557" y="4613765"/>
              <a:ext cx="3499602" cy="2624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1" y="5271996"/>
              <a:ext cx="4525193" cy="1027595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4687" y="4859556"/>
              <a:ext cx="1852473" cy="1852472"/>
            </a:xfrm>
            <a:prstGeom prst="rect">
              <a:avLst/>
            </a:prstGeom>
          </p:spPr>
        </p:pic>
      </p:grpSp>
      <p:sp>
        <p:nvSpPr>
          <p:cNvPr id="28" name="CuadroTexto 27"/>
          <p:cNvSpPr txBox="1"/>
          <p:nvPr/>
        </p:nvSpPr>
        <p:spPr>
          <a:xfrm>
            <a:off x="331530" y="702149"/>
            <a:ext cx="134727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351" dirty="0"/>
              <a:t>Elaborado por: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9" y="616585"/>
            <a:ext cx="1347271" cy="5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32" y="1834504"/>
            <a:ext cx="3810719" cy="214058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60790" y="4013550"/>
            <a:ext cx="1196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>
                <a:latin typeface="Merriweather"/>
              </a:rPr>
              <a:t>Fuente: ICC, 2015</a:t>
            </a:r>
            <a:endParaRPr lang="es-GT" sz="1100" dirty="0"/>
          </a:p>
        </p:txBody>
      </p:sp>
      <p:sp>
        <p:nvSpPr>
          <p:cNvPr id="8" name="Rectángulo 7"/>
          <p:cNvSpPr/>
          <p:nvPr/>
        </p:nvSpPr>
        <p:spPr>
          <a:xfrm>
            <a:off x="10332259" y="2786683"/>
            <a:ext cx="1196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>
                <a:latin typeface="Merriweather"/>
              </a:rPr>
              <a:t>Fuente: ICC, 2013</a:t>
            </a:r>
            <a:endParaRPr lang="es-GT" sz="1100" dirty="0"/>
          </a:p>
        </p:txBody>
      </p:sp>
      <p:pic>
        <p:nvPicPr>
          <p:cNvPr id="9" name="5 Imagen" descr="IMG-20151025-WA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75" y="1864475"/>
            <a:ext cx="3805490" cy="21405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DF4902-6F81-B04F-BD01-B95A72F7D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67" b="37222"/>
          <a:stretch/>
        </p:blipFill>
        <p:spPr>
          <a:xfrm>
            <a:off x="0" y="5444148"/>
            <a:ext cx="9840416" cy="1418143"/>
          </a:xfrm>
          <a:prstGeom prst="rect">
            <a:avLst/>
          </a:prstGeom>
        </p:spPr>
      </p:pic>
      <p:pic>
        <p:nvPicPr>
          <p:cNvPr id="12" name="6 Imagen" descr="IMG_20140716_113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4630" y="3045873"/>
            <a:ext cx="3143250" cy="246158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651475" y="4029201"/>
            <a:ext cx="22188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>
                <a:latin typeface="Merriweather"/>
              </a:rPr>
              <a:t>Fuente: Ingenio Madre Tierra, 2016</a:t>
            </a:r>
            <a:endParaRPr lang="es-GT" sz="1100" dirty="0"/>
          </a:p>
        </p:txBody>
      </p:sp>
      <p:sp>
        <p:nvSpPr>
          <p:cNvPr id="14" name="Rectángulo 13"/>
          <p:cNvSpPr/>
          <p:nvPr/>
        </p:nvSpPr>
        <p:spPr>
          <a:xfrm>
            <a:off x="10332259" y="5479205"/>
            <a:ext cx="1196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>
                <a:latin typeface="Merriweather"/>
              </a:rPr>
              <a:t>Fuente: ICC, 2015</a:t>
            </a:r>
            <a:endParaRPr lang="es-GT" sz="1100" dirty="0"/>
          </a:p>
        </p:txBody>
      </p:sp>
      <p:sp>
        <p:nvSpPr>
          <p:cNvPr id="15" name="Rectángulo 14"/>
          <p:cNvSpPr/>
          <p:nvPr/>
        </p:nvSpPr>
        <p:spPr>
          <a:xfrm>
            <a:off x="117474" y="6153219"/>
            <a:ext cx="9506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“Las familias en las comunidades al contar con una obra de mitigación, entran en un estado de confianza y relajación, pensando que NUNCA más serán afectadas por dicha amenaza”</a:t>
            </a:r>
            <a:endParaRPr lang="es-GT" sz="1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56499" y="5427817"/>
            <a:ext cx="570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Costo/Beneficio de las obras de mitigación. ¿Ayudan o perjudican el desarrollo de la comunidad?</a:t>
            </a:r>
          </a:p>
        </p:txBody>
      </p:sp>
      <p:pic>
        <p:nvPicPr>
          <p:cNvPr id="17" name="38 Imagen" descr="C:\Users\Francisco Fuentes\Desktop\GdR\bordas Doc\verificardores\fotos\fotos bordas 2013\enrrocado y colchoneta gavio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13885"/>
          <a:stretch/>
        </p:blipFill>
        <p:spPr bwMode="auto">
          <a:xfrm>
            <a:off x="8515106" y="346526"/>
            <a:ext cx="3152774" cy="2344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22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61D7A624-AE3B-431B-9729-870DCECBE8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73281" y="4158227"/>
          <a:ext cx="3374163" cy="1630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4721">
                  <a:extLst>
                    <a:ext uri="{9D8B030D-6E8A-4147-A177-3AD203B41FA5}">
                      <a16:colId xmlns:a16="http://schemas.microsoft.com/office/drawing/2014/main" val="1701759032"/>
                    </a:ext>
                  </a:extLst>
                </a:gridCol>
                <a:gridCol w="1124721">
                  <a:extLst>
                    <a:ext uri="{9D8B030D-6E8A-4147-A177-3AD203B41FA5}">
                      <a16:colId xmlns:a16="http://schemas.microsoft.com/office/drawing/2014/main" val="2403683977"/>
                    </a:ext>
                  </a:extLst>
                </a:gridCol>
                <a:gridCol w="1124721">
                  <a:extLst>
                    <a:ext uri="{9D8B030D-6E8A-4147-A177-3AD203B41FA5}">
                      <a16:colId xmlns:a16="http://schemas.microsoft.com/office/drawing/2014/main" val="479213102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r>
                        <a:rPr lang="es-GT" sz="1500"/>
                        <a:t>Municipio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/>
                        <a:t>Centros Poblados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 dirty="0"/>
                        <a:t>Población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2739499"/>
                  </a:ext>
                </a:extLst>
              </a:tr>
              <a:tr h="347381">
                <a:tc>
                  <a:txBody>
                    <a:bodyPr/>
                    <a:lstStyle/>
                    <a:p>
                      <a:r>
                        <a:rPr lang="es-GT" sz="1500"/>
                        <a:t>Masagua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/>
                        <a:t>12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/>
                        <a:t>3413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17176569"/>
                  </a:ext>
                </a:extLst>
              </a:tr>
              <a:tr h="347381">
                <a:tc>
                  <a:txBody>
                    <a:bodyPr/>
                    <a:lstStyle/>
                    <a:p>
                      <a:r>
                        <a:rPr lang="es-GT" sz="1500"/>
                        <a:t>San José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GT" sz="1500"/>
                        <a:t>148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71558097"/>
                  </a:ext>
                </a:extLst>
              </a:tr>
              <a:tr h="347381">
                <a:tc gridSpan="2">
                  <a:txBody>
                    <a:bodyPr/>
                    <a:lstStyle/>
                    <a:p>
                      <a:pPr algn="ctr"/>
                      <a:r>
                        <a:rPr lang="es-GT" sz="1500" b="1" dirty="0"/>
                        <a:t>TOTAL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1500" b="1" dirty="0"/>
                        <a:t>3561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16788831"/>
                  </a:ext>
                </a:extLst>
              </a:tr>
            </a:tbl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CE1E35-4A8B-4C25-8FD9-50BA0DF1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B410-F20D-4832-80F1-4A64874FA90B}" type="datetime1">
              <a:rPr lang="es-GT" smtClean="0"/>
              <a:t>19/05/2023</a:t>
            </a:fld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5F1D79-E33B-42CF-AFE5-6B7BF012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6E09-D0A3-4FE8-82D1-7D73D9D84089}" type="slidenum">
              <a:rPr lang="es-GT" smtClean="0"/>
              <a:t>19</a:t>
            </a:fld>
            <a:endParaRPr lang="es-GT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5BC066-0998-4BBA-92FB-FABD96724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110629"/>
            <a:ext cx="5184576" cy="3665897"/>
          </a:xfrm>
          <a:prstGeom prst="rect">
            <a:avLst/>
          </a:prstGeom>
        </p:spPr>
      </p:pic>
      <p:pic>
        <p:nvPicPr>
          <p:cNvPr id="10" name="Marcador de contenido 5" descr="Un cuerpo de agua&#10;&#10;Descripción generada automáticamente">
            <a:extLst>
              <a:ext uri="{FF2B5EF4-FFF2-40B4-BE49-F238E27FC236}">
                <a16:creationId xmlns:a16="http://schemas.microsoft.com/office/drawing/2014/main" id="{45B52698-8E9F-C153-FDD7-F3C4E6CB0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1635" b="5783"/>
          <a:stretch/>
        </p:blipFill>
        <p:spPr bwMode="auto">
          <a:xfrm>
            <a:off x="78607" y="5102792"/>
            <a:ext cx="2216552" cy="17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948B9578-5919-A2C2-4909-87C387B85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" y="136525"/>
            <a:ext cx="2216553" cy="2962775"/>
          </a:xfrm>
          <a:prstGeom prst="rect">
            <a:avLst/>
          </a:prstGeom>
        </p:spPr>
      </p:pic>
      <p:pic>
        <p:nvPicPr>
          <p:cNvPr id="12" name="Imagen 11" descr="Vista de arriba de colina&#10;&#10;Descripción generada automáticamente">
            <a:extLst>
              <a:ext uri="{FF2B5EF4-FFF2-40B4-BE49-F238E27FC236}">
                <a16:creationId xmlns:a16="http://schemas.microsoft.com/office/drawing/2014/main" id="{F7BB0712-A777-24D8-F7CA-32BA522EF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14" y="900769"/>
            <a:ext cx="3926405" cy="1964049"/>
          </a:xfrm>
          <a:prstGeom prst="rect">
            <a:avLst/>
          </a:prstGeom>
        </p:spPr>
      </p:pic>
      <p:pic>
        <p:nvPicPr>
          <p:cNvPr id="13" name="Imagen 12" descr="Un lago junto a un cuerpo de agua&#10;&#10;Descripción generada automáticamente">
            <a:extLst>
              <a:ext uri="{FF2B5EF4-FFF2-40B4-BE49-F238E27FC236}">
                <a16:creationId xmlns:a16="http://schemas.microsoft.com/office/drawing/2014/main" id="{670ACFE3-BAAE-34F1-6FD4-5C06AB206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7" r="13372" b="947"/>
          <a:stretch/>
        </p:blipFill>
        <p:spPr>
          <a:xfrm>
            <a:off x="78605" y="3145017"/>
            <a:ext cx="2216552" cy="1919035"/>
          </a:xfrm>
          <a:prstGeom prst="rect">
            <a:avLst/>
          </a:prstGeom>
        </p:spPr>
      </p:pic>
      <p:pic>
        <p:nvPicPr>
          <p:cNvPr id="14" name="Imagen 13" descr="Un grupo de personas de pie en la calle&#10;&#10;Descripción generada automáticamente con confianza media">
            <a:extLst>
              <a:ext uri="{FF2B5EF4-FFF2-40B4-BE49-F238E27FC236}">
                <a16:creationId xmlns:a16="http://schemas.microsoft.com/office/drawing/2014/main" id="{36FBD4B6-25AF-81D8-58CC-C4DC25AE2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9" y="3262528"/>
            <a:ext cx="3935583" cy="272453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6B75A93-3C74-44AF-2125-E45B06545E91}"/>
              </a:ext>
            </a:extLst>
          </p:cNvPr>
          <p:cNvSpPr txBox="1"/>
          <p:nvPr/>
        </p:nvSpPr>
        <p:spPr>
          <a:xfrm>
            <a:off x="2514600" y="63655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Validaciones en campo - Inundaciones</a:t>
            </a:r>
            <a:endParaRPr lang="es-G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5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9860B3D9-FC2B-D74C-B200-FF03D68BC6D2}"/>
              </a:ext>
            </a:extLst>
          </p:cNvPr>
          <p:cNvGrpSpPr/>
          <p:nvPr/>
        </p:nvGrpSpPr>
        <p:grpSpPr>
          <a:xfrm>
            <a:off x="6500527" y="0"/>
            <a:ext cx="5691471" cy="5535292"/>
            <a:chOff x="72713" y="807040"/>
            <a:chExt cx="4705189" cy="4563091"/>
          </a:xfrm>
        </p:grpSpPr>
        <p:pic>
          <p:nvPicPr>
            <p:cNvPr id="2052" name="Picture 4" descr="http://sara.un-ocha.org/inform/map-centro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0" r="34037"/>
            <a:stretch/>
          </p:blipFill>
          <p:spPr bwMode="auto">
            <a:xfrm>
              <a:off x="72713" y="1328080"/>
              <a:ext cx="4583500" cy="4042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F28D03C-BAE2-FE44-CB90-F783CF60DA03}"/>
                </a:ext>
              </a:extLst>
            </p:cNvPr>
            <p:cNvSpPr/>
            <p:nvPr/>
          </p:nvSpPr>
          <p:spPr>
            <a:xfrm>
              <a:off x="2774655" y="807040"/>
              <a:ext cx="2003247" cy="1394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9C9E343-5BB8-B55F-9596-D6B8D69CBB48}"/>
              </a:ext>
            </a:extLst>
          </p:cNvPr>
          <p:cNvSpPr txBox="1"/>
          <p:nvPr/>
        </p:nvSpPr>
        <p:spPr>
          <a:xfrm>
            <a:off x="866334" y="5263727"/>
            <a:ext cx="10567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G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Centroamérica es una de las regiones más propensas a sufrir desastres en el mundo; los </a:t>
            </a:r>
            <a:r>
              <a:rPr lang="es-G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huracanes, sequías, inundaciones,</a:t>
            </a:r>
            <a:r>
              <a:rPr lang="es-G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constituyen las principales amenazas hidrometeorológicas. Y estos cada vez son mas frecuentes, de mayor intensidad </a:t>
            </a:r>
            <a:r>
              <a:rPr lang="es-G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(ECHO. S/f.)</a:t>
            </a:r>
            <a:endParaRPr lang="es-GT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B4CB7ED-5DEE-D30B-B2F8-68FAF6163AB0}"/>
              </a:ext>
            </a:extLst>
          </p:cNvPr>
          <p:cNvGrpSpPr/>
          <p:nvPr/>
        </p:nvGrpSpPr>
        <p:grpSpPr>
          <a:xfrm>
            <a:off x="461807" y="427965"/>
            <a:ext cx="9222423" cy="4564158"/>
            <a:chOff x="6378466" y="385918"/>
            <a:chExt cx="9222423" cy="456415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97D6C6C-86D4-0504-68F7-294338739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8466" y="385918"/>
              <a:ext cx="5688095" cy="4372192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E4D0288-7420-CAD6-C04A-F4405423CC0F}"/>
                </a:ext>
              </a:extLst>
            </p:cNvPr>
            <p:cNvSpPr txBox="1"/>
            <p:nvPr/>
          </p:nvSpPr>
          <p:spPr>
            <a:xfrm>
              <a:off x="9504889" y="4688466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G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GT" sz="1100" dirty="0"/>
                <a:t>Fuente: UCSB-USGS/FEWS NET</a:t>
              </a:r>
            </a:p>
          </p:txBody>
        </p:sp>
      </p:grpSp>
      <p:pic>
        <p:nvPicPr>
          <p:cNvPr id="11" name="Picture 4" descr="http://sara.un-ocha.org/inform/map-centro.png">
            <a:extLst>
              <a:ext uri="{FF2B5EF4-FFF2-40B4-BE49-F238E27FC236}">
                <a16:creationId xmlns:a16="http://schemas.microsoft.com/office/drawing/2014/main" id="{97F7B0A1-DDD9-FF73-3F5D-8D8E93AD4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3" t="49220" r="1136" b="18432"/>
          <a:stretch/>
        </p:blipFill>
        <p:spPr bwMode="auto">
          <a:xfrm>
            <a:off x="10095990" y="168482"/>
            <a:ext cx="1874730" cy="13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3C57CD2-1C7D-1973-99F1-C1DA097CEDAC}"/>
              </a:ext>
            </a:extLst>
          </p:cNvPr>
          <p:cNvSpPr txBox="1"/>
          <p:nvPr/>
        </p:nvSpPr>
        <p:spPr>
          <a:xfrm>
            <a:off x="10108936" y="4501870"/>
            <a:ext cx="19358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G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100" dirty="0"/>
              <a:t>Fuente: CEPREDENAC.</a:t>
            </a:r>
          </a:p>
        </p:txBody>
      </p:sp>
    </p:spTree>
    <p:extLst>
      <p:ext uri="{BB962C8B-B14F-4D97-AF65-F5344CB8AC3E}">
        <p14:creationId xmlns:p14="http://schemas.microsoft.com/office/powerpoint/2010/main" val="1315593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F8AB1A-058F-4FFC-A0B5-E70B21F04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7" y="280502"/>
            <a:ext cx="6980872" cy="1632183"/>
          </a:xfrm>
        </p:spPr>
        <p:txBody>
          <a:bodyPr>
            <a:normAutofit/>
          </a:bodyPr>
          <a:lstStyle/>
          <a:p>
            <a:pPr algn="ctr"/>
            <a:r>
              <a:rPr lang="es-MX" sz="1867" dirty="0"/>
              <a:t>Participación en las mesas técnicas de inundaciones, en los río Madre Vieja, Achiguate, Coyolate, Ocosito, Los Esclavos.</a:t>
            </a:r>
          </a:p>
          <a:p>
            <a:pPr marL="0" indent="0" algn="ctr">
              <a:buNone/>
            </a:pPr>
            <a:endParaRPr lang="es-MX" sz="1867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99E6D2-A4CC-473F-B321-BA22CB2A2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24725"/>
            <a:ext cx="3936437" cy="300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Person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1A8E5B07-E609-42EF-A040-7C810CC2F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633095"/>
            <a:ext cx="3936437" cy="296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 periódico con texto 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BE7DA56-BF36-5C8E-A99E-C07B99F29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2" y="1322289"/>
            <a:ext cx="3264013" cy="4621612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3DD26DFA-7D7C-0BD1-DF20-ACDFC88FDA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/>
          <a:stretch/>
        </p:blipFill>
        <p:spPr>
          <a:xfrm>
            <a:off x="3973074" y="1416467"/>
            <a:ext cx="2767996" cy="47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0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82CF5353-E044-1660-36A4-232A4FB0B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4" y="137182"/>
            <a:ext cx="4566121" cy="3424591"/>
          </a:xfrm>
          <a:prstGeom prst="rect">
            <a:avLst/>
          </a:prstGeom>
        </p:spPr>
      </p:pic>
      <p:pic>
        <p:nvPicPr>
          <p:cNvPr id="11" name="Imagen 10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24420F35-DE20-4F39-25C1-D49F762B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>
          <a:xfrm>
            <a:off x="266363" y="3813043"/>
            <a:ext cx="2895744" cy="2489680"/>
          </a:xfrm>
          <a:prstGeom prst="rect">
            <a:avLst/>
          </a:prstGeom>
        </p:spPr>
      </p:pic>
      <p:pic>
        <p:nvPicPr>
          <p:cNvPr id="12" name="Imagen 11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9E25F79C-A718-FDC5-4260-5A4572202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5" r="10795"/>
          <a:stretch/>
        </p:blipFill>
        <p:spPr>
          <a:xfrm>
            <a:off x="3311691" y="3813043"/>
            <a:ext cx="4265272" cy="2489680"/>
          </a:xfrm>
          <a:prstGeom prst="rect">
            <a:avLst/>
          </a:prstGeom>
        </p:spPr>
      </p:pic>
      <p:pic>
        <p:nvPicPr>
          <p:cNvPr id="13" name="Imagen 12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3A7D40A3-C808-8B04-6EAD-769443990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/>
          <a:stretch/>
        </p:blipFill>
        <p:spPr>
          <a:xfrm>
            <a:off x="4959254" y="1"/>
            <a:ext cx="2400265" cy="35646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399F138-E55C-B0A8-4481-E6E37E49A976}"/>
              </a:ext>
            </a:extLst>
          </p:cNvPr>
          <p:cNvSpPr txBox="1"/>
          <p:nvPr/>
        </p:nvSpPr>
        <p:spPr>
          <a:xfrm>
            <a:off x="66555" y="6390269"/>
            <a:ext cx="9785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Monitoreo, acreditación de Coordinadoras,  recorridos de campo con lideres comunitarios en zonas vulnerables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54C0FA8-9E9C-803E-9ABE-716A9B870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8" y="3343838"/>
            <a:ext cx="3891536" cy="29178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52669F-D9F7-04C4-6486-164836563B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40" y="174814"/>
            <a:ext cx="3909424" cy="29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6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CBAADF-7A65-42DE-90C7-C1D6E448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B410-F20D-4832-80F1-4A64874FA90B}" type="datetime1">
              <a:rPr lang="es-GT" smtClean="0"/>
              <a:t>19/05/2023</a:t>
            </a:fld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5DA17E-DDDB-44E1-8375-F1D5A98B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6E09-D0A3-4FE8-82D1-7D73D9D84089}" type="slidenum">
              <a:rPr lang="es-GT" smtClean="0"/>
              <a:t>22</a:t>
            </a:fld>
            <a:endParaRPr lang="es-GT"/>
          </a:p>
        </p:txBody>
      </p:sp>
      <p:pic>
        <p:nvPicPr>
          <p:cNvPr id="9" name="Imagen 8" descr="Un grupo de personas en una sala&#10;&#10;Descripción generada automáticamente">
            <a:extLst>
              <a:ext uri="{FF2B5EF4-FFF2-40B4-BE49-F238E27FC236}">
                <a16:creationId xmlns:a16="http://schemas.microsoft.com/office/drawing/2014/main" id="{4706B5B6-453E-49AA-BB5A-240ABAB7B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1113"/>
            <a:ext cx="4572000" cy="3429000"/>
          </a:xfrm>
          <a:prstGeom prst="rect">
            <a:avLst/>
          </a:prstGeom>
        </p:spPr>
      </p:pic>
      <p:pic>
        <p:nvPicPr>
          <p:cNvPr id="11" name="Imagen 10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F88895C5-E456-4E9C-A146-497154326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3490913"/>
            <a:ext cx="4572000" cy="3429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2C1D29-41B5-4F30-B34D-3BF3CDD9B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72" t="17762" r="39723" b="25667"/>
          <a:stretch/>
        </p:blipFill>
        <p:spPr>
          <a:xfrm>
            <a:off x="6667005" y="1015143"/>
            <a:ext cx="5257800" cy="57063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0C16F25-8F0F-4FD2-9DD4-781B002B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005" y="0"/>
            <a:ext cx="6261595" cy="1158019"/>
          </a:xfrm>
        </p:spPr>
        <p:txBody>
          <a:bodyPr>
            <a:noAutofit/>
          </a:bodyPr>
          <a:lstStyle/>
          <a:p>
            <a:r>
              <a:rPr lang="es-GT" sz="2400" b="1" dirty="0"/>
              <a:t>Reunión Alianza Público-Privado</a:t>
            </a:r>
          </a:p>
        </p:txBody>
      </p:sp>
    </p:spTree>
    <p:extLst>
      <p:ext uri="{BB962C8B-B14F-4D97-AF65-F5344CB8AC3E}">
        <p14:creationId xmlns:p14="http://schemas.microsoft.com/office/powerpoint/2010/main" val="497728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-9591" y="0"/>
            <a:ext cx="12201591" cy="287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57291"/>
            <a:ext cx="1487488" cy="1452357"/>
          </a:xfrm>
          <a:prstGeom prst="rect">
            <a:avLst/>
          </a:prstGeom>
        </p:spPr>
      </p:pic>
      <p:pic>
        <p:nvPicPr>
          <p:cNvPr id="14" name="Imagen 13" descr="C:\Users\ICC\Downloads\APP.pn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17825" r="7414" b="6469"/>
          <a:stretch/>
        </p:blipFill>
        <p:spPr bwMode="auto">
          <a:xfrm>
            <a:off x="4463819" y="101597"/>
            <a:ext cx="5393012" cy="633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ICC\Downloads\APP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79" r="22823" b="86994"/>
          <a:stretch/>
        </p:blipFill>
        <p:spPr bwMode="auto">
          <a:xfrm>
            <a:off x="319780" y="1991324"/>
            <a:ext cx="3904589" cy="11883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/>
          <p:cNvSpPr txBox="1"/>
          <p:nvPr/>
        </p:nvSpPr>
        <p:spPr>
          <a:xfrm>
            <a:off x="318193" y="3694108"/>
            <a:ext cx="4033951" cy="1159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40" hangingPunct="0"/>
            <a:r>
              <a:rPr lang="es-GT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FUENTE: 	 </a:t>
            </a:r>
            <a:r>
              <a:rPr lang="es-GT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ICC, TROCAIRE, ACH. 2019. Experiencias exitosas de Alianzas Público-Privadas en Centroamérica para la Reducción del Riesgo de Desastres.                		 Guatemala – Honduras. 31 p.  </a:t>
            </a:r>
          </a:p>
          <a:p>
            <a:pPr defTabSz="412740" hangingPunct="0"/>
            <a:br>
              <a:rPr lang="es-GT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</a:br>
            <a:endParaRPr lang="es-GT" sz="12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397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201591" cy="287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2" t="17887" r="21284" b="5746"/>
          <a:stretch/>
        </p:blipFill>
        <p:spPr>
          <a:xfrm>
            <a:off x="436350" y="72342"/>
            <a:ext cx="6383226" cy="50228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675" t="16384" r="34250" b="6579"/>
          <a:stretch/>
        </p:blipFill>
        <p:spPr>
          <a:xfrm>
            <a:off x="6954983" y="0"/>
            <a:ext cx="5237017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0313" t="26189" r="33463" b="10782"/>
          <a:stretch/>
        </p:blipFill>
        <p:spPr>
          <a:xfrm>
            <a:off x="241326" y="4181430"/>
            <a:ext cx="2573068" cy="25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2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E62BD17-D14C-BC51-43D5-CA34C243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08" y="609600"/>
            <a:ext cx="3932237" cy="1600200"/>
          </a:xfrm>
        </p:spPr>
        <p:txBody>
          <a:bodyPr anchor="b">
            <a:normAutofit/>
          </a:bodyPr>
          <a:lstStyle/>
          <a:p>
            <a:r>
              <a:rPr lang="es-GT" sz="4000" b="1" dirty="0"/>
              <a:t>Gracias.</a:t>
            </a:r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B765D6B-D411-0E80-B1B7-0AB87019B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95" y="3058213"/>
            <a:ext cx="5638950" cy="2185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5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16C3C73-ABB1-C4AC-2787-C32A3BE8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0" y="-171505"/>
            <a:ext cx="11835651" cy="1143000"/>
          </a:xfrm>
        </p:spPr>
        <p:txBody>
          <a:bodyPr>
            <a:normAutofit/>
          </a:bodyPr>
          <a:lstStyle>
            <a:defPPr>
              <a:defRPr lang="es-G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600" dirty="0"/>
              <a:t>Impacto de ETA e IOTA, </a:t>
            </a:r>
            <a:r>
              <a:rPr lang="es-GT" sz="1600" b="1" i="0" dirty="0">
                <a:solidFill>
                  <a:srgbClr val="040C28"/>
                </a:solidFill>
                <a:effectLst/>
                <a:latin typeface="Google Sans"/>
              </a:rPr>
              <a:t>tormentas más potentes que han azotado Centroamérica en décadas</a:t>
            </a:r>
            <a:endParaRPr lang="es-GT" sz="160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437B5BE-24E4-E3CD-B6F0-D1273BA314A2}"/>
              </a:ext>
            </a:extLst>
          </p:cNvPr>
          <p:cNvGrpSpPr/>
          <p:nvPr/>
        </p:nvGrpSpPr>
        <p:grpSpPr>
          <a:xfrm>
            <a:off x="177049" y="3558562"/>
            <a:ext cx="3668846" cy="2343502"/>
            <a:chOff x="4064000" y="2852936"/>
            <a:chExt cx="4256424" cy="2573259"/>
          </a:xfrm>
        </p:grpSpPr>
        <p:pic>
          <p:nvPicPr>
            <p:cNvPr id="6" name="Picture 2" descr="Mujer sentada entre escombros en Rivas, Nicaragua, tras el paso de la tormenta Iota">
              <a:extLst>
                <a:ext uri="{FF2B5EF4-FFF2-40B4-BE49-F238E27FC236}">
                  <a16:creationId xmlns:a16="http://schemas.microsoft.com/office/drawing/2014/main" id="{56913FD9-6CD7-B69B-8004-A1EB4F00D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2852936"/>
              <a:ext cx="4064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72590B4-B699-9D7E-54E3-820A0F26673C}"/>
                </a:ext>
              </a:extLst>
            </p:cNvPr>
            <p:cNvSpPr txBox="1"/>
            <p:nvPr/>
          </p:nvSpPr>
          <p:spPr>
            <a:xfrm>
              <a:off x="5274835" y="5138937"/>
              <a:ext cx="3045589" cy="287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G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GT" sz="1100" b="0" i="0" dirty="0">
                  <a:solidFill>
                    <a:srgbClr val="6E6E73"/>
                  </a:solidFill>
                  <a:effectLst/>
                  <a:latin typeface="ReithSans"/>
                </a:rPr>
                <a:t>Fuente: BBC News Mundo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6D1A59A-AD57-71BF-FFE7-13C5812924C9}"/>
              </a:ext>
            </a:extLst>
          </p:cNvPr>
          <p:cNvSpPr txBox="1"/>
          <p:nvPr/>
        </p:nvSpPr>
        <p:spPr>
          <a:xfrm>
            <a:off x="5069594" y="2994842"/>
            <a:ext cx="21926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G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sz="1100" b="0" i="0" dirty="0">
                <a:solidFill>
                  <a:srgbClr val="6E6E73"/>
                </a:solidFill>
                <a:effectLst/>
                <a:latin typeface="ReithSans"/>
              </a:rPr>
              <a:t>Fuente: Prensa Libre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1DA3CC0-3A38-DD7F-3D21-B6F4BAB68B75}"/>
              </a:ext>
            </a:extLst>
          </p:cNvPr>
          <p:cNvGrpSpPr/>
          <p:nvPr/>
        </p:nvGrpSpPr>
        <p:grpSpPr>
          <a:xfrm>
            <a:off x="177049" y="760051"/>
            <a:ext cx="3456685" cy="2547610"/>
            <a:chOff x="346106" y="2852936"/>
            <a:chExt cx="3456685" cy="254761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79835E5-DACD-EB17-D533-36AC2F9B2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106" y="2852936"/>
              <a:ext cx="3456685" cy="228600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4A4FC0D-27B7-00F5-2C5E-F8B8ACF10648}"/>
                </a:ext>
              </a:extLst>
            </p:cNvPr>
            <p:cNvSpPr txBox="1"/>
            <p:nvPr/>
          </p:nvSpPr>
          <p:spPr>
            <a:xfrm>
              <a:off x="1550200" y="5138936"/>
              <a:ext cx="220824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G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GT" sz="1100" b="0" i="0" dirty="0">
                  <a:solidFill>
                    <a:srgbClr val="6E6E73"/>
                  </a:solidFill>
                  <a:effectLst/>
                  <a:latin typeface="ReithSans"/>
                </a:rPr>
                <a:t>Fuente: Ayuda en Acción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2D4DEDF-09AD-D22D-C5D1-E40A4458F419}"/>
              </a:ext>
            </a:extLst>
          </p:cNvPr>
          <p:cNvGrpSpPr/>
          <p:nvPr/>
        </p:nvGrpSpPr>
        <p:grpSpPr>
          <a:xfrm>
            <a:off x="7023751" y="646266"/>
            <a:ext cx="5383369" cy="5425833"/>
            <a:chOff x="3023659" y="260648"/>
            <a:chExt cx="6267487" cy="6102843"/>
          </a:xfrm>
        </p:grpSpPr>
        <p:sp>
          <p:nvSpPr>
            <p:cNvPr id="15" name="12 Rectángulo">
              <a:extLst>
                <a:ext uri="{FF2B5EF4-FFF2-40B4-BE49-F238E27FC236}">
                  <a16:creationId xmlns:a16="http://schemas.microsoft.com/office/drawing/2014/main" id="{36292FD2-7AAE-27D1-A816-549379E26F00}"/>
                </a:ext>
              </a:extLst>
            </p:cNvPr>
            <p:cNvSpPr/>
            <p:nvPr/>
          </p:nvSpPr>
          <p:spPr>
            <a:xfrm>
              <a:off x="3023659" y="6069239"/>
              <a:ext cx="6267487" cy="2942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G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GT" sz="1100" dirty="0"/>
                <a:t>Fuente: OCHA, 2020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7D04D9B-6C2C-B598-244D-BE560D7B09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0" t="19922" r="6771" b="24017"/>
            <a:stretch/>
          </p:blipFill>
          <p:spPr bwMode="auto">
            <a:xfrm>
              <a:off x="3023659" y="260648"/>
              <a:ext cx="5760640" cy="5808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Imagen 17" descr="Vista de una ciudad&#10;&#10;Descripción generada automáticamente">
            <a:extLst>
              <a:ext uri="{FF2B5EF4-FFF2-40B4-BE49-F238E27FC236}">
                <a16:creationId xmlns:a16="http://schemas.microsoft.com/office/drawing/2014/main" id="{5C4C2122-FE8A-6072-388B-64166832C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94" y="3489095"/>
            <a:ext cx="2868477" cy="2151358"/>
          </a:xfrm>
          <a:prstGeom prst="rect">
            <a:avLst/>
          </a:prstGeom>
        </p:spPr>
      </p:pic>
      <p:pic>
        <p:nvPicPr>
          <p:cNvPr id="20" name="Imagen 19" descr="Vista de una ciudad&#10;&#10;Descripción generada automáticamente">
            <a:extLst>
              <a:ext uri="{FF2B5EF4-FFF2-40B4-BE49-F238E27FC236}">
                <a16:creationId xmlns:a16="http://schemas.microsoft.com/office/drawing/2014/main" id="{C9F461FB-0670-049C-750C-D9260EA63A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"/>
          <a:stretch/>
        </p:blipFill>
        <p:spPr>
          <a:xfrm>
            <a:off x="3917654" y="760051"/>
            <a:ext cx="2868477" cy="228917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1953281-D7F5-C096-F696-273BE6F160ED}"/>
              </a:ext>
            </a:extLst>
          </p:cNvPr>
          <p:cNvSpPr txBox="1"/>
          <p:nvPr/>
        </p:nvSpPr>
        <p:spPr>
          <a:xfrm>
            <a:off x="5087615" y="5599214"/>
            <a:ext cx="21926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G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sz="1100" b="0" i="0" dirty="0">
                <a:solidFill>
                  <a:srgbClr val="6E6E73"/>
                </a:solidFill>
                <a:effectLst/>
                <a:latin typeface="ReithSans"/>
              </a:rPr>
              <a:t>Fuente: Prensa Libre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841136F-C3C1-499D-B0C4-7F96190DACC0}"/>
              </a:ext>
            </a:extLst>
          </p:cNvPr>
          <p:cNvSpPr txBox="1"/>
          <p:nvPr/>
        </p:nvSpPr>
        <p:spPr>
          <a:xfrm>
            <a:off x="0" y="6428575"/>
            <a:ext cx="9022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1600" b="0" i="0" dirty="0">
                <a:solidFill>
                  <a:schemeClr val="bg1"/>
                </a:solidFill>
                <a:effectLst/>
                <a:latin typeface="Google Sans"/>
              </a:rPr>
              <a:t>Más de </a:t>
            </a:r>
            <a:r>
              <a:rPr lang="es-GT" sz="1600" b="1" i="0" dirty="0">
                <a:solidFill>
                  <a:schemeClr val="bg1"/>
                </a:solidFill>
                <a:effectLst/>
                <a:latin typeface="Google Sans"/>
              </a:rPr>
              <a:t>24 pulgadas</a:t>
            </a:r>
            <a:r>
              <a:rPr lang="es-GT" sz="1600" b="0" i="0" dirty="0">
                <a:solidFill>
                  <a:schemeClr val="bg1"/>
                </a:solidFill>
                <a:effectLst/>
                <a:latin typeface="Google Sans"/>
              </a:rPr>
              <a:t> (609 mm) </a:t>
            </a:r>
            <a:r>
              <a:rPr lang="es-GT" sz="1600" b="1" i="0" dirty="0">
                <a:solidFill>
                  <a:schemeClr val="bg1"/>
                </a:solidFill>
                <a:effectLst/>
                <a:latin typeface="Google Sans"/>
              </a:rPr>
              <a:t>Nicaragua</a:t>
            </a:r>
            <a:r>
              <a:rPr lang="es-GT" sz="1600" b="0" i="0" dirty="0">
                <a:solidFill>
                  <a:schemeClr val="bg1"/>
                </a:solidFill>
                <a:effectLst/>
                <a:latin typeface="Google Sans"/>
              </a:rPr>
              <a:t> y más de </a:t>
            </a:r>
            <a:r>
              <a:rPr lang="es-GT" sz="1600" b="1" i="0" dirty="0">
                <a:solidFill>
                  <a:schemeClr val="bg1"/>
                </a:solidFill>
                <a:effectLst/>
                <a:latin typeface="Google Sans"/>
              </a:rPr>
              <a:t>12</a:t>
            </a:r>
            <a:r>
              <a:rPr lang="es-GT" sz="1600" b="0" i="0" dirty="0">
                <a:solidFill>
                  <a:schemeClr val="bg1"/>
                </a:solidFill>
                <a:effectLst/>
                <a:latin typeface="Google Sans"/>
              </a:rPr>
              <a:t> pulgadas (305 mm) </a:t>
            </a:r>
            <a:r>
              <a:rPr lang="es-GT" sz="1600" b="1" i="0" dirty="0">
                <a:solidFill>
                  <a:schemeClr val="bg1"/>
                </a:solidFill>
                <a:effectLst/>
                <a:latin typeface="Google Sans"/>
              </a:rPr>
              <a:t>Honduras, Guatemala y Belice</a:t>
            </a:r>
            <a:endParaRPr lang="es-GT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3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12FA75A4-1A16-6B45-6E76-BB51BB6A59BF}"/>
              </a:ext>
            </a:extLst>
          </p:cNvPr>
          <p:cNvGrpSpPr/>
          <p:nvPr/>
        </p:nvGrpSpPr>
        <p:grpSpPr>
          <a:xfrm>
            <a:off x="0" y="856253"/>
            <a:ext cx="7346547" cy="4833347"/>
            <a:chOff x="0" y="835933"/>
            <a:chExt cx="7346547" cy="4833347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D726A10B-A29E-DB2E-7E5B-2C7967FFE564}"/>
                </a:ext>
              </a:extLst>
            </p:cNvPr>
            <p:cNvGrpSpPr/>
            <p:nvPr/>
          </p:nvGrpSpPr>
          <p:grpSpPr>
            <a:xfrm>
              <a:off x="17222" y="835933"/>
              <a:ext cx="7329325" cy="4783577"/>
              <a:chOff x="17222" y="835933"/>
              <a:chExt cx="7329325" cy="4783577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11BD0704-B0CA-AEE7-7B9E-72284A8412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44" b="3443"/>
              <a:stretch/>
            </p:blipFill>
            <p:spPr bwMode="auto">
              <a:xfrm>
                <a:off x="17222" y="880416"/>
                <a:ext cx="7329325" cy="4739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852D301B-4798-81FD-4C59-40120F2CE114}"/>
                  </a:ext>
                </a:extLst>
              </p:cNvPr>
              <p:cNvSpPr/>
              <p:nvPr/>
            </p:nvSpPr>
            <p:spPr>
              <a:xfrm>
                <a:off x="4663440" y="835933"/>
                <a:ext cx="2479040" cy="3217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74A62280-E0CB-89E5-1BDC-9A94899C1ACC}"/>
                </a:ext>
              </a:extLst>
            </p:cNvPr>
            <p:cNvSpPr/>
            <p:nvPr/>
          </p:nvSpPr>
          <p:spPr>
            <a:xfrm>
              <a:off x="0" y="5120640"/>
              <a:ext cx="843280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9772860-6656-DA20-4245-305A503E52FA}"/>
              </a:ext>
            </a:extLst>
          </p:cNvPr>
          <p:cNvSpPr txBox="1"/>
          <p:nvPr/>
        </p:nvSpPr>
        <p:spPr>
          <a:xfrm>
            <a:off x="6500418" y="2277859"/>
            <a:ext cx="5532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Inequidad,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pobreza,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inadecuado aprovechamiento del territorio,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urbanización deficiente,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degradación ambiental. </a:t>
            </a:r>
          </a:p>
          <a:p>
            <a:pPr algn="just"/>
            <a:endParaRPr lang="es-G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1D3FEF-1B4E-A486-C6DF-28B4DFE1E27C}"/>
              </a:ext>
            </a:extLst>
          </p:cNvPr>
          <p:cNvSpPr txBox="1"/>
          <p:nvPr/>
        </p:nvSpPr>
        <p:spPr>
          <a:xfrm>
            <a:off x="6500418" y="4370531"/>
            <a:ext cx="52882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Aunado a los efectos negativos del Cambio Climático provoca </a:t>
            </a:r>
            <a:r>
              <a:rPr lang="es-G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daños sociales y perdidas económicas.</a:t>
            </a:r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 Dificultando alcanzar el desarrollo del país de una manera sostenible (CONRED, 2015). 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43375D3-234F-3BFF-9D50-8986B28426AF}"/>
              </a:ext>
            </a:extLst>
          </p:cNvPr>
          <p:cNvSpPr/>
          <p:nvPr/>
        </p:nvSpPr>
        <p:spPr>
          <a:xfrm>
            <a:off x="6622338" y="669244"/>
            <a:ext cx="52882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G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GT" sz="2000" dirty="0">
                <a:ea typeface="Calibri" panose="020F0502020204030204" pitchFamily="34" charset="0"/>
                <a:cs typeface="Times New Roman" panose="02020603050405020304" pitchFamily="18" charset="0"/>
              </a:rPr>
              <a:t>Cada país de Centroamérica ha enfrentado sus propios modelos de desarrollo, que ha generado patrones de vulnerabilidad. </a:t>
            </a:r>
          </a:p>
          <a:p>
            <a:pPr algn="just"/>
            <a:endParaRPr lang="es-G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GT" sz="2000" dirty="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3701E27E-A5FA-9D39-4C5B-C6D9A20B5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8" t="10344" r="2080" b="32595"/>
          <a:stretch/>
        </p:blipFill>
        <p:spPr bwMode="auto">
          <a:xfrm>
            <a:off x="4345459" y="783581"/>
            <a:ext cx="1657985" cy="20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A8A885B-7A3B-EC2B-EDD0-F541007444A0}"/>
              </a:ext>
            </a:extLst>
          </p:cNvPr>
          <p:cNvSpPr txBox="1"/>
          <p:nvPr/>
        </p:nvSpPr>
        <p:spPr>
          <a:xfrm>
            <a:off x="421640" y="4707673"/>
            <a:ext cx="21926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G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sz="1100" b="0" i="0" dirty="0">
                <a:solidFill>
                  <a:srgbClr val="6E6E73"/>
                </a:solidFill>
                <a:effectLst/>
                <a:latin typeface="ReithSans"/>
              </a:rPr>
              <a:t>Fuente: CEPREDENAC, 2000</a:t>
            </a:r>
          </a:p>
        </p:txBody>
      </p:sp>
    </p:spTree>
    <p:extLst>
      <p:ext uri="{BB962C8B-B14F-4D97-AF65-F5344CB8AC3E}">
        <p14:creationId xmlns:p14="http://schemas.microsoft.com/office/powerpoint/2010/main" val="409898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E82A4F-3639-2005-A01D-560B003C5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1" r="90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949" y="22860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GT" dirty="0"/>
              <a:t>¿Qué papel juega el Sector Privado?</a:t>
            </a:r>
          </a:p>
        </p:txBody>
      </p:sp>
    </p:spTree>
    <p:extLst>
      <p:ext uri="{BB962C8B-B14F-4D97-AF65-F5344CB8AC3E}">
        <p14:creationId xmlns:p14="http://schemas.microsoft.com/office/powerpoint/2010/main" val="216125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1615" y="218467"/>
            <a:ext cx="11375025" cy="241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ACBB727-2F9D-486D-86D8-22B16441E24A}"/>
              </a:ext>
            </a:extLst>
          </p:cNvPr>
          <p:cNvGrpSpPr/>
          <p:nvPr/>
        </p:nvGrpSpPr>
        <p:grpSpPr>
          <a:xfrm>
            <a:off x="3143821" y="375933"/>
            <a:ext cx="9025863" cy="548202"/>
            <a:chOff x="3698940" y="940903"/>
            <a:chExt cx="8493060" cy="52436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F65E9E5-9A7E-4F90-A127-DAD771308E07}"/>
                </a:ext>
              </a:extLst>
            </p:cNvPr>
            <p:cNvSpPr/>
            <p:nvPr/>
          </p:nvSpPr>
          <p:spPr>
            <a:xfrm>
              <a:off x="6480313" y="940904"/>
              <a:ext cx="5711687" cy="524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E68D0FC-DB5B-42C7-BDD5-1BE02817A227}"/>
                </a:ext>
              </a:extLst>
            </p:cNvPr>
            <p:cNvSpPr/>
            <p:nvPr/>
          </p:nvSpPr>
          <p:spPr>
            <a:xfrm>
              <a:off x="3698940" y="1352550"/>
              <a:ext cx="2781371" cy="112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riángulo rectángulo 14">
              <a:extLst>
                <a:ext uri="{FF2B5EF4-FFF2-40B4-BE49-F238E27FC236}">
                  <a16:creationId xmlns:a16="http://schemas.microsoft.com/office/drawing/2014/main" id="{65B7D123-D59C-49B3-85DB-1AB7C423E740}"/>
                </a:ext>
              </a:extLst>
            </p:cNvPr>
            <p:cNvSpPr/>
            <p:nvPr/>
          </p:nvSpPr>
          <p:spPr>
            <a:xfrm rot="16200000">
              <a:off x="6028357" y="900595"/>
              <a:ext cx="411647" cy="49226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C691CF0E-0952-413B-B4D1-130044F56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25610" y="5217609"/>
            <a:ext cx="310789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GT" altLang="es-GT" sz="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17236" y="358877"/>
            <a:ext cx="5494091" cy="3209342"/>
            <a:chOff x="741838" y="1191478"/>
            <a:chExt cx="4834696" cy="282416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838" y="1191478"/>
              <a:ext cx="4803966" cy="2614403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328861" y="3754028"/>
              <a:ext cx="2247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Revista El Ferretero, 2019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81615" y="3533541"/>
            <a:ext cx="4506946" cy="3168312"/>
            <a:chOff x="7014078" y="867656"/>
            <a:chExt cx="4796922" cy="3278787"/>
          </a:xfrm>
        </p:grpSpPr>
        <p:pic>
          <p:nvPicPr>
            <p:cNvPr id="1026" name="Picture 2" descr="https://4.bp.blogspot.com/-wTHtD7s-sPY/Uc8WMUU_XhI/AAAAAAAAABo/3GIbKWxjfIA/s320/SEGURIDAD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078" y="867656"/>
              <a:ext cx="4796922" cy="3147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/>
            <p:cNvSpPr txBox="1"/>
            <p:nvPr/>
          </p:nvSpPr>
          <p:spPr>
            <a:xfrm>
              <a:off x="9397281" y="3884833"/>
              <a:ext cx="2247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MINTECON, 2015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691554" y="218467"/>
            <a:ext cx="4877623" cy="3315074"/>
            <a:chOff x="6691554" y="218467"/>
            <a:chExt cx="4877623" cy="3315074"/>
          </a:xfrm>
        </p:grpSpPr>
        <p:pic>
          <p:nvPicPr>
            <p:cNvPr id="1028" name="Picture 4" descr="IMG_6707 (FILEminimizer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554" y="218467"/>
              <a:ext cx="4839708" cy="3024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uadroTexto 15"/>
            <p:cNvSpPr txBox="1"/>
            <p:nvPr/>
          </p:nvSpPr>
          <p:spPr>
            <a:xfrm>
              <a:off x="9014948" y="3271931"/>
              <a:ext cx="25542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ICC, 2017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020506" y="3586358"/>
            <a:ext cx="2111800" cy="3124310"/>
            <a:chOff x="5020506" y="3586358"/>
            <a:chExt cx="2111800" cy="3124310"/>
          </a:xfrm>
        </p:grpSpPr>
        <p:pic>
          <p:nvPicPr>
            <p:cNvPr id="1030" name="Picture 6" descr="rotulo uso obligatorio mascarilla 30x20 cms | Ferretería EP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4" r="16835"/>
            <a:stretch/>
          </p:blipFill>
          <p:spPr bwMode="auto">
            <a:xfrm>
              <a:off x="5131203" y="3586358"/>
              <a:ext cx="1991760" cy="297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/>
            <p:cNvSpPr txBox="1"/>
            <p:nvPr/>
          </p:nvSpPr>
          <p:spPr>
            <a:xfrm>
              <a:off x="5020506" y="6449058"/>
              <a:ext cx="2111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EPA, 2020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471873" y="3636489"/>
            <a:ext cx="4059390" cy="3074179"/>
            <a:chOff x="7471873" y="3636489"/>
            <a:chExt cx="4059390" cy="3074179"/>
          </a:xfrm>
        </p:grpSpPr>
        <p:pic>
          <p:nvPicPr>
            <p:cNvPr id="1032" name="Picture 8" descr="plan de emergencia de una empres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873" y="3636489"/>
              <a:ext cx="4059390" cy="2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/>
            <p:cNvSpPr txBox="1"/>
            <p:nvPr/>
          </p:nvSpPr>
          <p:spPr>
            <a:xfrm>
              <a:off x="8051800" y="6449058"/>
              <a:ext cx="34794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https://xn--sealesdeseguridad-gxb.org/,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34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641837" y="1468384"/>
            <a:ext cx="4081809" cy="3060482"/>
            <a:chOff x="-3831290" y="1385850"/>
            <a:chExt cx="6583469" cy="493619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31290" y="1385850"/>
              <a:ext cx="6457949" cy="479107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-967005" y="5921984"/>
              <a:ext cx="3719184" cy="40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u="sng" dirty="0">
                  <a:hlinkClick r:id="rId3"/>
                </a:rPr>
                <a:t>https://avicultura.com/</a:t>
              </a:r>
              <a:r>
                <a:rPr lang="es-GT" sz="1100" u="sng" dirty="0"/>
                <a:t>, </a:t>
              </a:r>
              <a:r>
                <a:rPr lang="es-GT" sz="1100" dirty="0"/>
                <a:t>2018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7769381" y="844906"/>
            <a:ext cx="4258882" cy="3593988"/>
            <a:chOff x="308529" y="785278"/>
            <a:chExt cx="6377939" cy="5626956"/>
          </a:xfrm>
        </p:grpSpPr>
        <p:grpSp>
          <p:nvGrpSpPr>
            <p:cNvPr id="13" name="Grupo 12"/>
            <p:cNvGrpSpPr/>
            <p:nvPr/>
          </p:nvGrpSpPr>
          <p:grpSpPr>
            <a:xfrm>
              <a:off x="308529" y="785278"/>
              <a:ext cx="6360304" cy="5164716"/>
              <a:chOff x="366756" y="333935"/>
              <a:chExt cx="5368068" cy="4358997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756" y="333935"/>
                <a:ext cx="5368068" cy="782307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6756" y="1132113"/>
                <a:ext cx="5368068" cy="3560819"/>
              </a:xfrm>
              <a:prstGeom prst="rect">
                <a:avLst/>
              </a:prstGeom>
            </p:spPr>
          </p:pic>
        </p:grpSp>
        <p:sp>
          <p:nvSpPr>
            <p:cNvPr id="15" name="CuadroTexto 14"/>
            <p:cNvSpPr txBox="1"/>
            <p:nvPr/>
          </p:nvSpPr>
          <p:spPr>
            <a:xfrm>
              <a:off x="3567789" y="6150624"/>
              <a:ext cx="31186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GT" sz="1100" b="1" dirty="0"/>
                <a:t>Fuente: </a:t>
              </a:r>
              <a:r>
                <a:rPr lang="es-GT" sz="1100" dirty="0"/>
                <a:t>Notimex</a:t>
              </a:r>
              <a:r>
                <a:rPr lang="es-GT" sz="1100" b="1" dirty="0"/>
                <a:t>, </a:t>
              </a:r>
              <a:r>
                <a:rPr lang="es-GT" sz="1100" dirty="0"/>
                <a:t>2014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B2F4E837-FF35-C852-E6CF-4E1F3403EC36}"/>
              </a:ext>
            </a:extLst>
          </p:cNvPr>
          <p:cNvSpPr txBox="1"/>
          <p:nvPr/>
        </p:nvSpPr>
        <p:spPr>
          <a:xfrm>
            <a:off x="192944" y="4167872"/>
            <a:ext cx="32197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1050" dirty="0">
                <a:hlinkClick r:id="rId6"/>
              </a:rPr>
              <a:t>https://concriterio.gt/arranca-2021-sin-produccion-de-banano-las-tormentas-arrasaron-con-el-cultivo-y-unos-3-mil-empleos/</a:t>
            </a:r>
            <a:endParaRPr lang="es-GT" sz="1050" dirty="0"/>
          </a:p>
          <a:p>
            <a:endParaRPr lang="es-GT" sz="105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AE5DBD1-B866-F97A-6CDD-1B5FC7D746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9" r="5001"/>
          <a:stretch/>
        </p:blipFill>
        <p:spPr>
          <a:xfrm>
            <a:off x="199430" y="330638"/>
            <a:ext cx="3521412" cy="38835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489815-C94D-4868-DA98-28CE66ECC00C}"/>
              </a:ext>
            </a:extLst>
          </p:cNvPr>
          <p:cNvSpPr txBox="1"/>
          <p:nvPr/>
        </p:nvSpPr>
        <p:spPr>
          <a:xfrm>
            <a:off x="314445" y="4974117"/>
            <a:ext cx="11563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latin typeface="Century Gothic" panose="020B0502020202020204" pitchFamily="34" charset="0"/>
                <a:ea typeface="+mj-ea"/>
                <a:cs typeface="+mj-cs"/>
              </a:rPr>
              <a:t>Las empresas han empezado a percibir este fenómeno como un riesgo adicional para su solvencia, viabilidad y continuidad de negocio.</a:t>
            </a:r>
          </a:p>
        </p:txBody>
      </p:sp>
    </p:spTree>
    <p:extLst>
      <p:ext uri="{BB962C8B-B14F-4D97-AF65-F5344CB8AC3E}">
        <p14:creationId xmlns:p14="http://schemas.microsoft.com/office/powerpoint/2010/main" val="285575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043363"/>
            <a:ext cx="11724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200" b="1" dirty="0">
                <a:latin typeface="Century Gothic" panose="020B0502020202020204" pitchFamily="34" charset="0"/>
                <a:ea typeface="+mj-ea"/>
                <a:cs typeface="+mj-cs"/>
              </a:rPr>
              <a:t>Garantizar la sobrevivencia de la organización durante un desastre.</a:t>
            </a:r>
          </a:p>
        </p:txBody>
      </p:sp>
      <p:pic>
        <p:nvPicPr>
          <p:cNvPr id="3078" name="Picture 6" descr="Imagen de acompañami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25934"/>
            <a:ext cx="5385752" cy="30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10081549" y="4484624"/>
            <a:ext cx="1747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Fuente: </a:t>
            </a:r>
            <a:r>
              <a:rPr lang="es-GT" sz="1100" i="1" dirty="0"/>
              <a:t>INCIBE</a:t>
            </a:r>
            <a:r>
              <a:rPr lang="es-GT" sz="1100" dirty="0"/>
              <a:t>., 2018.</a:t>
            </a:r>
          </a:p>
        </p:txBody>
      </p:sp>
      <p:pic>
        <p:nvPicPr>
          <p:cNvPr id="3080" name="Picture 8" descr="Plan de Continuidad de Nego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9" y="1325934"/>
            <a:ext cx="5703259" cy="30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355908" y="4413766"/>
            <a:ext cx="25619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/>
              <a:t>Fuente: </a:t>
            </a:r>
            <a:r>
              <a:rPr lang="es-GT" sz="1100" dirty="0">
                <a:hlinkClick r:id="rId4"/>
              </a:rPr>
              <a:t>https://www.pmg-ssi.com/</a:t>
            </a:r>
            <a:r>
              <a:rPr lang="es-GT" sz="11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9027330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ICC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ICC 2021" id="{40E9FA55-B1C2-482C-BB52-87B30857E538}" vid="{39C4AB9D-A9BC-4E73-8F25-F5B3BAE8BF19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TemaICC 2021</Template>
  <TotalTime>2374</TotalTime>
  <Words>815</Words>
  <Application>Microsoft Office PowerPoint</Application>
  <PresentationFormat>Widescreen</PresentationFormat>
  <Paragraphs>98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TemaICC 2021</vt:lpstr>
      <vt:lpstr>Diseño personalizado</vt:lpstr>
      <vt:lpstr>PowerPoint Presentation</vt:lpstr>
      <vt:lpstr>PowerPoint Presentation</vt:lpstr>
      <vt:lpstr>Impacto de ETA e IOTA, tormentas más potentes que han azotado Centroamérica en décadas</vt:lpstr>
      <vt:lpstr>PowerPoint Presentation</vt:lpstr>
      <vt:lpstr>PowerPoint Presentation</vt:lpstr>
      <vt:lpstr>¿Qué papel juega el Sector Privado?</vt:lpstr>
      <vt:lpstr>PowerPoint Presentation</vt:lpstr>
      <vt:lpstr>PowerPoint Presentation</vt:lpstr>
      <vt:lpstr>PowerPoint Presentation</vt:lpstr>
      <vt:lpstr>Sobrevivir significa, que deben conocer y priorizar aquellas actividades que se desarrollan diariamente y que son esenciales para recuperarse y continuar operando.  </vt:lpstr>
      <vt:lpstr>PowerPoint Presentation</vt:lpstr>
      <vt:lpstr>PowerPoint Presentation</vt:lpstr>
      <vt:lpstr>Gestión de Riesgos </vt:lpstr>
      <vt:lpstr>PowerPoint Presentation</vt:lpstr>
      <vt:lpstr>PowerPoint Presentation</vt:lpstr>
      <vt:lpstr>PowerPoint Presentation</vt:lpstr>
      <vt:lpstr>Modelo hidráulico bidimensional  Periodo de Retorno= 50 años  Cuenca del río Coyolate</vt:lpstr>
      <vt:lpstr>PowerPoint Presentation</vt:lpstr>
      <vt:lpstr>PowerPoint Presentation</vt:lpstr>
      <vt:lpstr>PowerPoint Presentation</vt:lpstr>
      <vt:lpstr>PowerPoint Presentation</vt:lpstr>
      <vt:lpstr>Reunión Alianza Público-Privado</vt:lpstr>
      <vt:lpstr>PowerPoint Presentation</vt:lpstr>
      <vt:lpstr>PowerPoint Presentation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ICC</dc:creator>
  <cp:lastModifiedBy>ICC - German Alfaro</cp:lastModifiedBy>
  <cp:revision>17</cp:revision>
  <dcterms:created xsi:type="dcterms:W3CDTF">2021-09-28T19:17:18Z</dcterms:created>
  <dcterms:modified xsi:type="dcterms:W3CDTF">2023-05-19T13:42:19Z</dcterms:modified>
</cp:coreProperties>
</file>