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86" r:id="rId5"/>
    <p:sldMasterId id="2147483691" r:id="rId6"/>
  </p:sldMasterIdLst>
  <p:notesMasterIdLst>
    <p:notesMasterId r:id="rId17"/>
  </p:notesMasterIdLst>
  <p:handoutMasterIdLst>
    <p:handoutMasterId r:id="rId18"/>
  </p:handoutMasterIdLst>
  <p:sldIdLst>
    <p:sldId id="2147473706" r:id="rId7"/>
    <p:sldId id="2147470234" r:id="rId8"/>
    <p:sldId id="2147473611" r:id="rId9"/>
    <p:sldId id="2147473704" r:id="rId10"/>
    <p:sldId id="2147473610" r:id="rId11"/>
    <p:sldId id="382" r:id="rId12"/>
    <p:sldId id="6316" r:id="rId13"/>
    <p:sldId id="2147473705" r:id="rId14"/>
    <p:sldId id="2147473683" r:id="rId15"/>
    <p:sldId id="2147473702" r:id="rId16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434" userDrawn="1">
          <p15:clr>
            <a:srgbClr val="A4A3A4"/>
          </p15:clr>
        </p15:guide>
        <p15:guide id="7" orient="horz" pos="2590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  <p15:guide id="9" orient="horz" pos="3454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3359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2398" userDrawn="1">
          <p15:clr>
            <a:srgbClr val="A4A3A4"/>
          </p15:clr>
        </p15:guide>
        <p15:guide id="14" pos="1920" userDrawn="1">
          <p15:clr>
            <a:srgbClr val="A4A3A4"/>
          </p15:clr>
        </p15:guide>
        <p15:guide id="15" pos="1438" userDrawn="1">
          <p15:clr>
            <a:srgbClr val="A4A3A4"/>
          </p15:clr>
        </p15:guide>
        <p15:guide id="16" pos="960" userDrawn="1">
          <p15:clr>
            <a:srgbClr val="A4A3A4"/>
          </p15:clr>
        </p15:guide>
        <p15:guide id="17" pos="479" userDrawn="1">
          <p15:clr>
            <a:srgbClr val="A4A3A4"/>
          </p15:clr>
        </p15:guide>
        <p15:guide id="18" pos="4320" userDrawn="1">
          <p15:clr>
            <a:srgbClr val="A4A3A4"/>
          </p15:clr>
        </p15:guide>
        <p15:guide id="19" pos="4798" userDrawn="1">
          <p15:clr>
            <a:srgbClr val="A4A3A4"/>
          </p15:clr>
        </p15:guide>
        <p15:guide id="20" pos="5278" userDrawn="1">
          <p15:clr>
            <a:srgbClr val="A4A3A4"/>
          </p15:clr>
        </p15:guide>
        <p15:guide id="21" pos="5756" userDrawn="1">
          <p15:clr>
            <a:srgbClr val="A4A3A4"/>
          </p15:clr>
        </p15:guide>
        <p15:guide id="22" pos="6236" userDrawn="1">
          <p15:clr>
            <a:srgbClr val="A4A3A4"/>
          </p15:clr>
        </p15:guide>
        <p15:guide id="23" pos="6718" userDrawn="1">
          <p15:clr>
            <a:srgbClr val="A4A3A4"/>
          </p15:clr>
        </p15:guide>
        <p15:guide id="24" pos="7198" userDrawn="1">
          <p15:clr>
            <a:srgbClr val="A4A3A4"/>
          </p15:clr>
        </p15:guide>
        <p15:guide id="25" orient="horz" pos="2152">
          <p15:clr>
            <a:srgbClr val="A4A3A4"/>
          </p15:clr>
        </p15:guide>
        <p15:guide id="26" orient="horz" pos="87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70D"/>
    <a:srgbClr val="5AE087"/>
    <a:srgbClr val="55BD5A"/>
    <a:srgbClr val="D9D9D9"/>
    <a:srgbClr val="1A95C3"/>
    <a:srgbClr val="03C179"/>
    <a:srgbClr val="F33607"/>
    <a:srgbClr val="88E8A8"/>
    <a:srgbClr val="BCD0C4"/>
    <a:srgbClr val="09FB9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49B4C6-BF3E-448F-AF0D-D243200BDEE7}" v="5" dt="2023-05-18T00:37:46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94249" autoAdjust="0"/>
  </p:normalViewPr>
  <p:slideViewPr>
    <p:cSldViewPr snapToGrid="0" snapToObjects="1">
      <p:cViewPr varScale="1">
        <p:scale>
          <a:sx n="62" d="100"/>
          <a:sy n="62" d="100"/>
        </p:scale>
        <p:origin x="656" y="28"/>
      </p:cViewPr>
      <p:guideLst>
        <p:guide pos="3840"/>
        <p:guide orient="horz" pos="2160"/>
        <p:guide orient="horz" pos="1728"/>
        <p:guide orient="horz" pos="1296"/>
        <p:guide orient="horz" pos="864"/>
        <p:guide orient="horz" pos="434"/>
        <p:guide orient="horz" pos="2590"/>
        <p:guide orient="horz" pos="3022"/>
        <p:guide orient="horz" pos="3454"/>
        <p:guide orient="horz" pos="3884"/>
        <p:guide pos="3359"/>
        <p:guide pos="2880"/>
        <p:guide pos="2398"/>
        <p:guide pos="1920"/>
        <p:guide pos="1438"/>
        <p:guide pos="960"/>
        <p:guide pos="479"/>
        <p:guide pos="4320"/>
        <p:guide pos="4798"/>
        <p:guide pos="5278"/>
        <p:guide pos="5756"/>
        <p:guide pos="6236"/>
        <p:guide pos="6718"/>
        <p:guide pos="7198"/>
        <p:guide orient="horz" pos="2152"/>
        <p:guide orient="horz" pos="870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9101866518093"/>
          <c:y val="6.2304517902625665E-2"/>
          <c:w val="0.58417992432021226"/>
          <c:h val="0.87539096419474871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rgbClr val="FF0F64"/>
            </a:solidFill>
            <a:ln>
              <a:solidFill>
                <a:srgbClr val="FF0F64"/>
              </a:solidFill>
            </a:ln>
          </c:spPr>
          <c:dPt>
            <c:idx val="0"/>
            <c:bubble3D val="0"/>
            <c:spPr>
              <a:solidFill>
                <a:srgbClr val="FF0F64"/>
              </a:solidFill>
              <a:ln w="19050">
                <a:solidFill>
                  <a:srgbClr val="FF0F6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DB-4266-8255-A4520F3D5258}"/>
              </c:ext>
            </c:extLst>
          </c:dPt>
          <c:dPt>
            <c:idx val="1"/>
            <c:bubble3D val="0"/>
            <c:spPr>
              <a:solidFill>
                <a:srgbClr val="FF0F64"/>
              </a:solidFill>
              <a:ln w="19050">
                <a:solidFill>
                  <a:srgbClr val="FF0F6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DB-4266-8255-A4520F3D5258}"/>
              </c:ext>
            </c:extLst>
          </c:dPt>
          <c:dPt>
            <c:idx val="2"/>
            <c:bubble3D val="0"/>
            <c:spPr>
              <a:solidFill>
                <a:srgbClr val="FF0F64"/>
              </a:solidFill>
              <a:ln w="19050">
                <a:solidFill>
                  <a:srgbClr val="FF0F6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DB-4266-8255-A4520F3D5258}"/>
              </c:ext>
            </c:extLst>
          </c:dPt>
          <c:dPt>
            <c:idx val="3"/>
            <c:bubble3D val="0"/>
            <c:spPr>
              <a:solidFill>
                <a:srgbClr val="FF0F64"/>
              </a:solidFill>
              <a:ln w="19050">
                <a:solidFill>
                  <a:srgbClr val="FF0F6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DB-4266-8255-A4520F3D5258}"/>
              </c:ext>
            </c:extLst>
          </c:dPt>
          <c:cat>
            <c:strRef>
              <c:f>Foglio1!$A$2:$A$5</c:f>
              <c:strCache>
                <c:ptCount val="3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DB-4266-8255-A4520F3D5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9101866518093"/>
          <c:y val="6.2304517902625665E-2"/>
          <c:w val="0.58417992432021226"/>
          <c:h val="0.87539096419474871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41B9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54-463E-B3B4-183BA8172609}"/>
              </c:ext>
            </c:extLst>
          </c:dPt>
          <c:dPt>
            <c:idx val="1"/>
            <c:bubble3D val="0"/>
            <c:spPr>
              <a:solidFill>
                <a:srgbClr val="55BE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54-463E-B3B4-183BA8172609}"/>
              </c:ext>
            </c:extLst>
          </c:dPt>
          <c:dPt>
            <c:idx val="2"/>
            <c:bubble3D val="0"/>
            <c:spPr>
              <a:solidFill>
                <a:srgbClr val="0655F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54-463E-B3B4-183BA817260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54-463E-B3B4-183BA8172609}"/>
              </c:ext>
            </c:extLst>
          </c:dPt>
          <c:cat>
            <c:strRef>
              <c:f>Foglio1!$A$2:$A$5</c:f>
              <c:strCache>
                <c:ptCount val="3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54-463E-B3B4-183BA8172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46BD6-8D4A-4562-84BF-0ECC800ADD7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D4FF9423-0FDD-4BAF-9B02-8DEEFA4504D5}">
      <dgm:prSet phldrT="[Texto]" custT="1"/>
      <dgm:spPr>
        <a:solidFill>
          <a:srgbClr val="55BD5A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kern="0" spc="-31" dirty="0">
            <a:latin typeface="Roobert ENEL"/>
            <a:ea typeface="+mn-ea"/>
            <a:cs typeface="Arial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GUATEMALA: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Ley de incentivos en Guatemala- Decreto 52-2003 - Acuerdo Gubernativo 211-2005: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- Otorga exención de derechos arancelarios para las importaciones incluyendo IVA.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- Exención de impuesto sobre la renta por 10 años.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solidFill>
                <a:schemeClr val="tx1">
                  <a:lumMod val="50000"/>
                  <a:lumOff val="50000"/>
                </a:schemeClr>
              </a:solidFill>
              <a:latin typeface="Roobert ENEL"/>
              <a:ea typeface="+mn-ea"/>
              <a:cs typeface="Arial"/>
            </a:rPr>
            <a:t>                                                                                               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b="1" kern="0" spc="-31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C0C0C0"/>
              </a:highlight>
              <a:latin typeface="Roobert ENEL"/>
              <a:ea typeface="+mn-ea"/>
              <a:cs typeface="Arial"/>
            </a:rPr>
            <a:t>Enel: 100 MW  de Enel  ( Montecristo y Palo viejo) 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600" kern="1200" dirty="0">
            <a:solidFill>
              <a:schemeClr val="tx1"/>
            </a:solidFill>
          </a:endParaRPr>
        </a:p>
      </dgm:t>
    </dgm:pt>
    <dgm:pt modelId="{691E1526-E938-4238-BD7A-5471684FE0E6}" type="parTrans" cxnId="{56F4D6B3-37F3-42D5-914E-C8A33132D5FE}">
      <dgm:prSet/>
      <dgm:spPr/>
      <dgm:t>
        <a:bodyPr/>
        <a:lstStyle/>
        <a:p>
          <a:endParaRPr lang="es-GT"/>
        </a:p>
      </dgm:t>
    </dgm:pt>
    <dgm:pt modelId="{94FED7DD-C5C4-4F19-923D-28CB010EFE81}" type="sibTrans" cxnId="{56F4D6B3-37F3-42D5-914E-C8A33132D5FE}">
      <dgm:prSet/>
      <dgm:spPr/>
      <dgm:t>
        <a:bodyPr/>
        <a:lstStyle/>
        <a:p>
          <a:endParaRPr lang="es-GT"/>
        </a:p>
      </dgm:t>
    </dgm:pt>
    <dgm:pt modelId="{9ABA31AB-7FE7-4BA7-9F5E-58549FF82E71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b="1" kern="1200" dirty="0">
            <a:latin typeface="Arial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b="1" kern="1200" dirty="0">
            <a:latin typeface="Arial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b="1" kern="1200" dirty="0">
            <a:latin typeface="Arial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kern="0" spc="-31" dirty="0">
            <a:latin typeface="Roobert ENEL"/>
            <a:ea typeface="+mn-ea"/>
            <a:cs typeface="Arial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PANAMÁ: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Ley No 45 2004: incentivos para el fomento de los sistemas de generación hidráulica.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Ley No 44 2011:  incentivos para construcción y explotación de centrales de generación eólica.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Ley No 37 2013: incentivos para el fomento de la construcción, operación y mantenimiento de centrales o instalaciones solares.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kern="0" spc="-31" dirty="0">
            <a:solidFill>
              <a:schemeClr val="tx1">
                <a:lumMod val="50000"/>
                <a:lumOff val="50000"/>
              </a:schemeClr>
            </a:solidFill>
            <a:latin typeface="Roobert ENEL"/>
            <a:ea typeface="+mn-ea"/>
            <a:cs typeface="Arial"/>
          </a:endParaRP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b="1" kern="0" spc="-31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C0C0C0"/>
              </a:highlight>
              <a:latin typeface="Roobert ENEL"/>
              <a:ea typeface="+mn-ea"/>
              <a:cs typeface="Arial"/>
            </a:rPr>
            <a:t>Enel: 401 MW  de Enel  ( 100% de la operación )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b="1" kern="0" spc="-31" dirty="0">
              <a:solidFill>
                <a:srgbClr val="FFFFFF"/>
              </a:solidFill>
              <a:latin typeface="Roobert ENEL"/>
              <a:ea typeface="+mn-ea"/>
              <a:cs typeface="Arial"/>
            </a:rPr>
            <a:t> </a:t>
          </a:r>
          <a:endParaRPr lang="es-GT" sz="1600" kern="0" spc="-31" dirty="0">
            <a:latin typeface="Roobert ENEL"/>
            <a:ea typeface="+mn-ea"/>
            <a:cs typeface="Arial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kern="0" spc="-31" dirty="0">
            <a:latin typeface="Roobert ENEL"/>
            <a:ea typeface="+mn-ea"/>
            <a:cs typeface="Arial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b="0" kern="1200" dirty="0">
            <a:latin typeface="Arial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800" kern="1200" dirty="0"/>
        </a:p>
      </dgm:t>
    </dgm:pt>
    <dgm:pt modelId="{DF60D0CF-0F50-4CBD-91E0-C1BFFD075986}" type="parTrans" cxnId="{C4F0EFF3-5FF1-46C0-9266-1A8DB61A7615}">
      <dgm:prSet/>
      <dgm:spPr/>
      <dgm:t>
        <a:bodyPr/>
        <a:lstStyle/>
        <a:p>
          <a:endParaRPr lang="es-GT"/>
        </a:p>
      </dgm:t>
    </dgm:pt>
    <dgm:pt modelId="{85621311-D174-4CE0-8292-3AF9936F4726}" type="sibTrans" cxnId="{C4F0EFF3-5FF1-46C0-9266-1A8DB61A7615}">
      <dgm:prSet/>
      <dgm:spPr/>
      <dgm:t>
        <a:bodyPr/>
        <a:lstStyle/>
        <a:p>
          <a:endParaRPr lang="es-GT"/>
        </a:p>
      </dgm:t>
    </dgm:pt>
    <dgm:pt modelId="{95C5EE0A-4F24-4E8F-990D-EB8F4E9A1B2B}" type="pres">
      <dgm:prSet presAssocID="{B0446BD6-8D4A-4562-84BF-0ECC800ADD7F}" presName="Name0" presStyleCnt="0">
        <dgm:presLayoutVars>
          <dgm:chMax val="7"/>
          <dgm:chPref val="7"/>
          <dgm:dir/>
        </dgm:presLayoutVars>
      </dgm:prSet>
      <dgm:spPr/>
    </dgm:pt>
    <dgm:pt modelId="{A39908DA-D8C2-46E8-8CF9-2CC165BBBA81}" type="pres">
      <dgm:prSet presAssocID="{B0446BD6-8D4A-4562-84BF-0ECC800ADD7F}" presName="Name1" presStyleCnt="0"/>
      <dgm:spPr/>
    </dgm:pt>
    <dgm:pt modelId="{759FEE8F-D71A-4344-AE1F-AFDC347D464C}" type="pres">
      <dgm:prSet presAssocID="{B0446BD6-8D4A-4562-84BF-0ECC800ADD7F}" presName="cycle" presStyleCnt="0"/>
      <dgm:spPr/>
    </dgm:pt>
    <dgm:pt modelId="{3B6954A5-AA11-4137-A12F-CA33622FF58B}" type="pres">
      <dgm:prSet presAssocID="{B0446BD6-8D4A-4562-84BF-0ECC800ADD7F}" presName="srcNode" presStyleLbl="node1" presStyleIdx="0" presStyleCnt="2"/>
      <dgm:spPr/>
    </dgm:pt>
    <dgm:pt modelId="{2F0454E6-0607-4137-AF1E-2245FE3C6397}" type="pres">
      <dgm:prSet presAssocID="{B0446BD6-8D4A-4562-84BF-0ECC800ADD7F}" presName="conn" presStyleLbl="parChTrans1D2" presStyleIdx="0" presStyleCnt="1"/>
      <dgm:spPr/>
    </dgm:pt>
    <dgm:pt modelId="{E7EF7F89-154E-44FC-854A-7EAC1538902C}" type="pres">
      <dgm:prSet presAssocID="{B0446BD6-8D4A-4562-84BF-0ECC800ADD7F}" presName="extraNode" presStyleLbl="node1" presStyleIdx="0" presStyleCnt="2"/>
      <dgm:spPr/>
    </dgm:pt>
    <dgm:pt modelId="{85378762-17D5-420D-BDBF-E7705571E48B}" type="pres">
      <dgm:prSet presAssocID="{B0446BD6-8D4A-4562-84BF-0ECC800ADD7F}" presName="dstNode" presStyleLbl="node1" presStyleIdx="0" presStyleCnt="2"/>
      <dgm:spPr/>
    </dgm:pt>
    <dgm:pt modelId="{3883CF5E-04EB-421B-9B16-C806CC8258FF}" type="pres">
      <dgm:prSet presAssocID="{D4FF9423-0FDD-4BAF-9B02-8DEEFA4504D5}" presName="text_1" presStyleLbl="node1" presStyleIdx="0" presStyleCnt="2" custScaleY="141911">
        <dgm:presLayoutVars>
          <dgm:bulletEnabled val="1"/>
        </dgm:presLayoutVars>
      </dgm:prSet>
      <dgm:spPr/>
    </dgm:pt>
    <dgm:pt modelId="{53FC2139-78E1-4338-8B75-114F4F7707E2}" type="pres">
      <dgm:prSet presAssocID="{D4FF9423-0FDD-4BAF-9B02-8DEEFA4504D5}" presName="accent_1" presStyleCnt="0"/>
      <dgm:spPr/>
    </dgm:pt>
    <dgm:pt modelId="{EDD0ED18-9EBA-406E-8A47-3ACFFC925196}" type="pres">
      <dgm:prSet presAssocID="{D4FF9423-0FDD-4BAF-9B02-8DEEFA4504D5}" presName="accentRepeatNode" presStyleLbl="solidFgAcc1" presStyleIdx="0" presStyleCnt="2" custScaleX="67279" custScaleY="67102"/>
      <dgm:spPr/>
    </dgm:pt>
    <dgm:pt modelId="{4AE0A086-BBF7-481D-BB28-5F3643959287}" type="pres">
      <dgm:prSet presAssocID="{9ABA31AB-7FE7-4BA7-9F5E-58549FF82E71}" presName="text_2" presStyleLbl="node1" presStyleIdx="1" presStyleCnt="2" custScaleY="148146">
        <dgm:presLayoutVars>
          <dgm:bulletEnabled val="1"/>
        </dgm:presLayoutVars>
      </dgm:prSet>
      <dgm:spPr/>
    </dgm:pt>
    <dgm:pt modelId="{5DE1F5A1-614A-47EF-A7C8-5744AB6E84CD}" type="pres">
      <dgm:prSet presAssocID="{9ABA31AB-7FE7-4BA7-9F5E-58549FF82E71}" presName="accent_2" presStyleCnt="0"/>
      <dgm:spPr/>
    </dgm:pt>
    <dgm:pt modelId="{99EDF10B-92BE-4F5C-96D0-594DCC0F0F46}" type="pres">
      <dgm:prSet presAssocID="{9ABA31AB-7FE7-4BA7-9F5E-58549FF82E71}" presName="accentRepeatNode" presStyleLbl="solidFgAcc1" presStyleIdx="1" presStyleCnt="2" custScaleX="63410" custScaleY="59193"/>
      <dgm:spPr/>
    </dgm:pt>
  </dgm:ptLst>
  <dgm:cxnLst>
    <dgm:cxn modelId="{BC62061C-7049-4586-B730-4F2FBBDA4062}" type="presOf" srcId="{D4FF9423-0FDD-4BAF-9B02-8DEEFA4504D5}" destId="{3883CF5E-04EB-421B-9B16-C806CC8258FF}" srcOrd="0" destOrd="0" presId="urn:microsoft.com/office/officeart/2008/layout/VerticalCurvedList"/>
    <dgm:cxn modelId="{A6126655-C56C-4464-B6A9-1326581DE052}" type="presOf" srcId="{9ABA31AB-7FE7-4BA7-9F5E-58549FF82E71}" destId="{4AE0A086-BBF7-481D-BB28-5F3643959287}" srcOrd="0" destOrd="0" presId="urn:microsoft.com/office/officeart/2008/layout/VerticalCurvedList"/>
    <dgm:cxn modelId="{56F4D6B3-37F3-42D5-914E-C8A33132D5FE}" srcId="{B0446BD6-8D4A-4562-84BF-0ECC800ADD7F}" destId="{D4FF9423-0FDD-4BAF-9B02-8DEEFA4504D5}" srcOrd="0" destOrd="0" parTransId="{691E1526-E938-4238-BD7A-5471684FE0E6}" sibTransId="{94FED7DD-C5C4-4F19-923D-28CB010EFE81}"/>
    <dgm:cxn modelId="{C7B7CDB9-A0B6-4671-8C2B-30EB8F80BA51}" type="presOf" srcId="{94FED7DD-C5C4-4F19-923D-28CB010EFE81}" destId="{2F0454E6-0607-4137-AF1E-2245FE3C6397}" srcOrd="0" destOrd="0" presId="urn:microsoft.com/office/officeart/2008/layout/VerticalCurvedList"/>
    <dgm:cxn modelId="{F20D1DD0-280E-4F57-BAFC-AD99EBFA91F2}" type="presOf" srcId="{B0446BD6-8D4A-4562-84BF-0ECC800ADD7F}" destId="{95C5EE0A-4F24-4E8F-990D-EB8F4E9A1B2B}" srcOrd="0" destOrd="0" presId="urn:microsoft.com/office/officeart/2008/layout/VerticalCurvedList"/>
    <dgm:cxn modelId="{C4F0EFF3-5FF1-46C0-9266-1A8DB61A7615}" srcId="{B0446BD6-8D4A-4562-84BF-0ECC800ADD7F}" destId="{9ABA31AB-7FE7-4BA7-9F5E-58549FF82E71}" srcOrd="1" destOrd="0" parTransId="{DF60D0CF-0F50-4CBD-91E0-C1BFFD075986}" sibTransId="{85621311-D174-4CE0-8292-3AF9936F4726}"/>
    <dgm:cxn modelId="{35286A76-7645-4DDD-A708-4CB6DA6381EB}" type="presParOf" srcId="{95C5EE0A-4F24-4E8F-990D-EB8F4E9A1B2B}" destId="{A39908DA-D8C2-46E8-8CF9-2CC165BBBA81}" srcOrd="0" destOrd="0" presId="urn:microsoft.com/office/officeart/2008/layout/VerticalCurvedList"/>
    <dgm:cxn modelId="{212187AC-A9CE-4883-BDBD-FA23864FB692}" type="presParOf" srcId="{A39908DA-D8C2-46E8-8CF9-2CC165BBBA81}" destId="{759FEE8F-D71A-4344-AE1F-AFDC347D464C}" srcOrd="0" destOrd="0" presId="urn:microsoft.com/office/officeart/2008/layout/VerticalCurvedList"/>
    <dgm:cxn modelId="{F3843459-BC0F-487D-A6C2-F111F9C29815}" type="presParOf" srcId="{759FEE8F-D71A-4344-AE1F-AFDC347D464C}" destId="{3B6954A5-AA11-4137-A12F-CA33622FF58B}" srcOrd="0" destOrd="0" presId="urn:microsoft.com/office/officeart/2008/layout/VerticalCurvedList"/>
    <dgm:cxn modelId="{9B87475A-1719-46C8-BB83-EAE8817C1E9E}" type="presParOf" srcId="{759FEE8F-D71A-4344-AE1F-AFDC347D464C}" destId="{2F0454E6-0607-4137-AF1E-2245FE3C6397}" srcOrd="1" destOrd="0" presId="urn:microsoft.com/office/officeart/2008/layout/VerticalCurvedList"/>
    <dgm:cxn modelId="{84023FC9-6F8D-4D27-831C-056A058FE34F}" type="presParOf" srcId="{759FEE8F-D71A-4344-AE1F-AFDC347D464C}" destId="{E7EF7F89-154E-44FC-854A-7EAC1538902C}" srcOrd="2" destOrd="0" presId="urn:microsoft.com/office/officeart/2008/layout/VerticalCurvedList"/>
    <dgm:cxn modelId="{42A219D8-8484-4E21-88FF-4C87004F427F}" type="presParOf" srcId="{759FEE8F-D71A-4344-AE1F-AFDC347D464C}" destId="{85378762-17D5-420D-BDBF-E7705571E48B}" srcOrd="3" destOrd="0" presId="urn:microsoft.com/office/officeart/2008/layout/VerticalCurvedList"/>
    <dgm:cxn modelId="{2DDD4E33-66CD-4B82-8A5A-07BE6F32D783}" type="presParOf" srcId="{A39908DA-D8C2-46E8-8CF9-2CC165BBBA81}" destId="{3883CF5E-04EB-421B-9B16-C806CC8258FF}" srcOrd="1" destOrd="0" presId="urn:microsoft.com/office/officeart/2008/layout/VerticalCurvedList"/>
    <dgm:cxn modelId="{3A14F90E-8E13-4488-8F9E-160060AB0958}" type="presParOf" srcId="{A39908DA-D8C2-46E8-8CF9-2CC165BBBA81}" destId="{53FC2139-78E1-4338-8B75-114F4F7707E2}" srcOrd="2" destOrd="0" presId="urn:microsoft.com/office/officeart/2008/layout/VerticalCurvedList"/>
    <dgm:cxn modelId="{B2060EE8-1343-4703-A767-B2CB1D8BA784}" type="presParOf" srcId="{53FC2139-78E1-4338-8B75-114F4F7707E2}" destId="{EDD0ED18-9EBA-406E-8A47-3ACFFC925196}" srcOrd="0" destOrd="0" presId="urn:microsoft.com/office/officeart/2008/layout/VerticalCurvedList"/>
    <dgm:cxn modelId="{82ADD5CF-5087-476C-ADAD-754CF4D94FA9}" type="presParOf" srcId="{A39908DA-D8C2-46E8-8CF9-2CC165BBBA81}" destId="{4AE0A086-BBF7-481D-BB28-5F3643959287}" srcOrd="3" destOrd="0" presId="urn:microsoft.com/office/officeart/2008/layout/VerticalCurvedList"/>
    <dgm:cxn modelId="{20C9CD28-9896-44A9-AA45-95A225315C3A}" type="presParOf" srcId="{A39908DA-D8C2-46E8-8CF9-2CC165BBBA81}" destId="{5DE1F5A1-614A-47EF-A7C8-5744AB6E84CD}" srcOrd="4" destOrd="0" presId="urn:microsoft.com/office/officeart/2008/layout/VerticalCurvedList"/>
    <dgm:cxn modelId="{7234377A-2FCD-47D0-A2F0-910FF07F8AC3}" type="presParOf" srcId="{5DE1F5A1-614A-47EF-A7C8-5744AB6E84CD}" destId="{99EDF10B-92BE-4F5C-96D0-594DCC0F0F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454E6-0607-4137-AF1E-2245FE3C6397}">
      <dsp:nvSpPr>
        <dsp:cNvPr id="0" name=""/>
        <dsp:cNvSpPr/>
      </dsp:nvSpPr>
      <dsp:spPr>
        <a:xfrm>
          <a:off x="-5220573" y="-799612"/>
          <a:ext cx="6216741" cy="6216741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3CF5E-04EB-421B-9B16-C806CC8258FF}">
      <dsp:nvSpPr>
        <dsp:cNvPr id="0" name=""/>
        <dsp:cNvSpPr/>
      </dsp:nvSpPr>
      <dsp:spPr>
        <a:xfrm>
          <a:off x="809243" y="383227"/>
          <a:ext cx="10133763" cy="1871993"/>
        </a:xfrm>
        <a:prstGeom prst="rect">
          <a:avLst/>
        </a:prstGeom>
        <a:solidFill>
          <a:srgbClr val="55BD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061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kern="0" spc="-31" dirty="0">
            <a:latin typeface="Roobert ENEL"/>
            <a:ea typeface="+mn-ea"/>
            <a:cs typeface="Arial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GUATEMALA: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Ley de incentivos en Guatemala- Decreto 52-2003 - Acuerdo Gubernativo 211-2005: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- Otorga exención de derechos arancelarios para las importaciones incluyendo IVA.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- Exención de impuesto sobre la renta por 10 años.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solidFill>
                <a:schemeClr val="tx1">
                  <a:lumMod val="50000"/>
                  <a:lumOff val="50000"/>
                </a:schemeClr>
              </a:solidFill>
              <a:latin typeface="Roobert ENEL"/>
              <a:ea typeface="+mn-ea"/>
              <a:cs typeface="Arial"/>
            </a:rPr>
            <a:t>                                                                                               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b="1" kern="0" spc="-31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C0C0C0"/>
              </a:highlight>
              <a:latin typeface="Roobert ENEL"/>
              <a:ea typeface="+mn-ea"/>
              <a:cs typeface="Arial"/>
            </a:rPr>
            <a:t>Enel: 100 MW  de Enel  ( Montecristo y Palo viejo) 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600" kern="1200" dirty="0">
            <a:solidFill>
              <a:schemeClr val="tx1"/>
            </a:solidFill>
          </a:endParaRPr>
        </a:p>
      </dsp:txBody>
      <dsp:txXfrm>
        <a:off x="809243" y="383227"/>
        <a:ext cx="10133763" cy="1871993"/>
      </dsp:txXfrm>
    </dsp:sp>
    <dsp:sp modelId="{EDD0ED18-9EBA-406E-8A47-3ACFFC925196}">
      <dsp:nvSpPr>
        <dsp:cNvPr id="0" name=""/>
        <dsp:cNvSpPr/>
      </dsp:nvSpPr>
      <dsp:spPr>
        <a:xfrm>
          <a:off x="254556" y="765996"/>
          <a:ext cx="1109373" cy="11064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0A086-BBF7-481D-BB28-5F3643959287}">
      <dsp:nvSpPr>
        <dsp:cNvPr id="0" name=""/>
        <dsp:cNvSpPr/>
      </dsp:nvSpPr>
      <dsp:spPr>
        <a:xfrm>
          <a:off x="809243" y="2321171"/>
          <a:ext cx="10133763" cy="1954241"/>
        </a:xfrm>
        <a:prstGeom prst="rect">
          <a:avLst/>
        </a:prstGeom>
        <a:solidFill>
          <a:schemeClr val="accent4">
            <a:hueOff val="-8434380"/>
            <a:satOff val="0"/>
            <a:lumOff val="1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061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b="1" kern="1200" dirty="0">
            <a:latin typeface="Arial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b="1" kern="1200" dirty="0">
            <a:latin typeface="Arial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b="1" kern="1200" dirty="0">
            <a:latin typeface="Arial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kern="0" spc="-31" dirty="0">
            <a:latin typeface="Roobert ENEL"/>
            <a:ea typeface="+mn-ea"/>
            <a:cs typeface="Arial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PANAMÁ: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Ley No 45 2004: incentivos para el fomento de los sistemas de generación hidráulica.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Ley No 44 2011:  incentivos para construcción y explotación de centrales de generación eólica.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kern="0" spc="-31" dirty="0">
              <a:latin typeface="Roobert ENEL"/>
              <a:ea typeface="+mn-ea"/>
              <a:cs typeface="Arial"/>
            </a:rPr>
            <a:t>Ley No 37 2013: incentivos para el fomento de la construcción, operación y mantenimiento de centrales o instalaciones solares.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kern="0" spc="-31" dirty="0">
            <a:solidFill>
              <a:schemeClr val="tx1">
                <a:lumMod val="50000"/>
                <a:lumOff val="50000"/>
              </a:schemeClr>
            </a:solidFill>
            <a:latin typeface="Roobert ENEL"/>
            <a:ea typeface="+mn-ea"/>
            <a:cs typeface="Arial"/>
          </a:endParaRP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b="1" kern="0" spc="-31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C0C0C0"/>
              </a:highlight>
              <a:latin typeface="Roobert ENEL"/>
              <a:ea typeface="+mn-ea"/>
              <a:cs typeface="Arial"/>
            </a:rPr>
            <a:t>Enel: 401 MW  de Enel  ( 100% de la operación )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600" b="1" kern="0" spc="-31" dirty="0">
              <a:solidFill>
                <a:srgbClr val="FFFFFF"/>
              </a:solidFill>
              <a:latin typeface="Roobert ENEL"/>
              <a:ea typeface="+mn-ea"/>
              <a:cs typeface="Arial"/>
            </a:rPr>
            <a:t> </a:t>
          </a:r>
          <a:endParaRPr lang="es-GT" sz="1600" kern="0" spc="-31" dirty="0">
            <a:latin typeface="Roobert ENEL"/>
            <a:ea typeface="+mn-ea"/>
            <a:cs typeface="Arial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kern="0" spc="-31" dirty="0">
            <a:latin typeface="Roobert ENEL"/>
            <a:ea typeface="+mn-ea"/>
            <a:cs typeface="Arial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600" b="0" kern="1200" dirty="0">
            <a:latin typeface="Arial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GT" sz="1800" kern="1200" dirty="0"/>
        </a:p>
      </dsp:txBody>
      <dsp:txXfrm>
        <a:off x="809243" y="2321171"/>
        <a:ext cx="10133763" cy="1954241"/>
      </dsp:txXfrm>
    </dsp:sp>
    <dsp:sp modelId="{99EDF10B-92BE-4F5C-96D0-594DCC0F0F46}">
      <dsp:nvSpPr>
        <dsp:cNvPr id="0" name=""/>
        <dsp:cNvSpPr/>
      </dsp:nvSpPr>
      <dsp:spPr>
        <a:xfrm>
          <a:off x="286455" y="2810270"/>
          <a:ext cx="1045576" cy="9760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434380"/>
              <a:satOff val="0"/>
              <a:lumOff val="1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7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30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425450" y="3626291"/>
            <a:ext cx="5943600" cy="5782690"/>
          </a:xfrm>
        </p:spPr>
        <p:txBody>
          <a:bodyPr>
            <a:normAutofit/>
          </a:bodyPr>
          <a:lstStyle/>
          <a:p>
            <a:pPr algn="just"/>
            <a:r>
              <a:rPr lang="en-US" sz="1400" b="1" dirty="0">
                <a:solidFill>
                  <a:srgbClr val="0655FA"/>
                </a:solidFill>
              </a:rPr>
              <a:t>	</a:t>
            </a:r>
            <a:endParaRPr lang="en-US" sz="1400" dirty="0">
              <a:solidFill>
                <a:srgbClr val="065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5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38160-E52A-4DE2-AE9D-8368B4E5376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26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70664C38-4CDB-4B61-BD05-788569828659}" type="datetime1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7961" y="5483499"/>
            <a:ext cx="1932039" cy="963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C490-FD7D-49B4-BBB6-9FA0B72A0C7C}" type="datetime1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1940-AE4D-4AFC-B320-05BEF9421798}" type="datetime1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footer 10PT grey. Please add the relevant country to the footer.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7"/>
            <a:ext cx="8375651" cy="276999"/>
          </a:xfrm>
        </p:spPr>
        <p:txBody>
          <a:bodyPr rIns="0">
            <a:noAutofit/>
          </a:bodyPr>
          <a:lstStyle>
            <a:lvl1pPr>
              <a:defRPr sz="1867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D4AB-EED4-4188-BDD6-1FFBAAF49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2A0EC-B832-4C82-80CE-CAFD8653E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84050-0568-4822-90EE-A45B7ADE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hangingPunct="1"/>
            <a:fld id="{21CAB44A-3437-4241-93CB-BB38B533B474}" type="datetime4">
              <a:rPr lang="en-US" kern="1200" smtClean="0"/>
              <a:t>May 17, 2023</a:t>
            </a:fld>
            <a:endParaRPr lang="en-GB" kern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8B7E1-633D-401F-B3F4-259698EE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/>
            <a:r>
              <a:rPr lang="en-GB" kern="1200" dirty="0"/>
              <a:t>Presentation footer 10PT grey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E7A17-FE29-4694-B4DA-E59EF749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1"/>
            <a:fld id="{1ED2235E-0982-3B42-A838-A74550CD4449}" type="slidenum">
              <a:rPr lang="en-GB" kern="1200" smtClean="0"/>
              <a:pPr hangingPunct="1"/>
              <a:t>‹Nº›</a:t>
            </a:fld>
            <a:endParaRPr lang="en-GB" kern="1200" dirty="0"/>
          </a:p>
        </p:txBody>
      </p:sp>
    </p:spTree>
    <p:extLst>
      <p:ext uri="{BB962C8B-B14F-4D97-AF65-F5344CB8AC3E}">
        <p14:creationId xmlns:p14="http://schemas.microsoft.com/office/powerpoint/2010/main" val="220094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E51D3E93-B4CC-E145-A5EF-359F29F29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397001" y="60570"/>
            <a:ext cx="508001" cy="1778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endParaRPr sz="9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Immagine 5">
            <a:extLst>
              <a:ext uri="{FF2B5EF4-FFF2-40B4-BE49-F238E27FC236}">
                <a16:creationId xmlns:a16="http://schemas.microsoft.com/office/drawing/2014/main" id="{E8CD4351-A4C5-5A41-BF47-1C053A410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0127" y="5811549"/>
            <a:ext cx="996698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7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 -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 picture showing a valley with wind turbines.">
            <a:extLst>
              <a:ext uri="{FF2B5EF4-FFF2-40B4-BE49-F238E27FC236}">
                <a16:creationId xmlns:a16="http://schemas.microsoft.com/office/drawing/2014/main" id="{5A4BE3B2-286A-47F5-9140-590F6C73D5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3368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E51D3E93-B4CC-E145-A5EF-359F29F29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397001" y="60570"/>
            <a:ext cx="508001" cy="1778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endParaRPr sz="9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Immagine 7">
            <a:extLst>
              <a:ext uri="{FF2B5EF4-FFF2-40B4-BE49-F238E27FC236}">
                <a16:creationId xmlns:a16="http://schemas.microsoft.com/office/drawing/2014/main" id="{99D170F0-50DE-F54D-B612-F3521E960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323" y="5820232"/>
            <a:ext cx="996698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6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82541F-1236-6A4C-9032-972F737A9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5C204D-177B-C440-8AAB-8A66C4D91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955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7">
            <a:extLst>
              <a:ext uri="{FF2B5EF4-FFF2-40B4-BE49-F238E27FC236}">
                <a16:creationId xmlns:a16="http://schemas.microsoft.com/office/drawing/2014/main" id="{B156F0AC-10C7-0041-8651-6A0C9D81A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2E91CA37-7707-4A40-BFCE-832DA5F3F4FE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C7D01B0-A845-EC41-9781-44CA5EF4D2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0ED439-6E9B-464B-95F0-6EC67FD2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410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7">
            <a:extLst>
              <a:ext uri="{FF2B5EF4-FFF2-40B4-BE49-F238E27FC236}">
                <a16:creationId xmlns:a16="http://schemas.microsoft.com/office/drawing/2014/main" id="{89AE7B80-CF34-3341-8071-099F4B944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5" name="Rectangle 8">
            <a:extLst>
              <a:ext uri="{FF2B5EF4-FFF2-40B4-BE49-F238E27FC236}">
                <a16:creationId xmlns:a16="http://schemas.microsoft.com/office/drawing/2014/main" id="{01DFB21A-DD09-2841-AB77-DB5F85C47A03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D296549-81E9-FB4E-BC44-EE9720636D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A22E8A-6061-9941-8A0F-D7A65C809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2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rgbClr val="008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7">
            <a:extLst>
              <a:ext uri="{FF2B5EF4-FFF2-40B4-BE49-F238E27FC236}">
                <a16:creationId xmlns:a16="http://schemas.microsoft.com/office/drawing/2014/main" id="{D3FED8A7-FC87-C247-96BD-49B62886C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9EDCA231-FEAA-E341-AD22-A49570614E3A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5B532FE-4BB2-804F-8B34-6E2FCFC2D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6E7282-EBC0-2540-8969-013424044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161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21DA595B-42FE-C04D-B0E0-0903E4F78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70121"/>
            <a:ext cx="8375651" cy="394980"/>
          </a:xfrm>
        </p:spPr>
        <p:txBody>
          <a:bodyPr/>
          <a:lstStyle/>
          <a:p>
            <a:r>
              <a:rPr lang="it-IT" dirty="0"/>
              <a:t>Agenda</a:t>
            </a:r>
            <a:endParaRPr lang="en-GB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6BF876CB-524A-EB4B-9B7D-B619C4D6C5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1CA7DA0-B635-0E47-840F-9B4C076EC4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328" y="1998986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01. Click to add chapter title</a:t>
            </a:r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67D588-0B3B-D049-920B-9ED7EA193C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328" y="2480213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to edit subtitle if required</a:t>
            </a:r>
            <a:endParaRPr lang="en-US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723EF504-F6D3-3045-9B57-B9B7508743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328" y="3019291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02. Click to add chapter title</a:t>
            </a:r>
            <a:endParaRPr lang="it-IT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60F7784-D662-BC4F-91D8-2D33211A20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2328" y="3500518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to edit subtitle if required</a:t>
            </a:r>
            <a:endParaRPr lang="en-US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8DC4B8B3-BE4C-3B4C-A06C-AEA19F77E0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2328" y="4026683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03. Click to add chapter title</a:t>
            </a:r>
            <a:endParaRPr lang="it-IT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6E480EE-5BBD-AF49-BEE1-ABC98E1A79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328" y="4507910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to edit subtitle if required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51544D9-EF30-A040-889B-526F140563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328" y="5034071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04. Click to add chapter title</a:t>
            </a:r>
            <a:endParaRPr lang="it-IT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E803D4F-4B1C-B643-832A-05F08C3531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2328" y="5515298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to edit subtitle if required</a:t>
            </a:r>
            <a:endParaRPr lang="en-US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617FD578-689F-024F-8998-5C860ACF0D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5630" y="1996403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05. Click to add chapter title</a:t>
            </a:r>
            <a:endParaRPr lang="it-IT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A7DCCB2-1A16-2145-AEAA-B8E3E39BBA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05630" y="2477630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to edit subtitle if required</a:t>
            </a:r>
            <a:endParaRPr lang="en-US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BC897CB6-3D6F-CA47-BBFE-A3EBA65502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5630" y="3016708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06. Click to add chapter title</a:t>
            </a:r>
            <a:endParaRPr lang="it-IT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B9F32A43-9C23-524B-B7EA-6B9CB7BE80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5630" y="3497935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to edit subtitle if required</a:t>
            </a:r>
            <a:endParaRPr lang="en-US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E16B8EB3-C8EE-AC4F-AD72-5BC945B30C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5630" y="4024100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07. Click to add chapter title</a:t>
            </a:r>
            <a:endParaRPr lang="it-IT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EBFFE72-5316-F540-B15C-EF6141109B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5630" y="4505327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to edit subtitle if required</a:t>
            </a:r>
            <a:endParaRPr lang="en-US" dirty="0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4F53C41C-D748-1746-9D56-7AFD32BE76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05630" y="5031488"/>
            <a:ext cx="5160533" cy="465244"/>
          </a:xfr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08. Click to add chapter title</a:t>
            </a:r>
            <a:endParaRPr lang="it-IT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97DDE32-4020-FC49-BE05-F767FA6C9C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5630" y="5512715"/>
            <a:ext cx="5160727" cy="293984"/>
          </a:xfrm>
        </p:spPr>
        <p:txBody>
          <a:bodyPr rIns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Click to edit subtitle if required</a:t>
            </a:r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0F4F9C2-E60F-8B44-8836-ECE24F48F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F2B1E328-CCAD-F941-AC2D-F92158846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458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D150A53C-B9A1-449F-85EE-BC4B5D4FF9EA}" type="datetime1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Presentation footer 10PT.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7B42C86-015E-F848-B548-8EFBFC461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70121"/>
            <a:ext cx="8375651" cy="3949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it-IT" dirty="0"/>
              <a:t>Agenda</a:t>
            </a:r>
            <a:endParaRPr lang="en-GB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0DB1EC3-63BA-7841-8C96-E417130DD44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1CA7DA0-B635-0E47-840F-9B4C076EC4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329" y="1988820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it-IT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E40C95-74BB-C545-8620-3C91D1FB87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80125" y="2007704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7AA31F-1C02-4D48-BA95-4C061F108B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3365" y="2988385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02</a:t>
            </a:r>
            <a:endParaRPr lang="it-IT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0D20617-CFC6-B94F-99C8-9605979CEE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71161" y="3007269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4659BF7E-FBF5-1041-98FF-92711B48F1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9917" y="3996914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03</a:t>
            </a:r>
            <a:endParaRPr lang="it-IT" dirty="0"/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D8DB8A7E-2299-8B49-9689-75E3B1C383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7713" y="4015798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DD349463-B21B-F04A-BDF1-12BEB8B9D90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399" y="4996478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04</a:t>
            </a:r>
            <a:endParaRPr lang="it-IT" dirty="0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1F086754-EFB1-0349-B2C9-DE00E75966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62195" y="5015362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BE80DF37-1EDC-A943-AC1C-5DDB1FEEEF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82494" y="2006750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05</a:t>
            </a:r>
            <a:endParaRPr lang="it-IT" dirty="0"/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96F6BD7-3ECA-7F4E-9086-B6A180AF50C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0290" y="2025634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6A26439D-DBE8-BC40-A3C1-A23681C1DB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73530" y="3006315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06</a:t>
            </a:r>
            <a:endParaRPr lang="it-IT" dirty="0"/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4A64148E-AA23-764D-BE27-34E645531A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1326" y="3025199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AED8B25A-8E3F-AB47-87AA-B62E337DF0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0082" y="4014844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07</a:t>
            </a:r>
            <a:endParaRPr lang="it-IT" dirty="0"/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BC40AB15-B73E-374D-B193-DE689CB7B40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57878" y="4033728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1F623258-E515-C645-A6F9-170CF05FC6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38364" y="4985618"/>
            <a:ext cx="1053481" cy="807720"/>
          </a:xfrm>
        </p:spPr>
        <p:txBody>
          <a:bodyPr anchor="ctr"/>
          <a:lstStyle>
            <a:lvl1pPr marL="0" indent="0" algn="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08</a:t>
            </a:r>
            <a:endParaRPr lang="it-IT" dirty="0"/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6EACFA3-C561-1040-AB40-D83DB26EE0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36160" y="5004502"/>
            <a:ext cx="3800404" cy="785192"/>
          </a:xfrm>
        </p:spPr>
        <p:txBody>
          <a:bodyPr anchor="ctr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6C9F872-7765-FC45-9731-D8D2E9678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499FE0F-64FB-D244-9E6C-82A29EBAA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7846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9EDCA231-FEAA-E341-AD22-A49570614E3A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marL="0" indent="0" algn="ctr">
              <a:buFont typeface="Arial" panose="020B0604020202020204" pitchFamily="34" charset="0"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 dirty="0"/>
          </a:p>
        </p:txBody>
      </p:sp>
      <p:pic>
        <p:nvPicPr>
          <p:cNvPr id="23" name="Immagine 7">
            <a:extLst>
              <a:ext uri="{FF2B5EF4-FFF2-40B4-BE49-F238E27FC236}">
                <a16:creationId xmlns:a16="http://schemas.microsoft.com/office/drawing/2014/main" id="{D3FED8A7-FC87-C247-96BD-49B62886C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5B532FE-4BB2-804F-8B34-6E2FCFC2D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2303928" cy="1368425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Agenda</a:t>
            </a:r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ECDCD36B-198B-7744-ADE1-13CBA89DA3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74519" y="1025115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it-IT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CC33B5A-B625-A54F-A45C-E9D5108164C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83103" y="1877716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CF6386B-13E0-8B47-A639-6531D08AF7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4966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02</a:t>
            </a:r>
            <a:endParaRPr lang="it-IT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319389D0-704A-EE47-8594-0DFA91F371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63550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DAC9A943-3D52-5C48-A5B7-2FDD4E43A6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57825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03</a:t>
            </a:r>
            <a:endParaRPr lang="it-IT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AB4821B-339B-014F-99B6-EE5C5559A6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66409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9C341713-23F4-4E4D-B663-65E9405BC7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3483" y="2741856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04</a:t>
            </a:r>
            <a:endParaRPr lang="it-IT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5EB38375-3C03-CF4D-86C8-DFF3A0F01A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2067" y="3594457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D2A2C20-FE41-6942-9269-4869B645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63930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05</a:t>
            </a:r>
            <a:endParaRPr lang="it-IT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FC30061-5622-E34A-9DE1-7B51E1442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2514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AF714C-7A9C-234B-807C-4F664CF69A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66789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06</a:t>
            </a:r>
            <a:endParaRPr lang="it-IT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B51BA56C-7F8E-284E-922F-1A2D37BDCB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5373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0C7E36D2-D399-5D42-9322-EC2A11E0E6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87966" y="4427221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07</a:t>
            </a:r>
            <a:endParaRPr lang="it-IT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F8D3647E-5355-944C-BEBF-9803EFACE7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96550" y="5279822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6979AA52-9D67-7D41-9282-B494968C5C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68413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08</a:t>
            </a:r>
            <a:endParaRPr lang="it-IT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046EFCC6-89EE-114C-97E0-95029AC0D1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76997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C4F6283-BA22-EF46-82D1-7402865AC7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1272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09</a:t>
            </a:r>
            <a:endParaRPr lang="it-IT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6760D3-98A2-634C-BE39-7A199F1EB0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79856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6ECFAC0-7B41-AB44-8AF8-40ADEFDC4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EFB0CC8-38D1-AE40-A9CA-DC6A31E23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605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4">
    <p:bg>
      <p:bgPr>
        <a:solidFill>
          <a:srgbClr val="008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9EDCA231-FEAA-E341-AD22-A49570614E3A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marL="0" indent="0" algn="ctr">
              <a:buFont typeface="Arial" panose="020B0604020202020204" pitchFamily="34" charset="0"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 dirty="0"/>
          </a:p>
        </p:txBody>
      </p:sp>
      <p:pic>
        <p:nvPicPr>
          <p:cNvPr id="23" name="Immagine 7">
            <a:extLst>
              <a:ext uri="{FF2B5EF4-FFF2-40B4-BE49-F238E27FC236}">
                <a16:creationId xmlns:a16="http://schemas.microsoft.com/office/drawing/2014/main" id="{D3FED8A7-FC87-C247-96BD-49B62886C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5B532FE-4BB2-804F-8B34-6E2FCFC2D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2303928" cy="1368425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Agenda</a:t>
            </a:r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ECDCD36B-198B-7744-ADE1-13CBA89DA3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74519" y="1025115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it-IT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CC33B5A-B625-A54F-A45C-E9D5108164C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83103" y="1877716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CF6386B-13E0-8B47-A639-6531D08AF7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4966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02</a:t>
            </a:r>
            <a:endParaRPr lang="it-IT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319389D0-704A-EE47-8594-0DFA91F371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63550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DAC9A943-3D52-5C48-A5B7-2FDD4E43A6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57825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03</a:t>
            </a:r>
            <a:endParaRPr lang="it-IT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AB4821B-339B-014F-99B6-EE5C5559A6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66409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9C341713-23F4-4E4D-B663-65E9405BC7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3483" y="2741856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04</a:t>
            </a:r>
            <a:endParaRPr lang="it-IT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5EB38375-3C03-CF4D-86C8-DFF3A0F01A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2067" y="3594457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D2A2C20-FE41-6942-9269-4869B645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63930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05</a:t>
            </a:r>
            <a:endParaRPr lang="it-IT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FC30061-5622-E34A-9DE1-7B51E1442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2514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AF714C-7A9C-234B-807C-4F664CF69A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66789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06</a:t>
            </a:r>
            <a:endParaRPr lang="it-IT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B51BA56C-7F8E-284E-922F-1A2D37BDCB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5373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0C7E36D2-D399-5D42-9322-EC2A11E0E6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87966" y="4427221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07</a:t>
            </a:r>
            <a:endParaRPr lang="it-IT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F8D3647E-5355-944C-BEBF-9803EFACE7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96550" y="5279822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6979AA52-9D67-7D41-9282-B494968C5C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68413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08</a:t>
            </a:r>
            <a:endParaRPr lang="it-IT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046EFCC6-89EE-114C-97E0-95029AC0D1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76997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C4F6283-BA22-EF46-82D1-7402865AC7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1272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09</a:t>
            </a:r>
            <a:endParaRPr lang="it-IT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6760D3-98A2-634C-BE39-7A199F1EB0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79856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EDBF7B0-4EC2-F541-9E82-3663D0317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33BE4D9-A94C-F549-9D78-F1BD66867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119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9EDCA231-FEAA-E341-AD22-A49570614E3A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marL="0" indent="0" algn="ctr">
              <a:buFont typeface="Arial" panose="020B0604020202020204" pitchFamily="34" charset="0"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 dirty="0"/>
          </a:p>
        </p:txBody>
      </p:sp>
      <p:pic>
        <p:nvPicPr>
          <p:cNvPr id="23" name="Immagine 7">
            <a:extLst>
              <a:ext uri="{FF2B5EF4-FFF2-40B4-BE49-F238E27FC236}">
                <a16:creationId xmlns:a16="http://schemas.microsoft.com/office/drawing/2014/main" id="{D3FED8A7-FC87-C247-96BD-49B62886C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5B532FE-4BB2-804F-8B34-6E2FCFC2D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2303928" cy="1368425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Agenda</a:t>
            </a:r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ECDCD36B-198B-7744-ADE1-13CBA89DA3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74519" y="1025115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it-IT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CC33B5A-B625-A54F-A45C-E9D5108164C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83103" y="1877716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CF6386B-13E0-8B47-A639-6531D08AF7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4966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02</a:t>
            </a:r>
            <a:endParaRPr lang="it-IT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319389D0-704A-EE47-8594-0DFA91F371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63550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DAC9A943-3D52-5C48-A5B7-2FDD4E43A6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57825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03</a:t>
            </a:r>
            <a:endParaRPr lang="it-IT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AB4821B-339B-014F-99B6-EE5C5559A6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66409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9C341713-23F4-4E4D-B663-65E9405BC7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3483" y="2741856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04</a:t>
            </a:r>
            <a:endParaRPr lang="it-IT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5EB38375-3C03-CF4D-86C8-DFF3A0F01A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2067" y="3594457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D2A2C20-FE41-6942-9269-4869B645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63930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05</a:t>
            </a:r>
            <a:endParaRPr lang="it-IT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FC30061-5622-E34A-9DE1-7B51E1442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2514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AF714C-7A9C-234B-807C-4F664CF69A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66789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06</a:t>
            </a:r>
            <a:endParaRPr lang="it-IT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B51BA56C-7F8E-284E-922F-1A2D37BDCB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5373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0C7E36D2-D399-5D42-9322-EC2A11E0E6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87966" y="4427221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07</a:t>
            </a:r>
            <a:endParaRPr lang="it-IT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F8D3647E-5355-944C-BEBF-9803EFACE7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96550" y="5279822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6979AA52-9D67-7D41-9282-B494968C5C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68413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08</a:t>
            </a:r>
            <a:endParaRPr lang="it-IT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046EFCC6-89EE-114C-97E0-95029AC0D1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76997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C4F6283-BA22-EF46-82D1-7402865AC7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1272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09</a:t>
            </a:r>
            <a:endParaRPr lang="it-IT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6760D3-98A2-634C-BE39-7A199F1EB0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79856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236F63CB-C580-7640-93BC-AF743990D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F0505F7-9971-AA47-960B-BF4B85FF5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900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9EDCA231-FEAA-E341-AD22-A49570614E3A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marL="0" indent="0" algn="ctr">
              <a:buFont typeface="Arial" panose="020B0604020202020204" pitchFamily="34" charset="0"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 dirty="0"/>
          </a:p>
        </p:txBody>
      </p:sp>
      <p:pic>
        <p:nvPicPr>
          <p:cNvPr id="23" name="Immagine 7">
            <a:extLst>
              <a:ext uri="{FF2B5EF4-FFF2-40B4-BE49-F238E27FC236}">
                <a16:creationId xmlns:a16="http://schemas.microsoft.com/office/drawing/2014/main" id="{D3FED8A7-FC87-C247-96BD-49B62886C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5B532FE-4BB2-804F-8B34-6E2FCFC2D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1" y="1107652"/>
            <a:ext cx="2303928" cy="1368425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Agenda</a:t>
            </a:r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ECDCD36B-198B-7744-ADE1-13CBA89DA3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74519" y="1025115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it-IT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CC33B5A-B625-A54F-A45C-E9D5108164C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83103" y="1877716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CF6386B-13E0-8B47-A639-6531D08AF7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4966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02</a:t>
            </a:r>
            <a:endParaRPr lang="it-IT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319389D0-704A-EE47-8594-0DFA91F371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63550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DAC9A943-3D52-5C48-A5B7-2FDD4E43A6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57825" y="1002703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03</a:t>
            </a:r>
            <a:endParaRPr lang="it-IT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AB4821B-339B-014F-99B6-EE5C5559A6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66409" y="1855304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9C341713-23F4-4E4D-B663-65E9405BC7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3483" y="2741856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04</a:t>
            </a:r>
            <a:endParaRPr lang="it-IT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5EB38375-3C03-CF4D-86C8-DFF3A0F01A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2067" y="3594457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D2A2C20-FE41-6942-9269-4869B6457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63930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05</a:t>
            </a:r>
            <a:endParaRPr lang="it-IT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FC30061-5622-E34A-9DE1-7B51E1442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2514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1AF714C-7A9C-234B-807C-4F664CF69A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66789" y="2719444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06</a:t>
            </a:r>
            <a:endParaRPr lang="it-IT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B51BA56C-7F8E-284E-922F-1A2D37BDCB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5373" y="3572045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0C7E36D2-D399-5D42-9322-EC2A11E0E6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87966" y="4427221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07</a:t>
            </a:r>
            <a:endParaRPr lang="it-IT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F8D3647E-5355-944C-BEBF-9803EFACE7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96550" y="5279822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6979AA52-9D67-7D41-9282-B494968C5C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68413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08</a:t>
            </a:r>
            <a:endParaRPr lang="it-IT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046EFCC6-89EE-114C-97E0-95029AC0D1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76997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C4F6283-BA22-EF46-82D1-7402865AC7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1272" y="4404809"/>
            <a:ext cx="1053481" cy="807720"/>
          </a:xfrm>
        </p:spPr>
        <p:txBody>
          <a:bodyPr anchor="ctr"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09</a:t>
            </a:r>
            <a:endParaRPr lang="it-IT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6760D3-98A2-634C-BE39-7A199F1EB0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79856" y="5257410"/>
            <a:ext cx="2375016" cy="785192"/>
          </a:xfr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chapter title in max. 2 lines</a:t>
            </a:r>
            <a:endParaRPr lang="it-IT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E780C923-B58D-8646-92FA-EA0B551C1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CED743C-4CAB-3B46-866D-4E726FF0E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23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Key Point - Full image">
    <p:bg>
      <p:bgPr>
        <a:solidFill>
          <a:srgbClr val="C6C6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DF7CD-7B1E-4947-8A8D-C0CB91DB1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pic>
        <p:nvPicPr>
          <p:cNvPr id="11" name="Immagine 7">
            <a:extLst>
              <a:ext uri="{FF2B5EF4-FFF2-40B4-BE49-F238E27FC236}">
                <a16:creationId xmlns:a16="http://schemas.microsoft.com/office/drawing/2014/main" id="{7AEDC9B0-5E01-4344-A13E-26BC7193F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323" y="690091"/>
            <a:ext cx="996698" cy="362713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1389E4EE-81BD-6941-B839-7233BBE1ABB6}"/>
              </a:ext>
            </a:extLst>
          </p:cNvPr>
          <p:cNvSpPr/>
          <p:nvPr userDrawn="1"/>
        </p:nvSpPr>
        <p:spPr>
          <a:xfrm rot="16200000">
            <a:off x="1000126" y="451967"/>
            <a:ext cx="190501" cy="666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8000" tIns="18000" rIns="18000" bIns="18000" anchor="ctr"/>
          <a:lstStyle/>
          <a:p>
            <a:pPr marL="0" indent="0" algn="ctr">
              <a:buFont typeface="Arial" panose="020B0604020202020204" pitchFamily="34" charset="0"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B392C5-DCB6-E24F-B45A-FEC052F66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2211" y="1134706"/>
            <a:ext cx="7606614" cy="1727247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Insert key point on your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B43D13-DFA6-8942-B6AA-9D1C96E4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911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2000" y="1548580"/>
            <a:ext cx="5334000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/>
            </a:lvl2pPr>
            <a:lvl3pPr marL="254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057275" algn="l"/>
              </a:tabLst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3819" y="1548580"/>
            <a:ext cx="5203005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CB1EB-1AD6-D54B-98A1-F4AFD459B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798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554622-E911-FE4F-AFAE-295567289CE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771832" y="1543664"/>
            <a:ext cx="3382297" cy="46615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1pPr>
            <a:lvl2pPr marL="0" indent="0">
              <a:buNone/>
              <a:defRPr/>
            </a:lvl2pPr>
            <a:lvl3pPr marL="254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057275" algn="l"/>
              </a:tabLst>
              <a:defRPr/>
            </a:lvl3pPr>
            <a:lvl4pPr marL="541338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4pPr>
          </a:lstStyle>
          <a:p>
            <a:pPr lvl="0"/>
            <a:r>
              <a:rPr lang="en-GB" dirty="0"/>
              <a:t>Master text style 18PT regular</a:t>
            </a:r>
          </a:p>
          <a:p>
            <a:pPr lvl="1"/>
            <a:r>
              <a:rPr lang="en-GB" dirty="0"/>
              <a:t>First level: Master bullet style 18PT regular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GB" dirty="0"/>
              <a:t>Second level: Master</a:t>
            </a:r>
            <a:br>
              <a:rPr lang="en-GB" dirty="0"/>
            </a:br>
            <a:r>
              <a:rPr lang="en-GB" dirty="0"/>
              <a:t>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 bullet style 18PT regular</a:t>
            </a:r>
          </a:p>
          <a:p>
            <a:pPr lvl="1"/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3D448D0-4623-664F-8E51-28B17CF3436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12225" y="1543664"/>
            <a:ext cx="3382297" cy="4661515"/>
          </a:xfrm>
        </p:spPr>
        <p:txBody>
          <a:bodyPr/>
          <a:lstStyle>
            <a:lvl1pPr marL="0" indent="0">
              <a:buNone/>
              <a:defRPr sz="18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/>
            </a:lvl2pPr>
            <a:lvl3pPr marL="254000" indent="0">
              <a:buNone/>
              <a:defRPr sz="1800"/>
            </a:lvl3pPr>
            <a:lvl4pPr marL="541338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4pPr>
          </a:lstStyle>
          <a:p>
            <a:pPr lvl="0"/>
            <a:r>
              <a:rPr lang="en-GB" dirty="0"/>
              <a:t>Master text style 18PT regular</a:t>
            </a:r>
          </a:p>
          <a:p>
            <a:pPr lvl="1"/>
            <a:r>
              <a:rPr lang="en-GB" dirty="0"/>
              <a:t>First level: Master bullet style 18PT regular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GB" dirty="0"/>
              <a:t>Second level: Master</a:t>
            </a:r>
            <a:br>
              <a:rPr lang="en-GB" dirty="0"/>
            </a:br>
            <a:r>
              <a:rPr lang="en-GB" dirty="0"/>
              <a:t>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 bullet style 18PT regular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Char char="-"/>
              <a:tabLst>
                <a:tab pos="1057275" algn="l"/>
              </a:tabLst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AE4F1F6-02D5-674A-88A8-6DDBCA2CE13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052619" y="1543664"/>
            <a:ext cx="3382297" cy="46615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1pPr>
            <a:lvl2pPr marL="0" indent="0">
              <a:buNone/>
              <a:defRPr/>
            </a:lvl2pPr>
            <a:lvl3pPr marL="254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057275" algn="l"/>
              </a:tabLst>
              <a:defRPr/>
            </a:lvl3pPr>
            <a:lvl4pPr marL="541338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4pPr>
          </a:lstStyle>
          <a:p>
            <a:pPr lvl="0"/>
            <a:r>
              <a:rPr lang="en-GB" dirty="0"/>
              <a:t>Master text style 18PT regular</a:t>
            </a:r>
          </a:p>
          <a:p>
            <a:pPr lvl="1"/>
            <a:r>
              <a:rPr lang="en-GB" dirty="0"/>
              <a:t>First level: Master bullet style 18PT regular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GB" dirty="0"/>
              <a:t>Second level: Master</a:t>
            </a:r>
            <a:br>
              <a:rPr lang="en-GB" dirty="0"/>
            </a:br>
            <a:r>
              <a:rPr lang="en-GB" dirty="0"/>
              <a:t>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 bullet style 18PT regular</a:t>
            </a:r>
          </a:p>
          <a:p>
            <a:pPr lvl="1"/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E361F5-0D6D-9940-8ECE-6E9C6FFDC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760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2C9728-A8D5-1347-8D53-C60DCD7D464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1999" y="1548580"/>
            <a:ext cx="10697497" cy="46615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1pPr>
            <a:lvl2pPr>
              <a:defRPr/>
            </a:lvl2pPr>
            <a:lvl3pPr marL="254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for key messages </a:t>
            </a:r>
            <a:b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38PT black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for key messages </a:t>
            </a:r>
            <a:b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38PT black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AADD94-86A3-8844-A619-8F178D90D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740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0584A1-DF4D-5C4B-8116-BFE5D42F8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3933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56F6CFE-A517-4275-AA56-6BD84B48BDCC}" type="datetime1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Presentation footer 10PT. Please add the relevant country to the footer.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2248" y="687822"/>
            <a:ext cx="1345443" cy="6710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759392" y="688247"/>
            <a:ext cx="986996" cy="3422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dirty="0">
              <a:solidFill>
                <a:srgbClr val="0655FA"/>
              </a:solidFill>
            </a:endParaRPr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2082306" y="615086"/>
            <a:ext cx="5534519" cy="3495811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79D66B-3803-E846-9566-8CCC9CD52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1298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85D2FE-42E5-48A5-8910-8A08FA28E16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1548580"/>
            <a:ext cx="3392129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D5E26B9-F91A-4D0B-81E7-6D0E3F5665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12225" y="1548580"/>
            <a:ext cx="7014599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00760-F0BF-504A-8F0D-A2B6F398A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70121"/>
            <a:ext cx="8375651" cy="3949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3FAB27-E0FC-2A41-A4BC-89ED5E000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41B84A-C8FF-524A-8DAE-121E7E452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493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4439B7-D1A7-41FB-B083-7EE93F34B63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1548580"/>
            <a:ext cx="6936658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5D9F3D5-97B2-4B71-84BB-42E84CEDFC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96083" y="1548580"/>
            <a:ext cx="3430741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00760-F0BF-504A-8F0D-A2B6F398A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70121"/>
            <a:ext cx="8375651" cy="3949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3FAB27-E0FC-2A41-A4BC-89ED5E000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to edit Master subtitle style if required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29A5C5-30BF-6942-82F5-F9BD53B7A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74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BB4C81F-CB83-4190-9603-1B8DA179333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72160" y="1543663"/>
            <a:ext cx="3430741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27ACF70-2492-4134-9876-9466CC8C59D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545350" y="1543663"/>
            <a:ext cx="3430741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6E09493-129D-4AF9-A130-128349F340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96083" y="1543663"/>
            <a:ext cx="3382297" cy="466151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C94A30E-0A9C-6D41-94EF-F88BFC822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5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852B57-0E0F-ED41-A725-843B48781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E6B5932-4024-9A4F-B0B0-8110E3DF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F8C5E5-E630-4060-8D93-0EF4B737D5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 sz="1800"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 sz="18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117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3C7B633-1079-4DF0-8613-6FC54AFB78E6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047167" y="3850311"/>
            <a:ext cx="5304174" cy="2286003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742C94C-75D3-4AFC-BCB5-001E3739E93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782320" y="3850311"/>
            <a:ext cx="5250427" cy="2286003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705B0DD-E462-4724-A648-C7FF9782F701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47167" y="1533831"/>
            <a:ext cx="5304174" cy="2295835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44752D7-4C15-49E4-A44F-3D3A421FA6BC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782320" y="1543663"/>
            <a:ext cx="5250427" cy="2286003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lvl2pPr>
            <a:lvl3pPr marL="539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lvl="2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00760-F0BF-504A-8F0D-A2B6F398A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70121"/>
            <a:ext cx="8375651" cy="39498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3FAB27-E0FC-2A41-A4BC-89ED5E000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A7CF32-AE2E-6148-BE2F-AB0B97492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534606"/>
            <a:ext cx="762000" cy="129429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989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665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40" y="6636499"/>
            <a:ext cx="1510613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AAD403E6-FF96-BE4B-84CA-676501F01629}" type="datetime1">
              <a:rPr lang="en-GB" smtClean="0"/>
              <a:pPr/>
              <a:t>17/05/2023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0838" y="6638795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23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31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507C9E-A311-4428-9E10-AD959BC923F7}" type="datetime1">
              <a:rPr lang="en-GB" smtClean="0">
                <a:solidFill>
                  <a:prstClr val="white"/>
                </a:solidFill>
              </a:rPr>
              <a:pPr/>
              <a:t>17/05/2023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footer 10PT. Please add the relevant country to the footer.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6" name="Group 5"/>
          <p:cNvGrpSpPr>
            <a:grpSpLocks noChangeAspect="1"/>
          </p:cNvGrpSpPr>
          <p:nvPr userDrawn="1"/>
        </p:nvGrpSpPr>
        <p:grpSpPr bwMode="auto">
          <a:xfrm>
            <a:off x="10098872" y="687823"/>
            <a:ext cx="1328820" cy="665841"/>
            <a:chOff x="-3449" y="-1785"/>
            <a:chExt cx="6959" cy="3487"/>
          </a:xfrm>
          <a:solidFill>
            <a:schemeClr val="bg1"/>
          </a:solidFill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-12" y="1270"/>
              <a:ext cx="319" cy="432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45" y="57"/>
                </a:cxn>
                <a:cxn ang="0">
                  <a:pos x="25" y="61"/>
                </a:cxn>
                <a:cxn ang="0">
                  <a:pos x="0" y="30"/>
                </a:cxn>
                <a:cxn ang="0">
                  <a:pos x="25" y="0"/>
                </a:cxn>
                <a:cxn ang="0">
                  <a:pos x="45" y="16"/>
                </a:cxn>
                <a:cxn ang="0">
                  <a:pos x="39" y="16"/>
                </a:cxn>
                <a:cxn ang="0">
                  <a:pos x="25" y="5"/>
                </a:cxn>
                <a:cxn ang="0">
                  <a:pos x="5" y="30"/>
                </a:cxn>
                <a:cxn ang="0">
                  <a:pos x="27" y="56"/>
                </a:cxn>
                <a:cxn ang="0">
                  <a:pos x="40" y="53"/>
                </a:cxn>
                <a:cxn ang="0">
                  <a:pos x="40" y="35"/>
                </a:cxn>
                <a:cxn ang="0">
                  <a:pos x="26" y="35"/>
                </a:cxn>
                <a:cxn ang="0">
                  <a:pos x="26" y="30"/>
                </a:cxn>
                <a:cxn ang="0">
                  <a:pos x="45" y="30"/>
                </a:cxn>
              </a:cxnLst>
              <a:rect l="0" t="0" r="r" b="b"/>
              <a:pathLst>
                <a:path w="45" h="61">
                  <a:moveTo>
                    <a:pt x="45" y="30"/>
                  </a:moveTo>
                  <a:cubicBezTo>
                    <a:pt x="45" y="57"/>
                    <a:pt x="45" y="57"/>
                    <a:pt x="45" y="57"/>
                  </a:cubicBezTo>
                  <a:cubicBezTo>
                    <a:pt x="38" y="60"/>
                    <a:pt x="32" y="61"/>
                    <a:pt x="25" y="61"/>
                  </a:cubicBezTo>
                  <a:cubicBezTo>
                    <a:pt x="9" y="61"/>
                    <a:pt x="0" y="48"/>
                    <a:pt x="0" y="30"/>
                  </a:cubicBezTo>
                  <a:cubicBezTo>
                    <a:pt x="0" y="15"/>
                    <a:pt x="8" y="0"/>
                    <a:pt x="25" y="0"/>
                  </a:cubicBezTo>
                  <a:cubicBezTo>
                    <a:pt x="34" y="0"/>
                    <a:pt x="44" y="5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8"/>
                    <a:pt x="32" y="5"/>
                    <a:pt x="25" y="5"/>
                  </a:cubicBezTo>
                  <a:cubicBezTo>
                    <a:pt x="11" y="5"/>
                    <a:pt x="5" y="18"/>
                    <a:pt x="5" y="30"/>
                  </a:cubicBezTo>
                  <a:cubicBezTo>
                    <a:pt x="5" y="45"/>
                    <a:pt x="12" y="56"/>
                    <a:pt x="27" y="56"/>
                  </a:cubicBezTo>
                  <a:cubicBezTo>
                    <a:pt x="32" y="56"/>
                    <a:pt x="36" y="55"/>
                    <a:pt x="40" y="5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45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406" y="1397"/>
              <a:ext cx="135" cy="29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0" y="41"/>
                </a:cxn>
                <a:cxn ang="0">
                  <a:pos x="0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16" y="4"/>
                </a:cxn>
                <a:cxn ang="0">
                  <a:pos x="5" y="17"/>
                </a:cxn>
                <a:cxn ang="0">
                  <a:pos x="5" y="41"/>
                </a:cxn>
              </a:cxnLst>
              <a:rect l="0" t="0" r="r" b="b"/>
              <a:pathLst>
                <a:path w="19" h="41">
                  <a:moveTo>
                    <a:pt x="5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9" y="4"/>
                    <a:pt x="5" y="9"/>
                    <a:pt x="5" y="17"/>
                  </a:cubicBezTo>
                  <a:lnTo>
                    <a:pt x="5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583" y="1397"/>
              <a:ext cx="255" cy="305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6" y="29"/>
                </a:cxn>
                <a:cxn ang="0">
                  <a:pos x="17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6" y="22"/>
                </a:cxn>
                <a:cxn ang="0">
                  <a:pos x="5" y="22"/>
                </a:cxn>
                <a:cxn ang="0">
                  <a:pos x="31" y="18"/>
                </a:cxn>
                <a:cxn ang="0">
                  <a:pos x="18" y="4"/>
                </a:cxn>
                <a:cxn ang="0">
                  <a:pos x="5" y="18"/>
                </a:cxn>
                <a:cxn ang="0">
                  <a:pos x="31" y="18"/>
                </a:cxn>
              </a:cxnLst>
              <a:rect l="0" t="0" r="r" b="b"/>
              <a:pathLst>
                <a:path w="36" h="43">
                  <a:moveTo>
                    <a:pt x="5" y="22"/>
                  </a:moveTo>
                  <a:cubicBezTo>
                    <a:pt x="5" y="31"/>
                    <a:pt x="9" y="38"/>
                    <a:pt x="19" y="38"/>
                  </a:cubicBezTo>
                  <a:cubicBezTo>
                    <a:pt x="25" y="38"/>
                    <a:pt x="29" y="34"/>
                    <a:pt x="30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3" y="38"/>
                    <a:pt x="27" y="43"/>
                    <a:pt x="17" y="43"/>
                  </a:cubicBezTo>
                  <a:cubicBezTo>
                    <a:pt x="5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1" y="0"/>
                    <a:pt x="36" y="10"/>
                    <a:pt x="36" y="22"/>
                  </a:cubicBezTo>
                  <a:lnTo>
                    <a:pt x="5" y="22"/>
                  </a:lnTo>
                  <a:close/>
                  <a:moveTo>
                    <a:pt x="31" y="18"/>
                  </a:moveTo>
                  <a:cubicBezTo>
                    <a:pt x="30" y="10"/>
                    <a:pt x="26" y="4"/>
                    <a:pt x="18" y="4"/>
                  </a:cubicBezTo>
                  <a:cubicBezTo>
                    <a:pt x="10" y="4"/>
                    <a:pt x="6" y="11"/>
                    <a:pt x="5" y="18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895" y="1397"/>
              <a:ext cx="262" cy="30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20" y="38"/>
                </a:cxn>
                <a:cxn ang="0">
                  <a:pos x="31" y="29"/>
                </a:cxn>
                <a:cxn ang="0">
                  <a:pos x="36" y="29"/>
                </a:cxn>
                <a:cxn ang="0">
                  <a:pos x="18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7" y="22"/>
                </a:cxn>
                <a:cxn ang="0">
                  <a:pos x="6" y="22"/>
                </a:cxn>
                <a:cxn ang="0">
                  <a:pos x="32" y="18"/>
                </a:cxn>
                <a:cxn ang="0">
                  <a:pos x="18" y="4"/>
                </a:cxn>
                <a:cxn ang="0">
                  <a:pos x="6" y="18"/>
                </a:cxn>
                <a:cxn ang="0">
                  <a:pos x="32" y="18"/>
                </a:cxn>
              </a:cxnLst>
              <a:rect l="0" t="0" r="r" b="b"/>
              <a:pathLst>
                <a:path w="37" h="43">
                  <a:moveTo>
                    <a:pt x="6" y="22"/>
                  </a:moveTo>
                  <a:cubicBezTo>
                    <a:pt x="6" y="31"/>
                    <a:pt x="10" y="38"/>
                    <a:pt x="20" y="38"/>
                  </a:cubicBezTo>
                  <a:cubicBezTo>
                    <a:pt x="25" y="38"/>
                    <a:pt x="30" y="34"/>
                    <a:pt x="31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4" y="38"/>
                    <a:pt x="28" y="43"/>
                    <a:pt x="18" y="43"/>
                  </a:cubicBezTo>
                  <a:cubicBezTo>
                    <a:pt x="6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2" y="0"/>
                    <a:pt x="37" y="10"/>
                    <a:pt x="37" y="22"/>
                  </a:cubicBezTo>
                  <a:lnTo>
                    <a:pt x="6" y="22"/>
                  </a:lnTo>
                  <a:close/>
                  <a:moveTo>
                    <a:pt x="32" y="18"/>
                  </a:moveTo>
                  <a:cubicBezTo>
                    <a:pt x="31" y="10"/>
                    <a:pt x="27" y="4"/>
                    <a:pt x="18" y="4"/>
                  </a:cubicBezTo>
                  <a:cubicBezTo>
                    <a:pt x="11" y="4"/>
                    <a:pt x="6" y="11"/>
                    <a:pt x="6" y="18"/>
                  </a:cubicBezTo>
                  <a:lnTo>
                    <a:pt x="3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28" y="1397"/>
              <a:ext cx="227" cy="29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1" y="41"/>
                </a:cxn>
                <a:cxn ang="0">
                  <a:pos x="1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18" y="0"/>
                </a:cxn>
                <a:cxn ang="0">
                  <a:pos x="32" y="16"/>
                </a:cxn>
                <a:cxn ang="0">
                  <a:pos x="32" y="41"/>
                </a:cxn>
                <a:cxn ang="0">
                  <a:pos x="28" y="41"/>
                </a:cxn>
                <a:cxn ang="0">
                  <a:pos x="28" y="15"/>
                </a:cxn>
                <a:cxn ang="0">
                  <a:pos x="17" y="4"/>
                </a:cxn>
                <a:cxn ang="0">
                  <a:pos x="5" y="18"/>
                </a:cxn>
                <a:cxn ang="0">
                  <a:pos x="5" y="41"/>
                </a:cxn>
              </a:cxnLst>
              <a:rect l="0" t="0" r="r" b="b"/>
              <a:pathLst>
                <a:path w="32" h="41">
                  <a:moveTo>
                    <a:pt x="5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31" y="0"/>
                    <a:pt x="32" y="12"/>
                    <a:pt x="32" y="16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8"/>
                    <a:pt x="24" y="4"/>
                    <a:pt x="17" y="4"/>
                  </a:cubicBezTo>
                  <a:cubicBezTo>
                    <a:pt x="9" y="4"/>
                    <a:pt x="5" y="11"/>
                    <a:pt x="5" y="18"/>
                  </a:cubicBezTo>
                  <a:lnTo>
                    <a:pt x="5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1717" y="1277"/>
              <a:ext cx="276" cy="411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39" y="17"/>
                </a:cxn>
                <a:cxn ang="0">
                  <a:pos x="15" y="33"/>
                </a:cxn>
                <a:cxn ang="0">
                  <a:pos x="5" y="33"/>
                </a:cxn>
                <a:cxn ang="0">
                  <a:pos x="5" y="58"/>
                </a:cxn>
                <a:cxn ang="0">
                  <a:pos x="0" y="58"/>
                </a:cxn>
                <a:cxn ang="0">
                  <a:pos x="5" y="28"/>
                </a:cxn>
                <a:cxn ang="0">
                  <a:pos x="18" y="28"/>
                </a:cxn>
                <a:cxn ang="0">
                  <a:pos x="33" y="17"/>
                </a:cxn>
                <a:cxn ang="0">
                  <a:pos x="18" y="5"/>
                </a:cxn>
                <a:cxn ang="0">
                  <a:pos x="5" y="5"/>
                </a:cxn>
                <a:cxn ang="0">
                  <a:pos x="5" y="28"/>
                </a:cxn>
              </a:cxnLst>
              <a:rect l="0" t="0" r="r" b="b"/>
              <a:pathLst>
                <a:path w="39" h="58">
                  <a:moveTo>
                    <a:pt x="0" y="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9" y="3"/>
                    <a:pt x="39" y="17"/>
                  </a:cubicBezTo>
                  <a:cubicBezTo>
                    <a:pt x="39" y="31"/>
                    <a:pt x="26" y="33"/>
                    <a:pt x="1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58"/>
                    <a:pt x="5" y="58"/>
                    <a:pt x="5" y="58"/>
                  </a:cubicBezTo>
                  <a:lnTo>
                    <a:pt x="0" y="58"/>
                  </a:lnTo>
                  <a:close/>
                  <a:moveTo>
                    <a:pt x="5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26" y="28"/>
                    <a:pt x="33" y="26"/>
                    <a:pt x="33" y="17"/>
                  </a:cubicBezTo>
                  <a:cubicBezTo>
                    <a:pt x="33" y="8"/>
                    <a:pt x="26" y="5"/>
                    <a:pt x="18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2001" y="1397"/>
              <a:ext cx="269" cy="305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9" y="43"/>
                </a:cxn>
                <a:cxn ang="0">
                  <a:pos x="0" y="21"/>
                </a:cxn>
                <a:cxn ang="0">
                  <a:pos x="19" y="0"/>
                </a:cxn>
                <a:cxn ang="0">
                  <a:pos x="38" y="21"/>
                </a:cxn>
                <a:cxn ang="0">
                  <a:pos x="19" y="4"/>
                </a:cxn>
                <a:cxn ang="0">
                  <a:pos x="6" y="21"/>
                </a:cxn>
                <a:cxn ang="0">
                  <a:pos x="19" y="38"/>
                </a:cxn>
                <a:cxn ang="0">
                  <a:pos x="33" y="21"/>
                </a:cxn>
                <a:cxn ang="0">
                  <a:pos x="19" y="4"/>
                </a:cxn>
              </a:cxnLst>
              <a:rect l="0" t="0" r="r" b="b"/>
              <a:pathLst>
                <a:path w="38" h="43">
                  <a:moveTo>
                    <a:pt x="38" y="21"/>
                  </a:moveTo>
                  <a:cubicBezTo>
                    <a:pt x="38" y="32"/>
                    <a:pt x="32" y="43"/>
                    <a:pt x="19" y="43"/>
                  </a:cubicBezTo>
                  <a:cubicBezTo>
                    <a:pt x="6" y="43"/>
                    <a:pt x="0" y="32"/>
                    <a:pt x="0" y="21"/>
                  </a:cubicBezTo>
                  <a:cubicBezTo>
                    <a:pt x="0" y="11"/>
                    <a:pt x="6" y="0"/>
                    <a:pt x="19" y="0"/>
                  </a:cubicBezTo>
                  <a:cubicBezTo>
                    <a:pt x="32" y="0"/>
                    <a:pt x="38" y="11"/>
                    <a:pt x="38" y="21"/>
                  </a:cubicBezTo>
                  <a:close/>
                  <a:moveTo>
                    <a:pt x="19" y="4"/>
                  </a:moveTo>
                  <a:cubicBezTo>
                    <a:pt x="10" y="4"/>
                    <a:pt x="6" y="14"/>
                    <a:pt x="6" y="21"/>
                  </a:cubicBezTo>
                  <a:cubicBezTo>
                    <a:pt x="6" y="29"/>
                    <a:pt x="10" y="38"/>
                    <a:pt x="19" y="38"/>
                  </a:cubicBezTo>
                  <a:cubicBezTo>
                    <a:pt x="29" y="38"/>
                    <a:pt x="33" y="29"/>
                    <a:pt x="33" y="21"/>
                  </a:cubicBezTo>
                  <a:cubicBezTo>
                    <a:pt x="33" y="14"/>
                    <a:pt x="29" y="4"/>
                    <a:pt x="1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2291" y="1404"/>
              <a:ext cx="461" cy="284"/>
            </a:xfrm>
            <a:custGeom>
              <a:avLst/>
              <a:gdLst/>
              <a:ahLst/>
              <a:cxnLst>
                <a:cxn ang="0">
                  <a:pos x="128" y="241"/>
                </a:cxn>
                <a:cxn ang="0">
                  <a:pos x="128" y="241"/>
                </a:cxn>
                <a:cxn ang="0">
                  <a:pos x="213" y="0"/>
                </a:cxn>
                <a:cxn ang="0">
                  <a:pos x="255" y="0"/>
                </a:cxn>
                <a:cxn ang="0">
                  <a:pos x="340" y="241"/>
                </a:cxn>
                <a:cxn ang="0">
                  <a:pos x="340" y="241"/>
                </a:cxn>
                <a:cxn ang="0">
                  <a:pos x="425" y="0"/>
                </a:cxn>
                <a:cxn ang="0">
                  <a:pos x="461" y="0"/>
                </a:cxn>
                <a:cxn ang="0">
                  <a:pos x="354" y="284"/>
                </a:cxn>
                <a:cxn ang="0">
                  <a:pos x="319" y="284"/>
                </a:cxn>
                <a:cxn ang="0">
                  <a:pos x="234" y="43"/>
                </a:cxn>
                <a:cxn ang="0">
                  <a:pos x="234" y="43"/>
                </a:cxn>
                <a:cxn ang="0">
                  <a:pos x="142" y="284"/>
                </a:cxn>
                <a:cxn ang="0">
                  <a:pos x="106" y="284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128" y="241"/>
                </a:cxn>
              </a:cxnLst>
              <a:rect l="0" t="0" r="r" b="b"/>
              <a:pathLst>
                <a:path w="461" h="284">
                  <a:moveTo>
                    <a:pt x="128" y="241"/>
                  </a:moveTo>
                  <a:lnTo>
                    <a:pt x="128" y="241"/>
                  </a:lnTo>
                  <a:lnTo>
                    <a:pt x="213" y="0"/>
                  </a:lnTo>
                  <a:lnTo>
                    <a:pt x="255" y="0"/>
                  </a:lnTo>
                  <a:lnTo>
                    <a:pt x="340" y="241"/>
                  </a:lnTo>
                  <a:lnTo>
                    <a:pt x="340" y="241"/>
                  </a:lnTo>
                  <a:lnTo>
                    <a:pt x="425" y="0"/>
                  </a:lnTo>
                  <a:lnTo>
                    <a:pt x="461" y="0"/>
                  </a:lnTo>
                  <a:lnTo>
                    <a:pt x="354" y="284"/>
                  </a:lnTo>
                  <a:lnTo>
                    <a:pt x="319" y="284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142" y="284"/>
                  </a:lnTo>
                  <a:lnTo>
                    <a:pt x="106" y="28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128" y="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4"/>
            <p:cNvSpPr>
              <a:spLocks noEditPoints="1"/>
            </p:cNvSpPr>
            <p:nvPr userDrawn="1"/>
          </p:nvSpPr>
          <p:spPr bwMode="auto">
            <a:xfrm>
              <a:off x="2780" y="1397"/>
              <a:ext cx="255" cy="305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5" y="29"/>
                </a:cxn>
                <a:cxn ang="0">
                  <a:pos x="17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6" y="22"/>
                </a:cxn>
                <a:cxn ang="0">
                  <a:pos x="5" y="22"/>
                </a:cxn>
                <a:cxn ang="0">
                  <a:pos x="31" y="18"/>
                </a:cxn>
                <a:cxn ang="0">
                  <a:pos x="18" y="4"/>
                </a:cxn>
                <a:cxn ang="0">
                  <a:pos x="5" y="18"/>
                </a:cxn>
                <a:cxn ang="0">
                  <a:pos x="31" y="18"/>
                </a:cxn>
              </a:cxnLst>
              <a:rect l="0" t="0" r="r" b="b"/>
              <a:pathLst>
                <a:path w="36" h="43">
                  <a:moveTo>
                    <a:pt x="5" y="22"/>
                  </a:moveTo>
                  <a:cubicBezTo>
                    <a:pt x="5" y="31"/>
                    <a:pt x="9" y="38"/>
                    <a:pt x="19" y="38"/>
                  </a:cubicBezTo>
                  <a:cubicBezTo>
                    <a:pt x="24" y="38"/>
                    <a:pt x="29" y="34"/>
                    <a:pt x="30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3" y="38"/>
                    <a:pt x="27" y="43"/>
                    <a:pt x="17" y="43"/>
                  </a:cubicBezTo>
                  <a:cubicBezTo>
                    <a:pt x="5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1" y="0"/>
                    <a:pt x="36" y="10"/>
                    <a:pt x="36" y="22"/>
                  </a:cubicBezTo>
                  <a:lnTo>
                    <a:pt x="5" y="22"/>
                  </a:lnTo>
                  <a:close/>
                  <a:moveTo>
                    <a:pt x="31" y="18"/>
                  </a:moveTo>
                  <a:cubicBezTo>
                    <a:pt x="30" y="10"/>
                    <a:pt x="26" y="4"/>
                    <a:pt x="18" y="4"/>
                  </a:cubicBezTo>
                  <a:cubicBezTo>
                    <a:pt x="10" y="4"/>
                    <a:pt x="6" y="11"/>
                    <a:pt x="5" y="18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3106" y="1397"/>
              <a:ext cx="142" cy="291"/>
            </a:xfrm>
            <a:custGeom>
              <a:avLst/>
              <a:gdLst/>
              <a:ahLst/>
              <a:cxnLst>
                <a:cxn ang="0">
                  <a:pos x="6" y="41"/>
                </a:cxn>
                <a:cxn ang="0">
                  <a:pos x="1" y="41"/>
                </a:cxn>
                <a:cxn ang="0">
                  <a:pos x="1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0" y="5"/>
                </a:cxn>
                <a:cxn ang="0">
                  <a:pos x="17" y="4"/>
                </a:cxn>
                <a:cxn ang="0">
                  <a:pos x="6" y="17"/>
                </a:cxn>
                <a:cxn ang="0">
                  <a:pos x="6" y="41"/>
                </a:cxn>
              </a:cxnLst>
              <a:rect l="0" t="0" r="r" b="b"/>
              <a:pathLst>
                <a:path w="20" h="41">
                  <a:moveTo>
                    <a:pt x="6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3"/>
                    <a:pt x="11" y="0"/>
                    <a:pt x="15" y="0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9" y="4"/>
                    <a:pt x="6" y="9"/>
                    <a:pt x="6" y="17"/>
                  </a:cubicBezTo>
                  <a:lnTo>
                    <a:pt x="6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6"/>
            <p:cNvSpPr>
              <a:spLocks/>
            </p:cNvSpPr>
            <p:nvPr userDrawn="1"/>
          </p:nvSpPr>
          <p:spPr bwMode="auto">
            <a:xfrm>
              <a:off x="753" y="-1197"/>
              <a:ext cx="1914" cy="1928"/>
            </a:xfrm>
            <a:custGeom>
              <a:avLst/>
              <a:gdLst/>
              <a:ahLst/>
              <a:cxnLst>
                <a:cxn ang="0">
                  <a:pos x="270" y="113"/>
                </a:cxn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  <a:cxn ang="0">
                  <a:pos x="244" y="219"/>
                </a:cxn>
                <a:cxn ang="0">
                  <a:pos x="212" y="194"/>
                </a:cxn>
                <a:cxn ang="0">
                  <a:pos x="136" y="232"/>
                </a:cxn>
                <a:cxn ang="0">
                  <a:pos x="40" y="136"/>
                </a:cxn>
                <a:cxn ang="0">
                  <a:pos x="136" y="41"/>
                </a:cxn>
                <a:cxn ang="0">
                  <a:pos x="229" y="113"/>
                </a:cxn>
                <a:cxn ang="0">
                  <a:pos x="128" y="113"/>
                </a:cxn>
                <a:cxn ang="0">
                  <a:pos x="128" y="153"/>
                </a:cxn>
                <a:cxn ang="0">
                  <a:pos x="270" y="153"/>
                </a:cxn>
                <a:cxn ang="0">
                  <a:pos x="270" y="113"/>
                </a:cxn>
              </a:cxnLst>
              <a:rect l="0" t="0" r="r" b="b"/>
              <a:pathLst>
                <a:path w="270" h="272">
                  <a:moveTo>
                    <a:pt x="270" y="113"/>
                  </a:moveTo>
                  <a:cubicBezTo>
                    <a:pt x="259" y="49"/>
                    <a:pt x="20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2"/>
                    <a:pt x="136" y="272"/>
                  </a:cubicBezTo>
                  <a:cubicBezTo>
                    <a:pt x="180" y="272"/>
                    <a:pt x="219" y="251"/>
                    <a:pt x="244" y="219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194" y="217"/>
                    <a:pt x="167" y="232"/>
                    <a:pt x="136" y="232"/>
                  </a:cubicBezTo>
                  <a:cubicBezTo>
                    <a:pt x="83" y="232"/>
                    <a:pt x="40" y="189"/>
                    <a:pt x="40" y="136"/>
                  </a:cubicBezTo>
                  <a:cubicBezTo>
                    <a:pt x="40" y="84"/>
                    <a:pt x="83" y="41"/>
                    <a:pt x="136" y="41"/>
                  </a:cubicBezTo>
                  <a:cubicBezTo>
                    <a:pt x="180" y="41"/>
                    <a:pt x="218" y="71"/>
                    <a:pt x="2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270" y="153"/>
                    <a:pt x="270" y="153"/>
                    <a:pt x="270" y="153"/>
                  </a:cubicBezTo>
                  <a:lnTo>
                    <a:pt x="270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-3449" y="-1197"/>
              <a:ext cx="1913" cy="1928"/>
            </a:xfrm>
            <a:custGeom>
              <a:avLst/>
              <a:gdLst/>
              <a:ahLst/>
              <a:cxnLst>
                <a:cxn ang="0">
                  <a:pos x="270" y="113"/>
                </a:cxn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  <a:cxn ang="0">
                  <a:pos x="244" y="219"/>
                </a:cxn>
                <a:cxn ang="0">
                  <a:pos x="212" y="194"/>
                </a:cxn>
                <a:cxn ang="0">
                  <a:pos x="136" y="232"/>
                </a:cxn>
                <a:cxn ang="0">
                  <a:pos x="41" y="136"/>
                </a:cxn>
                <a:cxn ang="0">
                  <a:pos x="136" y="41"/>
                </a:cxn>
                <a:cxn ang="0">
                  <a:pos x="229" y="113"/>
                </a:cxn>
                <a:cxn ang="0">
                  <a:pos x="128" y="113"/>
                </a:cxn>
                <a:cxn ang="0">
                  <a:pos x="128" y="153"/>
                </a:cxn>
                <a:cxn ang="0">
                  <a:pos x="270" y="153"/>
                </a:cxn>
                <a:cxn ang="0">
                  <a:pos x="270" y="113"/>
                </a:cxn>
              </a:cxnLst>
              <a:rect l="0" t="0" r="r" b="b"/>
              <a:pathLst>
                <a:path w="270" h="272">
                  <a:moveTo>
                    <a:pt x="270" y="113"/>
                  </a:moveTo>
                  <a:cubicBezTo>
                    <a:pt x="259" y="49"/>
                    <a:pt x="20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2"/>
                    <a:pt x="136" y="272"/>
                  </a:cubicBezTo>
                  <a:cubicBezTo>
                    <a:pt x="180" y="272"/>
                    <a:pt x="219" y="251"/>
                    <a:pt x="244" y="219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194" y="217"/>
                    <a:pt x="167" y="232"/>
                    <a:pt x="136" y="232"/>
                  </a:cubicBezTo>
                  <a:cubicBezTo>
                    <a:pt x="83" y="232"/>
                    <a:pt x="41" y="189"/>
                    <a:pt x="41" y="136"/>
                  </a:cubicBezTo>
                  <a:cubicBezTo>
                    <a:pt x="41" y="84"/>
                    <a:pt x="83" y="41"/>
                    <a:pt x="136" y="41"/>
                  </a:cubicBezTo>
                  <a:cubicBezTo>
                    <a:pt x="181" y="41"/>
                    <a:pt x="218" y="71"/>
                    <a:pt x="2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270" y="153"/>
                    <a:pt x="270" y="153"/>
                    <a:pt x="270" y="153"/>
                  </a:cubicBezTo>
                  <a:lnTo>
                    <a:pt x="270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2957" y="-1785"/>
              <a:ext cx="553" cy="2516"/>
            </a:xfrm>
            <a:custGeom>
              <a:avLst/>
              <a:gdLst/>
              <a:ahLst/>
              <a:cxnLst>
                <a:cxn ang="0">
                  <a:pos x="40" y="264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54" y="355"/>
                </a:cxn>
                <a:cxn ang="0">
                  <a:pos x="78" y="322"/>
                </a:cxn>
                <a:cxn ang="0">
                  <a:pos x="40" y="264"/>
                </a:cxn>
              </a:cxnLst>
              <a:rect l="0" t="0" r="r" b="b"/>
              <a:pathLst>
                <a:path w="78" h="355">
                  <a:moveTo>
                    <a:pt x="40" y="26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307"/>
                    <a:pt x="20" y="332"/>
                    <a:pt x="54" y="355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54" y="306"/>
                    <a:pt x="40" y="293"/>
                    <a:pt x="40" y="2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-1245" y="-1197"/>
              <a:ext cx="1729" cy="1900"/>
            </a:xfrm>
            <a:custGeom>
              <a:avLst/>
              <a:gdLst/>
              <a:ahLst/>
              <a:cxnLst>
                <a:cxn ang="0">
                  <a:pos x="244" y="113"/>
                </a:cxn>
                <a:cxn ang="0">
                  <a:pos x="131" y="0"/>
                </a:cxn>
                <a:cxn ang="0">
                  <a:pos x="41" y="37"/>
                </a:cxn>
                <a:cxn ang="0">
                  <a:pos x="41" y="11"/>
                </a:cxn>
                <a:cxn ang="0">
                  <a:pos x="0" y="11"/>
                </a:cxn>
                <a:cxn ang="0">
                  <a:pos x="0" y="153"/>
                </a:cxn>
                <a:cxn ang="0">
                  <a:pos x="41" y="153"/>
                </a:cxn>
                <a:cxn ang="0">
                  <a:pos x="41" y="120"/>
                </a:cxn>
                <a:cxn ang="0">
                  <a:pos x="131" y="41"/>
                </a:cxn>
                <a:cxn ang="0">
                  <a:pos x="203" y="113"/>
                </a:cxn>
                <a:cxn ang="0">
                  <a:pos x="203" y="268"/>
                </a:cxn>
                <a:cxn ang="0">
                  <a:pos x="244" y="268"/>
                </a:cxn>
                <a:cxn ang="0">
                  <a:pos x="244" y="113"/>
                </a:cxn>
              </a:cxnLst>
              <a:rect l="0" t="0" r="r" b="b"/>
              <a:pathLst>
                <a:path w="244" h="268">
                  <a:moveTo>
                    <a:pt x="244" y="113"/>
                  </a:moveTo>
                  <a:cubicBezTo>
                    <a:pt x="244" y="50"/>
                    <a:pt x="193" y="0"/>
                    <a:pt x="131" y="0"/>
                  </a:cubicBezTo>
                  <a:cubicBezTo>
                    <a:pt x="96" y="0"/>
                    <a:pt x="64" y="14"/>
                    <a:pt x="41" y="3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7" y="87"/>
                    <a:pt x="76" y="41"/>
                    <a:pt x="131" y="41"/>
                  </a:cubicBezTo>
                  <a:cubicBezTo>
                    <a:pt x="171" y="41"/>
                    <a:pt x="203" y="72"/>
                    <a:pt x="203" y="113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44" y="268"/>
                    <a:pt x="244" y="268"/>
                    <a:pt x="244" y="268"/>
                  </a:cubicBezTo>
                  <a:lnTo>
                    <a:pt x="244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6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3503-3813-4708-87E5-8D03E2DED331}" type="datetime1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BFF-0232-46AA-B1EA-4628300F9256}" type="datetime1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1C4B-5D4E-4A13-8498-4F86131BD996}" type="datetime1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C66A36-F2B2-414D-B665-038D8B5EB2AB}" type="datetime1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footer 10PT.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12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80A5-C5EE-4C63-88CC-32FFBFC5B302}" type="datetime1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10PT. Please add the relevant country to the footer.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s-ES" noProof="0"/>
              <a:t>Haga clic para modificar el estilo de título del patrón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F7E2125-FBE5-45D0-96F7-C1D5B3F177F2}" type="datetime1">
              <a:rPr lang="en-GB" noProof="0" smtClean="0"/>
              <a:pPr/>
              <a:t>17/05/2023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Presentation footer 10PT.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2248" y="687822"/>
            <a:ext cx="1345443" cy="671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5" r:id="rId3"/>
    <p:sldLayoutId id="2147483687" r:id="rId4"/>
    <p:sldLayoutId id="2147483652" r:id="rId5"/>
    <p:sldLayoutId id="2147483657" r:id="rId6"/>
    <p:sldLayoutId id="2147483658" r:id="rId7"/>
    <p:sldLayoutId id="2147483659" r:id="rId8"/>
    <p:sldLayoutId id="2147483654" r:id="rId9"/>
    <p:sldLayoutId id="2147483655" r:id="rId10"/>
    <p:sldLayoutId id="214748371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754529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1744717"/>
            <a:ext cx="10664825" cy="4421133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4212" y="6440194"/>
            <a:ext cx="1510613" cy="15388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hangingPunct="1"/>
            <a:fld id="{21CAB44A-3437-4241-93CB-BB38B533B474}" type="datetime4">
              <a:rPr lang="en-US" kern="1200" smtClean="0"/>
              <a:t>May 17, 2023</a:t>
            </a:fld>
            <a:endParaRPr lang="en-GB" kern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0726" y="6442681"/>
            <a:ext cx="2193486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hangingPunct="1"/>
            <a:r>
              <a:rPr lang="en-GB" kern="1200" dirty="0"/>
              <a:t>Presentation footer 10PT grey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442681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 hangingPunct="1"/>
            <a:fld id="{1ED2235E-0982-3B42-A838-A74550CD4449}" type="slidenum">
              <a:rPr lang="en-GB" kern="1200" smtClean="0"/>
              <a:pPr hangingPunct="1"/>
              <a:t>‹Nº›</a:t>
            </a:fld>
            <a:endParaRPr lang="en-GB" kern="1200" dirty="0"/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00484" y="539228"/>
            <a:ext cx="1326339" cy="48059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761999" y="539228"/>
            <a:ext cx="421838" cy="127715"/>
          </a:xfrm>
          <a:prstGeom prst="rect">
            <a:avLst/>
          </a:prstGeom>
          <a:solidFill>
            <a:srgbClr val="055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hangingPunct="1"/>
            <a:endParaRPr lang="en-GB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2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555FA"/>
        </a:buClr>
        <a:buFont typeface="Wingdings" charset="2"/>
        <a:buChar char="§"/>
        <a:tabLst>
          <a:tab pos="1057275" algn="l"/>
        </a:tabLst>
        <a:defRPr sz="16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555FA"/>
        </a:buClr>
        <a:buFont typeface="Wingdings" charset="2"/>
        <a:buChar char="ü"/>
        <a:tabLst>
          <a:tab pos="105727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555FA"/>
        </a:buClr>
        <a:buFont typeface="Wingdings" charset="2"/>
        <a:buChar char="ü"/>
        <a:tabLst>
          <a:tab pos="105727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555FA"/>
        </a:buClr>
        <a:buFont typeface="Wingdings" charset="2"/>
        <a:buChar char="ü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5">
            <a:extLst>
              <a:ext uri="{FF2B5EF4-FFF2-40B4-BE49-F238E27FC236}">
                <a16:creationId xmlns:a16="http://schemas.microsoft.com/office/drawing/2014/main" id="{D38DA18B-41A5-BA47-AD36-2B79774F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56" y="693202"/>
            <a:ext cx="996698" cy="362713"/>
          </a:xfrm>
          <a:prstGeom prst="rect">
            <a:avLst/>
          </a:prstGeom>
        </p:spPr>
      </p:pic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Click to edit Master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1519085"/>
            <a:ext cx="10664825" cy="4646766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text style 18PT regular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level: Master bullet style 18PT regular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level: Master sub bullet style 18PT regular</a:t>
            </a:r>
          </a:p>
          <a:p>
            <a:pPr marL="539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>
                <a:tab pos="1057275" algn="l"/>
              </a:tabLst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70F753-BBB5-E84C-801B-39BA68C82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825" y="6525243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2021 Enel S.p.A. All rights reserved. 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537600"/>
            <a:ext cx="762000" cy="12942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302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8" r:id="rId24"/>
    <p:sldLayoutId id="2147483719" r:id="rId25"/>
    <p:sldLayoutId id="2147483720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Lucida Grande"/>
        <a:buNone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1.xml"/><Relationship Id="rId10" Type="http://schemas.openxmlformats.org/officeDocument/2006/relationships/chart" Target="../charts/chart2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34.sv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4.xml"/><Relationship Id="rId6" Type="http://schemas.openxmlformats.org/officeDocument/2006/relationships/image" Target="../media/image18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5E276-DF98-7995-392D-92F1BE118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74F1BB-58FD-77A1-7FD6-91E958193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07EA8-B8BC-13F9-40C0-0A95A2C3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4C38-4CDB-4B61-BD05-788569828659}" type="datetime1">
              <a:rPr lang="en-GB" smtClean="0"/>
              <a:pPr/>
              <a:t>17/05/2023</a:t>
            </a:fld>
            <a:endParaRPr lang="en-GB" dirty="0"/>
          </a:p>
        </p:txBody>
      </p:sp>
      <p:pic>
        <p:nvPicPr>
          <p:cNvPr id="6" name="Imagen 5" descr="Un río al lado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EB0F4277-2393-215E-4F7C-561CCD96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5253667-BEE4-FB76-485D-698E4F0AA703}"/>
              </a:ext>
            </a:extLst>
          </p:cNvPr>
          <p:cNvSpPr/>
          <p:nvPr/>
        </p:nvSpPr>
        <p:spPr>
          <a:xfrm>
            <a:off x="0" y="-9230"/>
            <a:ext cx="12192000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GT" sz="2000" dirty="0" err="1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262EF357-FA7E-E74E-41C3-13DEF93AC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910" y="457389"/>
            <a:ext cx="1803659" cy="653798"/>
          </a:xfrm>
          <a:prstGeom prst="rect">
            <a:avLst/>
          </a:prstGeom>
        </p:spPr>
      </p:pic>
      <p:pic>
        <p:nvPicPr>
          <p:cNvPr id="5" name="Picture 2" descr="Renewable Choice | Enel Green Power">
            <a:extLst>
              <a:ext uri="{FF2B5EF4-FFF2-40B4-BE49-F238E27FC236}">
                <a16:creationId xmlns:a16="http://schemas.microsoft.com/office/drawing/2014/main" id="{4F295FD8-73B1-0D55-CF00-F4386C7B8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163457"/>
            <a:ext cx="12192000" cy="22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5F2CB47-334B-0C10-32A5-A5AE996918ED}"/>
              </a:ext>
            </a:extLst>
          </p:cNvPr>
          <p:cNvSpPr txBox="1"/>
          <p:nvPr/>
        </p:nvSpPr>
        <p:spPr>
          <a:xfrm>
            <a:off x="662777" y="4315146"/>
            <a:ext cx="9349483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4800" b="1" kern="0" spc="-31" dirty="0">
                <a:solidFill>
                  <a:schemeClr val="bg1"/>
                </a:solidFill>
                <a:latin typeface="Roobert ENEL"/>
                <a:cs typeface="Arial"/>
              </a:rPr>
              <a:t>Primer foro de Inversión </a:t>
            </a:r>
          </a:p>
          <a:p>
            <a:r>
              <a:rPr lang="es-CO" sz="4800" b="1" kern="0" spc="-31" dirty="0">
                <a:solidFill>
                  <a:schemeClr val="bg1"/>
                </a:solidFill>
                <a:latin typeface="Roobert ENEL"/>
                <a:cs typeface="Arial"/>
              </a:rPr>
              <a:t>Climática en Centroamérica</a:t>
            </a:r>
          </a:p>
          <a:p>
            <a:r>
              <a:rPr lang="es-CO" kern="0" spc="-31" dirty="0">
                <a:solidFill>
                  <a:schemeClr val="bg1"/>
                </a:solidFill>
                <a:latin typeface="Roobert ENEL"/>
                <a:cs typeface="Arial"/>
              </a:rPr>
              <a:t>Mayo 2023 </a:t>
            </a:r>
            <a:endParaRPr lang="es-GT" kern="0" spc="-31" dirty="0">
              <a:solidFill>
                <a:schemeClr val="bg1"/>
              </a:solidFill>
              <a:latin typeface="Roobert ENE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06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15C7D77-E904-BA78-1420-E76120A1255C}"/>
              </a:ext>
            </a:extLst>
          </p:cNvPr>
          <p:cNvSpPr txBox="1"/>
          <p:nvPr/>
        </p:nvSpPr>
        <p:spPr>
          <a:xfrm>
            <a:off x="6319088" y="2097870"/>
            <a:ext cx="5271508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cs typeface="DIN Pro" panose="020B0504020101020102" pitchFamily="34" charset="0"/>
              </a:rPr>
              <a:t>Política pública y privada: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cs typeface="DIN Pro" panose="020B0504020101020102" pitchFamily="34" charset="0"/>
              </a:rPr>
              <a:t>Gestión de proyectos y facilitar acceso a fuentes de financiamiento.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cs typeface="DIN Pro" panose="020B0504020101020102" pitchFamily="34" charset="0"/>
              </a:rPr>
              <a:t>Promover acceso y transparencia a la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obert ENEL" panose="00000500000000000000" pitchFamily="50" charset="0"/>
                <a:cs typeface="DIN Pro" panose="020B0504020101020102" pitchFamily="34" charset="0"/>
              </a:rPr>
              <a:t>información y conocimiento.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obert ENEL" panose="00000500000000000000" pitchFamily="50" charset="0"/>
                <a:cs typeface="DIN Pro" panose="020B0504020101020102" pitchFamily="34" charset="0"/>
              </a:rPr>
              <a:t>Generar competencias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cs typeface="DIN Pro" panose="020B0504020101020102" pitchFamily="34" charset="0"/>
              </a:rPr>
              <a:t>en financiamiento del clima.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cs typeface="DIN Pro" panose="020B0504020101020102" pitchFamily="34" charset="0"/>
              </a:rPr>
              <a:t>Movilizar recursos del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obert ENEL" panose="00000500000000000000" pitchFamily="50" charset="0"/>
                <a:cs typeface="DIN Pro" panose="020B0504020101020102" pitchFamily="34" charset="0"/>
              </a:rPr>
              <a:t>sector público y privado.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dirty="0">
                <a:latin typeface="Roobert ENEL" panose="00000500000000000000" pitchFamily="50" charset="0"/>
              </a:rPr>
              <a:t>Los recursos técnicos y económicos en temas de financiación </a:t>
            </a:r>
            <a:r>
              <a:rPr lang="es-ES" sz="1600" b="1" dirty="0">
                <a:solidFill>
                  <a:srgbClr val="00B050"/>
                </a:solidFill>
                <a:latin typeface="Roobert ENEL" panose="00000500000000000000" pitchFamily="50" charset="0"/>
              </a:rPr>
              <a:t>deben ser priorizados </a:t>
            </a:r>
            <a:r>
              <a:rPr lang="es-ES" sz="1600" dirty="0">
                <a:latin typeface="Roobert ENEL" panose="00000500000000000000" pitchFamily="50" charset="0"/>
              </a:rPr>
              <a:t>a partir de los Planes de Acción de Cambio Climático.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dirty="0">
                <a:latin typeface="Roobert ENEL" panose="00000500000000000000" pitchFamily="50" charset="0"/>
              </a:rPr>
              <a:t>Es necesario </a:t>
            </a:r>
            <a:r>
              <a:rPr lang="es-ES" sz="1600" b="1" dirty="0">
                <a:solidFill>
                  <a:srgbClr val="00B050"/>
                </a:solidFill>
                <a:latin typeface="Roobert ENEL" panose="00000500000000000000" pitchFamily="50" charset="0"/>
              </a:rPr>
              <a:t>garantizar alineación entre los flujos de financiamiento climático y los compromisos y prioridades</a:t>
            </a:r>
            <a:r>
              <a:rPr lang="es-ES" sz="1600" dirty="0">
                <a:solidFill>
                  <a:srgbClr val="00B050"/>
                </a:solidFill>
                <a:latin typeface="Roobert ENEL" panose="00000500000000000000" pitchFamily="50" charset="0"/>
              </a:rPr>
              <a:t> </a:t>
            </a:r>
            <a:r>
              <a:rPr lang="es-ES" sz="1600" dirty="0">
                <a:latin typeface="Roobert ENEL" panose="00000500000000000000" pitchFamily="50" charset="0"/>
              </a:rPr>
              <a:t>asumidos.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obert ENEL" panose="00000500000000000000" pitchFamily="50" charset="0"/>
              <a:cs typeface="DIN Pro" panose="020B0504020101020102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F530215-C27D-4988-5161-B1D40F4118F6}"/>
              </a:ext>
            </a:extLst>
          </p:cNvPr>
          <p:cNvSpPr txBox="1">
            <a:spLocks/>
          </p:cNvSpPr>
          <p:nvPr/>
        </p:nvSpPr>
        <p:spPr>
          <a:xfrm>
            <a:off x="683221" y="768534"/>
            <a:ext cx="5328749" cy="768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obert ENEL" panose="00000500000000000000" pitchFamily="50" charset="0"/>
              </a:rPr>
              <a:t>Financiamiento del </a:t>
            </a:r>
            <a:r>
              <a:rPr lang="es-CR" sz="3200" dirty="0">
                <a:solidFill>
                  <a:prstClr val="black"/>
                </a:solidFill>
                <a:latin typeface="Roobert ENEL" panose="00000500000000000000" pitchFamily="50" charset="0"/>
              </a:rPr>
              <a:t>C</a:t>
            </a:r>
            <a:r>
              <a:rPr kumimoji="0" lang="es-C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obert ENEL" panose="00000500000000000000" pitchFamily="50" charset="0"/>
              </a:rPr>
              <a:t>lima</a:t>
            </a:r>
          </a:p>
        </p:txBody>
      </p:sp>
      <p:sp>
        <p:nvSpPr>
          <p:cNvPr id="15" name="CuadroTexto 10">
            <a:extLst>
              <a:ext uri="{FF2B5EF4-FFF2-40B4-BE49-F238E27FC236}">
                <a16:creationId xmlns:a16="http://schemas.microsoft.com/office/drawing/2014/main" id="{1DA43C46-D121-7A88-1FCE-513DC0095D38}"/>
              </a:ext>
            </a:extLst>
          </p:cNvPr>
          <p:cNvSpPr txBox="1"/>
          <p:nvPr/>
        </p:nvSpPr>
        <p:spPr>
          <a:xfrm>
            <a:off x="983550" y="1059220"/>
            <a:ext cx="5127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6000" b="1" dirty="0">
                <a:solidFill>
                  <a:prstClr val="white"/>
                </a:solidFill>
                <a:latin typeface="Roobert ENEL" panose="00000500000000000000" pitchFamily="50" charset="0"/>
              </a:rPr>
              <a:t>8</a:t>
            </a:r>
            <a:endParaRPr kumimoji="0" lang="es-CO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obert ENEL" panose="000005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ABD45-F39C-59BD-D458-0D2C17398CE8}"/>
              </a:ext>
            </a:extLst>
          </p:cNvPr>
          <p:cNvSpPr txBox="1"/>
          <p:nvPr/>
        </p:nvSpPr>
        <p:spPr>
          <a:xfrm>
            <a:off x="760020" y="2097870"/>
            <a:ext cx="487512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</a:rPr>
              <a:t>Se requiere de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obert ENEL" panose="00000500000000000000" pitchFamily="50" charset="0"/>
              </a:rPr>
              <a:t>significativas inversiones que deben ser financiadas.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obert ENEL" panose="00000500000000000000" pitchFamily="50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</a:rPr>
              <a:t>Países en desarrollo carecen de los recursos requeridos y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obert ENEL" panose="00000500000000000000" pitchFamily="50" charset="0"/>
              </a:rPr>
              <a:t>países desarrollados tienen la responsabilidad de financiarlos.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obert ENEL" panose="00000500000000000000" pitchFamily="50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</a:rPr>
              <a:t>Priorizar financiación en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obert ENEL" panose="00000500000000000000" pitchFamily="50" charset="0"/>
              </a:rPr>
              <a:t>mitigación y adaptación.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obert ENEL" panose="00000500000000000000" pitchFamily="50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</a:rPr>
              <a:t>Canalizar la financiación por medio de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obert ENEL" panose="00000500000000000000" pitchFamily="50" charset="0"/>
              </a:rPr>
              <a:t>buenas prácticas en la gestión de proyectos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obert ENEL" panose="00000500000000000000" pitchFamily="50" charset="0"/>
              </a:rPr>
              <a:t>,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obert ENEL" panose="00000500000000000000" pitchFamily="50" charset="0"/>
              </a:rPr>
              <a:t>credibilidad de la política pública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obert ENEL" panose="00000500000000000000" pitchFamily="50" charset="0"/>
              </a:rPr>
              <a:t>y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obert ENEL" panose="00000500000000000000" pitchFamily="50" charset="0"/>
              </a:rPr>
              <a:t>uso de instrumentos financieros y económicos robustos.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DDC98F-7452-82E8-C4CE-A6CBE0303EBC}"/>
              </a:ext>
            </a:extLst>
          </p:cNvPr>
          <p:cNvSpPr txBox="1"/>
          <p:nvPr/>
        </p:nvSpPr>
        <p:spPr>
          <a:xfrm>
            <a:off x="683221" y="1726688"/>
            <a:ext cx="1534885" cy="371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obert ENEL" panose="00000500000000000000" pitchFamily="50" charset="0"/>
              </a:rPr>
              <a:t>¿Por qué?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3081A1-B213-80AC-52E7-6644B0680892}"/>
              </a:ext>
            </a:extLst>
          </p:cNvPr>
          <p:cNvSpPr txBox="1"/>
          <p:nvPr/>
        </p:nvSpPr>
        <p:spPr>
          <a:xfrm>
            <a:off x="6229430" y="1726688"/>
            <a:ext cx="1534885" cy="371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obert ENEL" panose="00000500000000000000" pitchFamily="50" charset="0"/>
              </a:rPr>
              <a:t>¿Cómo?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07F824-41FC-0224-3CCA-1274A3198AA0}"/>
              </a:ext>
            </a:extLst>
          </p:cNvPr>
          <p:cNvCxnSpPr>
            <a:cxnSpLocks/>
          </p:cNvCxnSpPr>
          <p:nvPr/>
        </p:nvCxnSpPr>
        <p:spPr>
          <a:xfrm>
            <a:off x="5872913" y="1721363"/>
            <a:ext cx="0" cy="37637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59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newable Choice | Enel Green Power">
            <a:extLst>
              <a:ext uri="{FF2B5EF4-FFF2-40B4-BE49-F238E27FC236}">
                <a16:creationId xmlns:a16="http://schemas.microsoft.com/office/drawing/2014/main" id="{712C2AC1-FC26-84F2-AD0A-C614699C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831B643-61B6-987B-B9E8-D3B36A5C8F6C}"/>
              </a:ext>
            </a:extLst>
          </p:cNvPr>
          <p:cNvSpPr txBox="1"/>
          <p:nvPr/>
        </p:nvSpPr>
        <p:spPr>
          <a:xfrm>
            <a:off x="995151" y="2702648"/>
            <a:ext cx="96632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GT" sz="2400" kern="0" spc="-31" dirty="0">
                <a:solidFill>
                  <a:schemeClr val="bg1"/>
                </a:solidFill>
                <a:latin typeface="Roobert ENEL"/>
                <a:cs typeface="Arial"/>
              </a:rPr>
              <a:t>¿Cómo se han financiado proyectos exitosos por parte de empresas Centroamericanas y qué lecciones se pueden generar para acelerar las inversiones del sector privado para contribuir con el cumplimiento de las NDC y en general las metas nacionales de cambio climático?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ECD0EDB-F163-7512-3F5C-DBE9BFABFA21}"/>
              </a:ext>
            </a:extLst>
          </p:cNvPr>
          <p:cNvSpPr/>
          <p:nvPr/>
        </p:nvSpPr>
        <p:spPr>
          <a:xfrm>
            <a:off x="1107446" y="4475837"/>
            <a:ext cx="2116476" cy="40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GT" sz="2000" dirty="0" err="1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F56986-72DB-D68E-1785-45349DDF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51" y="529308"/>
            <a:ext cx="1803659" cy="6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7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D22A4BDE-9D88-3E33-CD30-8CC9F6FB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Nuestra Inversión en Centroamérica.</a:t>
            </a: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5609D8A5-ED4A-6068-B109-DFADC893B995}"/>
              </a:ext>
            </a:extLst>
          </p:cNvPr>
          <p:cNvSpPr txBox="1"/>
          <p:nvPr/>
        </p:nvSpPr>
        <p:spPr>
          <a:xfrm>
            <a:off x="745072" y="1221879"/>
            <a:ext cx="10206463" cy="926344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/>
          <a:p>
            <a:pPr marL="12065" marR="4445" defTabSz="2010400">
              <a:lnSpc>
                <a:spcPct val="102099"/>
              </a:lnSpc>
              <a:spcBef>
                <a:spcPts val="2210"/>
              </a:spcBef>
            </a:pPr>
            <a:r>
              <a:rPr lang="es-CO" kern="0" spc="-31" dirty="0">
                <a:solidFill>
                  <a:prstClr val="black"/>
                </a:solidFill>
                <a:latin typeface="Roobert ENEL"/>
                <a:cs typeface="Arial"/>
              </a:rPr>
              <a:t>Presente en tres mercados centroamericanos,  con un capacidad instalada de 646 MW a partir de fuentes renovables,  Enel representa una nueva era de oportunidades para potenciar su liderazgo y  aporte  frente a la transición energética y el desarrollo sostenible.</a:t>
            </a:r>
          </a:p>
        </p:txBody>
      </p:sp>
      <p:pic>
        <p:nvPicPr>
          <p:cNvPr id="41" name="object 4">
            <a:extLst>
              <a:ext uri="{FF2B5EF4-FFF2-40B4-BE49-F238E27FC236}">
                <a16:creationId xmlns:a16="http://schemas.microsoft.com/office/drawing/2014/main" id="{F83DA6BC-45DC-D5F2-0FD7-B6D0861250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5473" y="3334434"/>
            <a:ext cx="226539" cy="136027"/>
          </a:xfrm>
          <a:prstGeom prst="rect">
            <a:avLst/>
          </a:prstGeom>
        </p:spPr>
      </p:pic>
      <p:pic>
        <p:nvPicPr>
          <p:cNvPr id="42" name="object 5">
            <a:extLst>
              <a:ext uri="{FF2B5EF4-FFF2-40B4-BE49-F238E27FC236}">
                <a16:creationId xmlns:a16="http://schemas.microsoft.com/office/drawing/2014/main" id="{EC0C8963-78FE-5041-46BE-9BEE1241C1BA}"/>
              </a:ext>
            </a:extLst>
          </p:cNvPr>
          <p:cNvPicPr/>
          <p:nvPr/>
        </p:nvPicPr>
        <p:blipFill rotWithShape="1">
          <a:blip r:embed="rId3" cstate="print"/>
          <a:srcRect l="49518" t="43050" r="24843" b="38612"/>
          <a:stretch/>
        </p:blipFill>
        <p:spPr>
          <a:xfrm>
            <a:off x="1197512" y="4285396"/>
            <a:ext cx="3137994" cy="2633472"/>
          </a:xfrm>
          <a:prstGeom prst="rect">
            <a:avLst/>
          </a:prstGeom>
        </p:spPr>
      </p:pic>
      <p:sp>
        <p:nvSpPr>
          <p:cNvPr id="43" name="object 6">
            <a:extLst>
              <a:ext uri="{FF2B5EF4-FFF2-40B4-BE49-F238E27FC236}">
                <a16:creationId xmlns:a16="http://schemas.microsoft.com/office/drawing/2014/main" id="{9AC46A68-04A0-2CFE-5595-874A7F5B4FE3}"/>
              </a:ext>
            </a:extLst>
          </p:cNvPr>
          <p:cNvSpPr/>
          <p:nvPr/>
        </p:nvSpPr>
        <p:spPr>
          <a:xfrm>
            <a:off x="1491317" y="4937282"/>
            <a:ext cx="778703" cy="357275"/>
          </a:xfrm>
          <a:custGeom>
            <a:avLst/>
            <a:gdLst/>
            <a:ahLst/>
            <a:cxnLst/>
            <a:rect l="l" t="t" r="r" b="b"/>
            <a:pathLst>
              <a:path w="554990" h="254634">
                <a:moveTo>
                  <a:pt x="86561" y="0"/>
                </a:moveTo>
                <a:lnTo>
                  <a:pt x="75179" y="1011"/>
                </a:lnTo>
                <a:lnTo>
                  <a:pt x="73975" y="7180"/>
                </a:lnTo>
                <a:lnTo>
                  <a:pt x="79672" y="16293"/>
                </a:lnTo>
                <a:lnTo>
                  <a:pt x="88996" y="26135"/>
                </a:lnTo>
                <a:lnTo>
                  <a:pt x="92553" y="32307"/>
                </a:lnTo>
                <a:lnTo>
                  <a:pt x="86852" y="32809"/>
                </a:lnTo>
                <a:lnTo>
                  <a:pt x="77411" y="28995"/>
                </a:lnTo>
                <a:lnTo>
                  <a:pt x="69752" y="22222"/>
                </a:lnTo>
                <a:lnTo>
                  <a:pt x="62922" y="17221"/>
                </a:lnTo>
                <a:lnTo>
                  <a:pt x="53446" y="17215"/>
                </a:lnTo>
                <a:lnTo>
                  <a:pt x="42923" y="21399"/>
                </a:lnTo>
                <a:lnTo>
                  <a:pt x="32955" y="28971"/>
                </a:lnTo>
                <a:lnTo>
                  <a:pt x="23153" y="36871"/>
                </a:lnTo>
                <a:lnTo>
                  <a:pt x="13228" y="43234"/>
                </a:lnTo>
                <a:lnTo>
                  <a:pt x="4928" y="49050"/>
                </a:lnTo>
                <a:lnTo>
                  <a:pt x="0" y="55307"/>
                </a:lnTo>
                <a:lnTo>
                  <a:pt x="2405" y="62585"/>
                </a:lnTo>
                <a:lnTo>
                  <a:pt x="13136" y="69357"/>
                </a:lnTo>
                <a:lnTo>
                  <a:pt x="29433" y="73411"/>
                </a:lnTo>
                <a:lnTo>
                  <a:pt x="48534" y="72530"/>
                </a:lnTo>
                <a:lnTo>
                  <a:pt x="68099" y="69922"/>
                </a:lnTo>
                <a:lnTo>
                  <a:pt x="86488" y="70358"/>
                </a:lnTo>
                <a:lnTo>
                  <a:pt x="101941" y="73989"/>
                </a:lnTo>
                <a:lnTo>
                  <a:pt x="112696" y="80970"/>
                </a:lnTo>
                <a:lnTo>
                  <a:pt x="113245" y="87713"/>
                </a:lnTo>
                <a:lnTo>
                  <a:pt x="105123" y="91976"/>
                </a:lnTo>
                <a:lnTo>
                  <a:pt x="97079" y="95868"/>
                </a:lnTo>
                <a:lnTo>
                  <a:pt x="97861" y="101502"/>
                </a:lnTo>
                <a:lnTo>
                  <a:pt x="101868" y="107805"/>
                </a:lnTo>
                <a:lnTo>
                  <a:pt x="97904" y="111837"/>
                </a:lnTo>
                <a:lnTo>
                  <a:pt x="86406" y="112960"/>
                </a:lnTo>
                <a:lnTo>
                  <a:pt x="45043" y="107674"/>
                </a:lnTo>
                <a:lnTo>
                  <a:pt x="23824" y="107839"/>
                </a:lnTo>
                <a:lnTo>
                  <a:pt x="8784" y="110870"/>
                </a:lnTo>
                <a:lnTo>
                  <a:pt x="4550" y="116608"/>
                </a:lnTo>
                <a:lnTo>
                  <a:pt x="18169" y="121083"/>
                </a:lnTo>
                <a:lnTo>
                  <a:pt x="70011" y="123817"/>
                </a:lnTo>
                <a:lnTo>
                  <a:pt x="81017" y="127979"/>
                </a:lnTo>
                <a:lnTo>
                  <a:pt x="80116" y="135250"/>
                </a:lnTo>
                <a:lnTo>
                  <a:pt x="80686" y="142392"/>
                </a:lnTo>
                <a:lnTo>
                  <a:pt x="85246" y="147109"/>
                </a:lnTo>
                <a:lnTo>
                  <a:pt x="96313" y="147105"/>
                </a:lnTo>
                <a:lnTo>
                  <a:pt x="105544" y="147433"/>
                </a:lnTo>
                <a:lnTo>
                  <a:pt x="106821" y="152529"/>
                </a:lnTo>
                <a:lnTo>
                  <a:pt x="105944" y="159254"/>
                </a:lnTo>
                <a:lnTo>
                  <a:pt x="108712" y="164469"/>
                </a:lnTo>
                <a:lnTo>
                  <a:pt x="112464" y="169551"/>
                </a:lnTo>
                <a:lnTo>
                  <a:pt x="110320" y="176092"/>
                </a:lnTo>
                <a:lnTo>
                  <a:pt x="101784" y="181404"/>
                </a:lnTo>
                <a:lnTo>
                  <a:pt x="86360" y="182803"/>
                </a:lnTo>
                <a:lnTo>
                  <a:pt x="69766" y="182239"/>
                </a:lnTo>
                <a:lnTo>
                  <a:pt x="58670" y="183710"/>
                </a:lnTo>
                <a:lnTo>
                  <a:pt x="53976" y="187517"/>
                </a:lnTo>
                <a:lnTo>
                  <a:pt x="56584" y="193961"/>
                </a:lnTo>
                <a:lnTo>
                  <a:pt x="67906" y="200825"/>
                </a:lnTo>
                <a:lnTo>
                  <a:pt x="84223" y="203008"/>
                </a:lnTo>
                <a:lnTo>
                  <a:pt x="103692" y="202397"/>
                </a:lnTo>
                <a:lnTo>
                  <a:pt x="124469" y="200876"/>
                </a:lnTo>
                <a:lnTo>
                  <a:pt x="146097" y="205151"/>
                </a:lnTo>
                <a:lnTo>
                  <a:pt x="168797" y="217443"/>
                </a:lnTo>
                <a:lnTo>
                  <a:pt x="191765" y="232881"/>
                </a:lnTo>
                <a:lnTo>
                  <a:pt x="214198" y="246598"/>
                </a:lnTo>
                <a:lnTo>
                  <a:pt x="240152" y="253903"/>
                </a:lnTo>
                <a:lnTo>
                  <a:pt x="269484" y="254386"/>
                </a:lnTo>
                <a:lnTo>
                  <a:pt x="295058" y="249591"/>
                </a:lnTo>
                <a:lnTo>
                  <a:pt x="309743" y="241066"/>
                </a:lnTo>
                <a:lnTo>
                  <a:pt x="321789" y="235065"/>
                </a:lnTo>
                <a:lnTo>
                  <a:pt x="340804" y="234166"/>
                </a:lnTo>
                <a:lnTo>
                  <a:pt x="361711" y="234317"/>
                </a:lnTo>
                <a:lnTo>
                  <a:pt x="379436" y="231468"/>
                </a:lnTo>
                <a:lnTo>
                  <a:pt x="395123" y="225736"/>
                </a:lnTo>
                <a:lnTo>
                  <a:pt x="413139" y="220804"/>
                </a:lnTo>
                <a:lnTo>
                  <a:pt x="433323" y="217855"/>
                </a:lnTo>
                <a:lnTo>
                  <a:pt x="455512" y="218075"/>
                </a:lnTo>
                <a:lnTo>
                  <a:pt x="474298" y="215357"/>
                </a:lnTo>
                <a:lnTo>
                  <a:pt x="486500" y="206695"/>
                </a:lnTo>
                <a:lnTo>
                  <a:pt x="495217" y="198055"/>
                </a:lnTo>
                <a:lnTo>
                  <a:pt x="503551" y="195403"/>
                </a:lnTo>
                <a:lnTo>
                  <a:pt x="540832" y="177803"/>
                </a:lnTo>
                <a:lnTo>
                  <a:pt x="554871" y="156752"/>
                </a:lnTo>
                <a:lnTo>
                  <a:pt x="551915" y="143828"/>
                </a:lnTo>
                <a:lnTo>
                  <a:pt x="543484" y="132690"/>
                </a:lnTo>
                <a:lnTo>
                  <a:pt x="530986" y="126868"/>
                </a:lnTo>
                <a:lnTo>
                  <a:pt x="518426" y="122900"/>
                </a:lnTo>
                <a:lnTo>
                  <a:pt x="509529" y="116135"/>
                </a:lnTo>
                <a:lnTo>
                  <a:pt x="505238" y="108245"/>
                </a:lnTo>
                <a:lnTo>
                  <a:pt x="506494" y="100899"/>
                </a:lnTo>
                <a:lnTo>
                  <a:pt x="508036" y="93572"/>
                </a:lnTo>
                <a:lnTo>
                  <a:pt x="505965" y="85495"/>
                </a:lnTo>
                <a:lnTo>
                  <a:pt x="503216" y="77842"/>
                </a:lnTo>
                <a:lnTo>
                  <a:pt x="502723" y="71785"/>
                </a:lnTo>
                <a:lnTo>
                  <a:pt x="499768" y="68434"/>
                </a:lnTo>
                <a:lnTo>
                  <a:pt x="490236" y="67460"/>
                </a:lnTo>
                <a:lnTo>
                  <a:pt x="477861" y="67880"/>
                </a:lnTo>
                <a:lnTo>
                  <a:pt x="466375" y="68712"/>
                </a:lnTo>
                <a:lnTo>
                  <a:pt x="455419" y="64251"/>
                </a:lnTo>
                <a:lnTo>
                  <a:pt x="443034" y="53870"/>
                </a:lnTo>
                <a:lnTo>
                  <a:pt x="430692" y="44009"/>
                </a:lnTo>
                <a:lnTo>
                  <a:pt x="419862" y="41111"/>
                </a:lnTo>
                <a:lnTo>
                  <a:pt x="413288" y="45698"/>
                </a:lnTo>
                <a:lnTo>
                  <a:pt x="410939" y="52776"/>
                </a:lnTo>
                <a:lnTo>
                  <a:pt x="410099" y="60571"/>
                </a:lnTo>
                <a:lnTo>
                  <a:pt x="408053" y="67305"/>
                </a:lnTo>
                <a:lnTo>
                  <a:pt x="401381" y="68808"/>
                </a:lnTo>
                <a:lnTo>
                  <a:pt x="381510" y="62478"/>
                </a:lnTo>
                <a:lnTo>
                  <a:pt x="376433" y="64965"/>
                </a:lnTo>
                <a:lnTo>
                  <a:pt x="373344" y="70097"/>
                </a:lnTo>
                <a:lnTo>
                  <a:pt x="367853" y="71513"/>
                </a:lnTo>
                <a:lnTo>
                  <a:pt x="361345" y="69090"/>
                </a:lnTo>
                <a:lnTo>
                  <a:pt x="355204" y="62707"/>
                </a:lnTo>
                <a:lnTo>
                  <a:pt x="347341" y="56805"/>
                </a:lnTo>
                <a:lnTo>
                  <a:pt x="337126" y="55362"/>
                </a:lnTo>
                <a:lnTo>
                  <a:pt x="328128" y="57529"/>
                </a:lnTo>
                <a:lnTo>
                  <a:pt x="323915" y="62459"/>
                </a:lnTo>
                <a:lnTo>
                  <a:pt x="321793" y="65676"/>
                </a:lnTo>
                <a:lnTo>
                  <a:pt x="316762" y="64037"/>
                </a:lnTo>
                <a:lnTo>
                  <a:pt x="308884" y="58692"/>
                </a:lnTo>
                <a:lnTo>
                  <a:pt x="298218" y="50792"/>
                </a:lnTo>
                <a:lnTo>
                  <a:pt x="285356" y="46897"/>
                </a:lnTo>
                <a:lnTo>
                  <a:pt x="272674" y="50476"/>
                </a:lnTo>
                <a:lnTo>
                  <a:pt x="262908" y="58146"/>
                </a:lnTo>
                <a:lnTo>
                  <a:pt x="258796" y="66525"/>
                </a:lnTo>
                <a:lnTo>
                  <a:pt x="257038" y="72263"/>
                </a:lnTo>
                <a:lnTo>
                  <a:pt x="252882" y="73201"/>
                </a:lnTo>
                <a:lnTo>
                  <a:pt x="246893" y="67768"/>
                </a:lnTo>
                <a:lnTo>
                  <a:pt x="239635" y="54397"/>
                </a:lnTo>
                <a:lnTo>
                  <a:pt x="230313" y="44188"/>
                </a:lnTo>
                <a:lnTo>
                  <a:pt x="220219" y="45913"/>
                </a:lnTo>
                <a:lnTo>
                  <a:pt x="213048" y="54540"/>
                </a:lnTo>
                <a:lnTo>
                  <a:pt x="212496" y="65036"/>
                </a:lnTo>
                <a:lnTo>
                  <a:pt x="214455" y="74606"/>
                </a:lnTo>
                <a:lnTo>
                  <a:pt x="212771" y="82488"/>
                </a:lnTo>
                <a:lnTo>
                  <a:pt x="208121" y="86532"/>
                </a:lnTo>
                <a:lnTo>
                  <a:pt x="201184" y="84587"/>
                </a:lnTo>
                <a:lnTo>
                  <a:pt x="192211" y="81592"/>
                </a:lnTo>
                <a:lnTo>
                  <a:pt x="182020" y="82961"/>
                </a:lnTo>
                <a:lnTo>
                  <a:pt x="172107" y="87309"/>
                </a:lnTo>
                <a:lnTo>
                  <a:pt x="163973" y="93251"/>
                </a:lnTo>
                <a:lnTo>
                  <a:pt x="156364" y="91757"/>
                </a:lnTo>
                <a:lnTo>
                  <a:pt x="149893" y="79869"/>
                </a:lnTo>
                <a:lnTo>
                  <a:pt x="148828" y="65257"/>
                </a:lnTo>
                <a:lnTo>
                  <a:pt x="157436" y="55591"/>
                </a:lnTo>
                <a:lnTo>
                  <a:pt x="157988" y="44709"/>
                </a:lnTo>
                <a:lnTo>
                  <a:pt x="138178" y="26603"/>
                </a:lnTo>
                <a:lnTo>
                  <a:pt x="110278" y="9093"/>
                </a:lnTo>
                <a:lnTo>
                  <a:pt x="86561" y="0"/>
                </a:lnTo>
                <a:close/>
              </a:path>
            </a:pathLst>
          </a:custGeom>
          <a:solidFill>
            <a:srgbClr val="C5C5C5">
              <a:alpha val="19999"/>
            </a:srgbClr>
          </a:solidFill>
        </p:spPr>
        <p:txBody>
          <a:bodyPr wrap="square" lIns="0" tIns="0" rIns="0" bIns="0" rtlCol="0" anchor="t"/>
          <a:lstStyle/>
          <a:p>
            <a:pPr defTabSz="2010400"/>
            <a:endParaRPr lang="es-CO" sz="3957" kern="0">
              <a:solidFill>
                <a:sysClr val="windowText" lastClr="000000"/>
              </a:solidFill>
              <a:latin typeface="Roobert ENEL" pitchFamily="2" charset="0"/>
            </a:endParaRPr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286A2CF6-3C44-7089-19D0-686140325089}"/>
              </a:ext>
            </a:extLst>
          </p:cNvPr>
          <p:cNvSpPr/>
          <p:nvPr/>
        </p:nvSpPr>
        <p:spPr>
          <a:xfrm>
            <a:off x="8150720" y="4068161"/>
            <a:ext cx="1069350" cy="490628"/>
          </a:xfrm>
          <a:custGeom>
            <a:avLst/>
            <a:gdLst/>
            <a:ahLst/>
            <a:cxnLst/>
            <a:rect l="l" t="t" r="r" b="b"/>
            <a:pathLst>
              <a:path w="554990" h="254634">
                <a:moveTo>
                  <a:pt x="455512" y="218075"/>
                </a:moveTo>
                <a:lnTo>
                  <a:pt x="474298" y="215357"/>
                </a:lnTo>
                <a:lnTo>
                  <a:pt x="486500" y="206695"/>
                </a:lnTo>
                <a:lnTo>
                  <a:pt x="495217" y="198055"/>
                </a:lnTo>
                <a:lnTo>
                  <a:pt x="503551" y="195403"/>
                </a:lnTo>
                <a:lnTo>
                  <a:pt x="540832" y="177803"/>
                </a:lnTo>
                <a:lnTo>
                  <a:pt x="554871" y="156752"/>
                </a:lnTo>
                <a:lnTo>
                  <a:pt x="551915" y="143828"/>
                </a:lnTo>
                <a:lnTo>
                  <a:pt x="543484" y="132690"/>
                </a:lnTo>
                <a:lnTo>
                  <a:pt x="530986" y="126868"/>
                </a:lnTo>
                <a:lnTo>
                  <a:pt x="518426" y="122900"/>
                </a:lnTo>
                <a:lnTo>
                  <a:pt x="509529" y="116135"/>
                </a:lnTo>
                <a:lnTo>
                  <a:pt x="505238" y="108245"/>
                </a:lnTo>
                <a:lnTo>
                  <a:pt x="506494" y="100899"/>
                </a:lnTo>
                <a:lnTo>
                  <a:pt x="508036" y="93572"/>
                </a:lnTo>
                <a:lnTo>
                  <a:pt x="505965" y="85495"/>
                </a:lnTo>
                <a:lnTo>
                  <a:pt x="503216" y="77842"/>
                </a:lnTo>
                <a:lnTo>
                  <a:pt x="502723" y="71785"/>
                </a:lnTo>
                <a:lnTo>
                  <a:pt x="499768" y="68434"/>
                </a:lnTo>
                <a:lnTo>
                  <a:pt x="490236" y="67460"/>
                </a:lnTo>
                <a:lnTo>
                  <a:pt x="477861" y="67880"/>
                </a:lnTo>
                <a:lnTo>
                  <a:pt x="466375" y="68712"/>
                </a:lnTo>
                <a:lnTo>
                  <a:pt x="455419" y="64251"/>
                </a:lnTo>
                <a:lnTo>
                  <a:pt x="443034" y="53870"/>
                </a:lnTo>
                <a:lnTo>
                  <a:pt x="430692" y="44009"/>
                </a:lnTo>
                <a:lnTo>
                  <a:pt x="419862" y="41111"/>
                </a:lnTo>
                <a:lnTo>
                  <a:pt x="413288" y="45698"/>
                </a:lnTo>
                <a:lnTo>
                  <a:pt x="410939" y="52776"/>
                </a:lnTo>
                <a:lnTo>
                  <a:pt x="410099" y="60571"/>
                </a:lnTo>
                <a:lnTo>
                  <a:pt x="408053" y="67305"/>
                </a:lnTo>
                <a:lnTo>
                  <a:pt x="401381" y="68808"/>
                </a:lnTo>
                <a:lnTo>
                  <a:pt x="391179" y="65479"/>
                </a:lnTo>
                <a:lnTo>
                  <a:pt x="381510" y="62478"/>
                </a:lnTo>
                <a:lnTo>
                  <a:pt x="376433" y="64965"/>
                </a:lnTo>
                <a:lnTo>
                  <a:pt x="373344" y="70097"/>
                </a:lnTo>
                <a:lnTo>
                  <a:pt x="367853" y="71513"/>
                </a:lnTo>
                <a:lnTo>
                  <a:pt x="361345" y="69090"/>
                </a:lnTo>
                <a:lnTo>
                  <a:pt x="355204" y="62707"/>
                </a:lnTo>
                <a:lnTo>
                  <a:pt x="347341" y="56805"/>
                </a:lnTo>
                <a:lnTo>
                  <a:pt x="337126" y="55362"/>
                </a:lnTo>
                <a:lnTo>
                  <a:pt x="328128" y="57529"/>
                </a:lnTo>
                <a:lnTo>
                  <a:pt x="323915" y="62459"/>
                </a:lnTo>
                <a:lnTo>
                  <a:pt x="321793" y="65676"/>
                </a:lnTo>
                <a:lnTo>
                  <a:pt x="316762" y="64037"/>
                </a:lnTo>
                <a:lnTo>
                  <a:pt x="308884" y="58692"/>
                </a:lnTo>
                <a:lnTo>
                  <a:pt x="298218" y="50792"/>
                </a:lnTo>
                <a:lnTo>
                  <a:pt x="285356" y="46897"/>
                </a:lnTo>
                <a:lnTo>
                  <a:pt x="272674" y="50476"/>
                </a:lnTo>
                <a:lnTo>
                  <a:pt x="262908" y="58146"/>
                </a:lnTo>
                <a:lnTo>
                  <a:pt x="258796" y="66525"/>
                </a:lnTo>
                <a:lnTo>
                  <a:pt x="257038" y="72263"/>
                </a:lnTo>
                <a:lnTo>
                  <a:pt x="252882" y="73201"/>
                </a:lnTo>
                <a:lnTo>
                  <a:pt x="246893" y="67768"/>
                </a:lnTo>
                <a:lnTo>
                  <a:pt x="239635" y="54397"/>
                </a:lnTo>
                <a:lnTo>
                  <a:pt x="230313" y="44188"/>
                </a:lnTo>
                <a:lnTo>
                  <a:pt x="220219" y="45913"/>
                </a:lnTo>
                <a:lnTo>
                  <a:pt x="213048" y="54540"/>
                </a:lnTo>
                <a:lnTo>
                  <a:pt x="212496" y="65036"/>
                </a:lnTo>
                <a:lnTo>
                  <a:pt x="214455" y="74606"/>
                </a:lnTo>
                <a:lnTo>
                  <a:pt x="212771" y="82488"/>
                </a:lnTo>
                <a:lnTo>
                  <a:pt x="208121" y="86532"/>
                </a:lnTo>
                <a:lnTo>
                  <a:pt x="201184" y="84587"/>
                </a:lnTo>
                <a:lnTo>
                  <a:pt x="192211" y="81592"/>
                </a:lnTo>
                <a:lnTo>
                  <a:pt x="182020" y="82961"/>
                </a:lnTo>
                <a:lnTo>
                  <a:pt x="172107" y="87309"/>
                </a:lnTo>
                <a:lnTo>
                  <a:pt x="163973" y="93251"/>
                </a:lnTo>
                <a:lnTo>
                  <a:pt x="156364" y="91757"/>
                </a:lnTo>
                <a:lnTo>
                  <a:pt x="149893" y="79869"/>
                </a:lnTo>
                <a:lnTo>
                  <a:pt x="148828" y="65257"/>
                </a:lnTo>
                <a:lnTo>
                  <a:pt x="157436" y="55591"/>
                </a:lnTo>
                <a:lnTo>
                  <a:pt x="157988" y="44709"/>
                </a:lnTo>
                <a:lnTo>
                  <a:pt x="138178" y="26603"/>
                </a:lnTo>
                <a:lnTo>
                  <a:pt x="110278" y="9093"/>
                </a:lnTo>
                <a:lnTo>
                  <a:pt x="86561" y="0"/>
                </a:lnTo>
                <a:lnTo>
                  <a:pt x="75179" y="1011"/>
                </a:lnTo>
                <a:lnTo>
                  <a:pt x="73975" y="7180"/>
                </a:lnTo>
                <a:lnTo>
                  <a:pt x="79672" y="16293"/>
                </a:lnTo>
                <a:lnTo>
                  <a:pt x="88996" y="26135"/>
                </a:lnTo>
                <a:lnTo>
                  <a:pt x="92553" y="32307"/>
                </a:lnTo>
                <a:lnTo>
                  <a:pt x="86852" y="32809"/>
                </a:lnTo>
                <a:lnTo>
                  <a:pt x="77411" y="28995"/>
                </a:lnTo>
                <a:lnTo>
                  <a:pt x="69752" y="22222"/>
                </a:lnTo>
                <a:lnTo>
                  <a:pt x="62922" y="17221"/>
                </a:lnTo>
                <a:lnTo>
                  <a:pt x="53446" y="17215"/>
                </a:lnTo>
                <a:lnTo>
                  <a:pt x="42923" y="21399"/>
                </a:lnTo>
                <a:lnTo>
                  <a:pt x="32955" y="28971"/>
                </a:lnTo>
                <a:lnTo>
                  <a:pt x="23153" y="36871"/>
                </a:lnTo>
                <a:lnTo>
                  <a:pt x="13228" y="43234"/>
                </a:lnTo>
                <a:lnTo>
                  <a:pt x="4928" y="49050"/>
                </a:lnTo>
                <a:lnTo>
                  <a:pt x="0" y="55307"/>
                </a:lnTo>
                <a:lnTo>
                  <a:pt x="2405" y="62585"/>
                </a:lnTo>
                <a:lnTo>
                  <a:pt x="13136" y="69357"/>
                </a:lnTo>
                <a:lnTo>
                  <a:pt x="29433" y="73411"/>
                </a:lnTo>
                <a:lnTo>
                  <a:pt x="48534" y="72530"/>
                </a:lnTo>
                <a:lnTo>
                  <a:pt x="68099" y="69922"/>
                </a:lnTo>
                <a:lnTo>
                  <a:pt x="86488" y="70358"/>
                </a:lnTo>
                <a:lnTo>
                  <a:pt x="101941" y="73989"/>
                </a:lnTo>
                <a:lnTo>
                  <a:pt x="112696" y="80970"/>
                </a:lnTo>
                <a:lnTo>
                  <a:pt x="113245" y="87713"/>
                </a:lnTo>
                <a:lnTo>
                  <a:pt x="105123" y="91976"/>
                </a:lnTo>
                <a:lnTo>
                  <a:pt x="97079" y="95868"/>
                </a:lnTo>
                <a:lnTo>
                  <a:pt x="97861" y="101502"/>
                </a:lnTo>
                <a:lnTo>
                  <a:pt x="101868" y="107805"/>
                </a:lnTo>
                <a:lnTo>
                  <a:pt x="97904" y="111837"/>
                </a:lnTo>
                <a:lnTo>
                  <a:pt x="86406" y="112960"/>
                </a:lnTo>
                <a:lnTo>
                  <a:pt x="67813" y="110533"/>
                </a:lnTo>
                <a:lnTo>
                  <a:pt x="45043" y="107674"/>
                </a:lnTo>
                <a:lnTo>
                  <a:pt x="23824" y="107839"/>
                </a:lnTo>
                <a:lnTo>
                  <a:pt x="8784" y="110870"/>
                </a:lnTo>
                <a:lnTo>
                  <a:pt x="4550" y="116608"/>
                </a:lnTo>
                <a:lnTo>
                  <a:pt x="18169" y="121083"/>
                </a:lnTo>
                <a:lnTo>
                  <a:pt x="44526" y="122502"/>
                </a:lnTo>
                <a:lnTo>
                  <a:pt x="70011" y="123817"/>
                </a:lnTo>
                <a:lnTo>
                  <a:pt x="81017" y="127979"/>
                </a:lnTo>
                <a:lnTo>
                  <a:pt x="80116" y="135250"/>
                </a:lnTo>
                <a:lnTo>
                  <a:pt x="80686" y="142392"/>
                </a:lnTo>
                <a:lnTo>
                  <a:pt x="85246" y="147109"/>
                </a:lnTo>
                <a:lnTo>
                  <a:pt x="96313" y="147105"/>
                </a:lnTo>
                <a:lnTo>
                  <a:pt x="105544" y="147433"/>
                </a:lnTo>
                <a:lnTo>
                  <a:pt x="106821" y="152529"/>
                </a:lnTo>
                <a:lnTo>
                  <a:pt x="105944" y="159254"/>
                </a:lnTo>
                <a:lnTo>
                  <a:pt x="108712" y="164469"/>
                </a:lnTo>
                <a:lnTo>
                  <a:pt x="112464" y="169551"/>
                </a:lnTo>
                <a:lnTo>
                  <a:pt x="110320" y="176092"/>
                </a:lnTo>
                <a:lnTo>
                  <a:pt x="101784" y="181404"/>
                </a:lnTo>
                <a:lnTo>
                  <a:pt x="86360" y="182803"/>
                </a:lnTo>
                <a:lnTo>
                  <a:pt x="69766" y="182239"/>
                </a:lnTo>
                <a:lnTo>
                  <a:pt x="58670" y="183710"/>
                </a:lnTo>
                <a:lnTo>
                  <a:pt x="53976" y="187517"/>
                </a:lnTo>
                <a:lnTo>
                  <a:pt x="56584" y="193961"/>
                </a:lnTo>
                <a:lnTo>
                  <a:pt x="67906" y="200825"/>
                </a:lnTo>
                <a:lnTo>
                  <a:pt x="84223" y="203008"/>
                </a:lnTo>
                <a:lnTo>
                  <a:pt x="103692" y="202397"/>
                </a:lnTo>
                <a:lnTo>
                  <a:pt x="124469" y="200876"/>
                </a:lnTo>
                <a:lnTo>
                  <a:pt x="146097" y="205151"/>
                </a:lnTo>
                <a:lnTo>
                  <a:pt x="168797" y="217443"/>
                </a:lnTo>
                <a:lnTo>
                  <a:pt x="191765" y="232881"/>
                </a:lnTo>
                <a:lnTo>
                  <a:pt x="214198" y="246598"/>
                </a:lnTo>
                <a:lnTo>
                  <a:pt x="240152" y="253903"/>
                </a:lnTo>
                <a:lnTo>
                  <a:pt x="269484" y="254386"/>
                </a:lnTo>
                <a:lnTo>
                  <a:pt x="295058" y="249591"/>
                </a:lnTo>
                <a:lnTo>
                  <a:pt x="309743" y="241066"/>
                </a:lnTo>
                <a:lnTo>
                  <a:pt x="321789" y="235065"/>
                </a:lnTo>
                <a:lnTo>
                  <a:pt x="340804" y="234166"/>
                </a:lnTo>
                <a:lnTo>
                  <a:pt x="361711" y="234317"/>
                </a:lnTo>
                <a:lnTo>
                  <a:pt x="379436" y="231468"/>
                </a:lnTo>
                <a:lnTo>
                  <a:pt x="395123" y="225736"/>
                </a:lnTo>
                <a:lnTo>
                  <a:pt x="413139" y="220804"/>
                </a:lnTo>
                <a:lnTo>
                  <a:pt x="433323" y="217855"/>
                </a:lnTo>
                <a:lnTo>
                  <a:pt x="455512" y="218075"/>
                </a:lnTo>
                <a:close/>
              </a:path>
            </a:pathLst>
          </a:custGeom>
          <a:ln w="8014">
            <a:solidFill>
              <a:srgbClr val="FFFFFF"/>
            </a:solidFill>
          </a:ln>
        </p:spPr>
        <p:txBody>
          <a:bodyPr wrap="square" lIns="0" tIns="0" rIns="0" bIns="0" rtlCol="0" anchor="t"/>
          <a:lstStyle/>
          <a:p>
            <a:pPr defTabSz="2010400"/>
            <a:endParaRPr lang="es-CO" sz="3957" kern="0">
              <a:solidFill>
                <a:sysClr val="windowText" lastClr="000000"/>
              </a:solidFill>
              <a:latin typeface="Roobert ENEL" pitchFamily="2" charset="0"/>
            </a:endParaRPr>
          </a:p>
        </p:txBody>
      </p:sp>
      <p:sp>
        <p:nvSpPr>
          <p:cNvPr id="48" name="object 14">
            <a:extLst>
              <a:ext uri="{FF2B5EF4-FFF2-40B4-BE49-F238E27FC236}">
                <a16:creationId xmlns:a16="http://schemas.microsoft.com/office/drawing/2014/main" id="{3E89891E-8D91-0F7E-EC0A-7CFB2D8972EC}"/>
              </a:ext>
            </a:extLst>
          </p:cNvPr>
          <p:cNvSpPr txBox="1"/>
          <p:nvPr/>
        </p:nvSpPr>
        <p:spPr>
          <a:xfrm>
            <a:off x="572321" y="3205527"/>
            <a:ext cx="1161818" cy="147476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defTabSz="2010400">
              <a:spcBef>
                <a:spcPts val="99"/>
              </a:spcBef>
            </a:pPr>
            <a:r>
              <a:rPr lang="es-CO" sz="9500" b="1" kern="0" dirty="0">
                <a:solidFill>
                  <a:srgbClr val="00B0F0"/>
                </a:solidFill>
                <a:latin typeface="Roobert ENEL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4FDAEE1F-FAA5-C000-AE9D-4960808F0A93}"/>
              </a:ext>
            </a:extLst>
          </p:cNvPr>
          <p:cNvSpPr txBox="1"/>
          <p:nvPr/>
        </p:nvSpPr>
        <p:spPr>
          <a:xfrm>
            <a:off x="1860381" y="3356831"/>
            <a:ext cx="2595019" cy="1297792"/>
          </a:xfrm>
          <a:prstGeom prst="rect">
            <a:avLst/>
          </a:prstGeom>
        </p:spPr>
        <p:txBody>
          <a:bodyPr vert="horz" wrap="square" lIns="0" tIns="15241" rIns="0" bIns="0" rtlCol="0">
            <a:spAutoFit/>
          </a:bodyPr>
          <a:lstStyle/>
          <a:p>
            <a:pPr marL="159359" indent="-147297" defTabSz="2010400">
              <a:lnSpc>
                <a:spcPts val="2535"/>
              </a:lnSpc>
              <a:buFontTx/>
              <a:buChar char="•"/>
              <a:tabLst>
                <a:tab pos="159997" algn="l"/>
              </a:tabLst>
            </a:pPr>
            <a:r>
              <a:rPr lang="es-CO" sz="2249" kern="0" spc="-11" dirty="0">
                <a:solidFill>
                  <a:srgbClr val="00BFE7"/>
                </a:solidFill>
                <a:latin typeface="Roobert ENEL" pitchFamily="2" charset="0"/>
                <a:cs typeface="Arial" panose="020B0604020202020204" pitchFamily="34" charset="0"/>
              </a:rPr>
              <a:t>Panamá</a:t>
            </a:r>
          </a:p>
          <a:p>
            <a:pPr marL="159359" indent="-147297" defTabSz="2010400">
              <a:lnSpc>
                <a:spcPts val="2535"/>
              </a:lnSpc>
              <a:buFontTx/>
              <a:buChar char="•"/>
              <a:tabLst>
                <a:tab pos="159997" algn="l"/>
              </a:tabLst>
            </a:pPr>
            <a:r>
              <a:rPr lang="es-CO" sz="2249" kern="0" spc="-11" dirty="0">
                <a:solidFill>
                  <a:srgbClr val="00BFE7"/>
                </a:solidFill>
                <a:latin typeface="Roobert ENEL" pitchFamily="2" charset="0"/>
                <a:cs typeface="Arial" panose="020B0604020202020204" pitchFamily="34" charset="0"/>
              </a:rPr>
              <a:t>Guatemala</a:t>
            </a:r>
          </a:p>
          <a:p>
            <a:pPr marL="159359" indent="-147297" defTabSz="2010400">
              <a:lnSpc>
                <a:spcPts val="2535"/>
              </a:lnSpc>
              <a:buFontTx/>
              <a:buChar char="•"/>
              <a:tabLst>
                <a:tab pos="159997" algn="l"/>
              </a:tabLst>
            </a:pPr>
            <a:r>
              <a:rPr lang="es-CO" sz="2249" kern="0" dirty="0">
                <a:solidFill>
                  <a:srgbClr val="00BFE7"/>
                </a:solidFill>
                <a:latin typeface="Roobert ENEL" pitchFamily="2" charset="0"/>
                <a:cs typeface="Arial" panose="020B0604020202020204" pitchFamily="34" charset="0"/>
              </a:rPr>
              <a:t>Costa </a:t>
            </a:r>
            <a:r>
              <a:rPr lang="es-CO" sz="2249" kern="0" spc="-20" dirty="0">
                <a:solidFill>
                  <a:srgbClr val="00BFE7"/>
                </a:solidFill>
                <a:latin typeface="Roobert ENEL" pitchFamily="2" charset="0"/>
                <a:cs typeface="Arial" panose="020B0604020202020204" pitchFamily="34" charset="0"/>
              </a:rPr>
              <a:t>Rica</a:t>
            </a:r>
            <a:endParaRPr lang="es-CO" sz="2249" kern="0" dirty="0">
              <a:solidFill>
                <a:sysClr val="windowText" lastClr="000000"/>
              </a:solidFill>
              <a:latin typeface="Roobert ENEL" pitchFamily="2" charset="0"/>
              <a:cs typeface="Arial" panose="020B0604020202020204" pitchFamily="34" charset="0"/>
            </a:endParaRPr>
          </a:p>
          <a:p>
            <a:pPr marL="159359" indent="-147297" defTabSz="2010400">
              <a:lnSpc>
                <a:spcPts val="2535"/>
              </a:lnSpc>
              <a:buFontTx/>
              <a:buChar char="•"/>
              <a:tabLst>
                <a:tab pos="159997" algn="l"/>
              </a:tabLst>
            </a:pPr>
            <a:endParaRPr lang="es-CO" sz="2249" kern="0" dirty="0">
              <a:solidFill>
                <a:sysClr val="windowText" lastClr="000000"/>
              </a:solidFill>
              <a:latin typeface="Roobert ENEL" pitchFamily="2" charset="0"/>
              <a:cs typeface="Arial" panose="020B0604020202020204" pitchFamily="34" charset="0"/>
            </a:endParaRPr>
          </a:p>
        </p:txBody>
      </p:sp>
      <p:sp>
        <p:nvSpPr>
          <p:cNvPr id="50" name="object 17">
            <a:extLst>
              <a:ext uri="{FF2B5EF4-FFF2-40B4-BE49-F238E27FC236}">
                <a16:creationId xmlns:a16="http://schemas.microsoft.com/office/drawing/2014/main" id="{706B35F6-8D11-B9AD-B6D8-892A8915C8C9}"/>
              </a:ext>
            </a:extLst>
          </p:cNvPr>
          <p:cNvSpPr txBox="1"/>
          <p:nvPr/>
        </p:nvSpPr>
        <p:spPr>
          <a:xfrm>
            <a:off x="630037" y="4232588"/>
            <a:ext cx="996416" cy="478035"/>
          </a:xfrm>
          <a:prstGeom prst="rect">
            <a:avLst/>
          </a:prstGeom>
        </p:spPr>
        <p:txBody>
          <a:bodyPr vert="horz" wrap="square" lIns="0" tIns="15241" rIns="0" bIns="0" rtlCol="0" anchor="t">
            <a:spAutoFit/>
          </a:bodyPr>
          <a:lstStyle/>
          <a:p>
            <a:pPr marL="12699" defTabSz="2010400">
              <a:spcBef>
                <a:spcPts val="121"/>
              </a:spcBef>
              <a:tabLst>
                <a:tab pos="859024" algn="l"/>
              </a:tabLst>
            </a:pPr>
            <a:r>
              <a:rPr lang="es-CO" sz="2900" kern="0" spc="-15" baseline="2849" dirty="0">
                <a:solidFill>
                  <a:srgbClr val="00B0F0"/>
                </a:solidFill>
                <a:latin typeface="Roobert ENEL" pitchFamily="2" charset="0"/>
                <a:cs typeface="Arial" panose="020B0604020202020204" pitchFamily="34" charset="0"/>
              </a:rPr>
              <a:t>países</a:t>
            </a:r>
            <a:endParaRPr lang="es-CO" sz="2249" kern="0" dirty="0">
              <a:solidFill>
                <a:srgbClr val="00B0F0"/>
              </a:solidFill>
              <a:latin typeface="Roobert ENEL" pitchFamily="2" charset="0"/>
              <a:cs typeface="Arial" panose="020B0604020202020204" pitchFamily="34" charset="0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F3CBF694-3077-DE99-106C-6C4B79FA0A26}"/>
              </a:ext>
            </a:extLst>
          </p:cNvPr>
          <p:cNvSpPr txBox="1"/>
          <p:nvPr/>
        </p:nvSpPr>
        <p:spPr>
          <a:xfrm>
            <a:off x="5392061" y="5423495"/>
            <a:ext cx="1730910" cy="445635"/>
          </a:xfrm>
          <a:prstGeom prst="rect">
            <a:avLst/>
          </a:prstGeom>
        </p:spPr>
        <p:txBody>
          <a:bodyPr vert="horz" wrap="square" lIns="0" tIns="14605" rIns="0" bIns="0" rtlCol="0" anchor="t">
            <a:spAutoFit/>
          </a:bodyPr>
          <a:lstStyle/>
          <a:p>
            <a:pPr marL="12699" defTabSz="2010400">
              <a:spcBef>
                <a:spcPts val="114"/>
              </a:spcBef>
            </a:pPr>
            <a:r>
              <a:rPr lang="es-CO" sz="2800" b="1" kern="0" spc="15" dirty="0">
                <a:solidFill>
                  <a:srgbClr val="FF5A0F"/>
                </a:solidFill>
                <a:latin typeface="Roobert ENEL" pitchFamily="2" charset="0"/>
                <a:cs typeface="Arial" panose="020B0604020202020204" pitchFamily="34" charset="0"/>
              </a:rPr>
              <a:t>164 MW</a:t>
            </a:r>
            <a:endParaRPr lang="es-CO" sz="1050" kern="0" baseline="1133" dirty="0">
              <a:solidFill>
                <a:sysClr val="windowText" lastClr="000000"/>
              </a:solidFill>
              <a:latin typeface="Roobert ENEL" pitchFamily="2" charset="0"/>
              <a:cs typeface="Arial" panose="020B0604020202020204" pitchFamily="34" charset="0"/>
            </a:endParaRPr>
          </a:p>
        </p:txBody>
      </p:sp>
      <p:sp>
        <p:nvSpPr>
          <p:cNvPr id="57" name="object 55">
            <a:extLst>
              <a:ext uri="{FF2B5EF4-FFF2-40B4-BE49-F238E27FC236}">
                <a16:creationId xmlns:a16="http://schemas.microsoft.com/office/drawing/2014/main" id="{0E4CF47D-9372-3968-0A41-E61CE28E2C58}"/>
              </a:ext>
            </a:extLst>
          </p:cNvPr>
          <p:cNvSpPr/>
          <p:nvPr/>
        </p:nvSpPr>
        <p:spPr>
          <a:xfrm>
            <a:off x="0" y="2413186"/>
            <a:ext cx="12192000" cy="535348"/>
          </a:xfrm>
          <a:custGeom>
            <a:avLst/>
            <a:gdLst/>
            <a:ahLst/>
            <a:cxnLst/>
            <a:rect l="l" t="t" r="r" b="b"/>
            <a:pathLst>
              <a:path w="11969750" h="644525">
                <a:moveTo>
                  <a:pt x="11969394" y="533425"/>
                </a:moveTo>
                <a:lnTo>
                  <a:pt x="2241715" y="533425"/>
                </a:lnTo>
                <a:lnTo>
                  <a:pt x="2241715" y="0"/>
                </a:lnTo>
                <a:lnTo>
                  <a:pt x="0" y="0"/>
                </a:lnTo>
                <a:lnTo>
                  <a:pt x="0" y="533425"/>
                </a:lnTo>
                <a:lnTo>
                  <a:pt x="0" y="596214"/>
                </a:lnTo>
                <a:lnTo>
                  <a:pt x="0" y="643902"/>
                </a:lnTo>
                <a:lnTo>
                  <a:pt x="11969394" y="643902"/>
                </a:lnTo>
                <a:lnTo>
                  <a:pt x="11969394" y="533425"/>
                </a:lnTo>
                <a:close/>
              </a:path>
            </a:pathLst>
          </a:custGeom>
          <a:solidFill>
            <a:srgbClr val="0554F9"/>
          </a:solidFill>
        </p:spPr>
        <p:txBody>
          <a:bodyPr wrap="square" lIns="0" tIns="0" rIns="0" bIns="0" rtlCol="0"/>
          <a:lstStyle/>
          <a:p>
            <a:pPr defTabSz="2010400"/>
            <a:endParaRPr lang="es-CO" sz="3957" kern="0">
              <a:solidFill>
                <a:sysClr val="windowText" lastClr="000000"/>
              </a:solidFill>
              <a:latin typeface="Roobert ENEL" pitchFamily="2" charset="0"/>
            </a:endParaRPr>
          </a:p>
        </p:txBody>
      </p:sp>
      <p:sp>
        <p:nvSpPr>
          <p:cNvPr id="58" name="object 56">
            <a:extLst>
              <a:ext uri="{FF2B5EF4-FFF2-40B4-BE49-F238E27FC236}">
                <a16:creationId xmlns:a16="http://schemas.microsoft.com/office/drawing/2014/main" id="{2CAFCBCD-02F3-3CF0-553B-2DB96A2935E2}"/>
              </a:ext>
            </a:extLst>
          </p:cNvPr>
          <p:cNvSpPr txBox="1"/>
          <p:nvPr/>
        </p:nvSpPr>
        <p:spPr>
          <a:xfrm>
            <a:off x="114333" y="2426298"/>
            <a:ext cx="2753969" cy="446277"/>
          </a:xfrm>
          <a:prstGeom prst="rect">
            <a:avLst/>
          </a:prstGeom>
        </p:spPr>
        <p:txBody>
          <a:bodyPr vert="horz" wrap="square" lIns="0" tIns="15241" rIns="0" bIns="0" rtlCol="0">
            <a:spAutoFit/>
          </a:bodyPr>
          <a:lstStyle/>
          <a:p>
            <a:pPr marL="12699" defTabSz="2010400">
              <a:spcBef>
                <a:spcPts val="121"/>
              </a:spcBef>
            </a:pPr>
            <a:r>
              <a:rPr lang="es-CO" sz="2800" b="1" kern="0" dirty="0">
                <a:solidFill>
                  <a:srgbClr val="FFFFFF"/>
                </a:solidFill>
                <a:latin typeface="Roobert ENEL" pitchFamily="2" charset="0"/>
                <a:cs typeface="Roobert ENEL"/>
              </a:rPr>
              <a:t>Enel CA</a:t>
            </a:r>
            <a:endParaRPr lang="es-CO" sz="2800" b="1" kern="0" dirty="0">
              <a:solidFill>
                <a:sysClr val="windowText" lastClr="000000"/>
              </a:solidFill>
              <a:latin typeface="Roobert ENEL" pitchFamily="2" charset="0"/>
              <a:cs typeface="Roobert ENEL"/>
            </a:endParaRPr>
          </a:p>
        </p:txBody>
      </p:sp>
      <p:cxnSp>
        <p:nvCxnSpPr>
          <p:cNvPr id="60" name="Straight Connector 31">
            <a:extLst>
              <a:ext uri="{FF2B5EF4-FFF2-40B4-BE49-F238E27FC236}">
                <a16:creationId xmlns:a16="http://schemas.microsoft.com/office/drawing/2014/main" id="{36CBCACE-A890-7D13-99D2-CF9F02A42189}"/>
              </a:ext>
            </a:extLst>
          </p:cNvPr>
          <p:cNvCxnSpPr/>
          <p:nvPr/>
        </p:nvCxnSpPr>
        <p:spPr>
          <a:xfrm>
            <a:off x="4696696" y="3197337"/>
            <a:ext cx="0" cy="3074262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1037" name="Marcador de número de diapositiva 5">
            <a:extLst>
              <a:ext uri="{FF2B5EF4-FFF2-40B4-BE49-F238E27FC236}">
                <a16:creationId xmlns:a16="http://schemas.microsoft.com/office/drawing/2014/main" id="{7ACB91A1-B768-01AE-EF0E-8656DC486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11220" y="8595411"/>
            <a:ext cx="762000" cy="129429"/>
          </a:xfrm>
        </p:spPr>
        <p:txBody>
          <a:bodyPr/>
          <a:lstStyle/>
          <a:p>
            <a:fld id="{1ED2235E-0982-3B42-A838-A74550CD4449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41" name="Picture 2" descr="upload.wikimedia.org/wikipedia/commons/e/ec/Flag_o...">
            <a:extLst>
              <a:ext uri="{FF2B5EF4-FFF2-40B4-BE49-F238E27FC236}">
                <a16:creationId xmlns:a16="http://schemas.microsoft.com/office/drawing/2014/main" id="{68854647-45C2-1A44-774F-07EA4488B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68" y="3190442"/>
            <a:ext cx="675601" cy="39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4" descr="upload.wikimedia.org/wikipedia/commons/f/f2/Flag_o...">
            <a:extLst>
              <a:ext uri="{FF2B5EF4-FFF2-40B4-BE49-F238E27FC236}">
                <a16:creationId xmlns:a16="http://schemas.microsoft.com/office/drawing/2014/main" id="{866FF478-1DFC-842B-9947-41EBF1328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787" y="3187309"/>
            <a:ext cx="672224" cy="4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6" descr="Bandera de Panamá - EcuRed">
            <a:extLst>
              <a:ext uri="{FF2B5EF4-FFF2-40B4-BE49-F238E27FC236}">
                <a16:creationId xmlns:a16="http://schemas.microsoft.com/office/drawing/2014/main" id="{FE1DD896-FAC5-583C-1F27-250F80E0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88" y="3174186"/>
            <a:ext cx="670265" cy="4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object 14">
            <a:extLst>
              <a:ext uri="{FF2B5EF4-FFF2-40B4-BE49-F238E27FC236}">
                <a16:creationId xmlns:a16="http://schemas.microsoft.com/office/drawing/2014/main" id="{55932B01-BF75-BC63-77B3-BA3306BCEA3A}"/>
              </a:ext>
            </a:extLst>
          </p:cNvPr>
          <p:cNvSpPr txBox="1"/>
          <p:nvPr/>
        </p:nvSpPr>
        <p:spPr>
          <a:xfrm>
            <a:off x="5216833" y="3796870"/>
            <a:ext cx="1809604" cy="12695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 defTabSz="2010400">
              <a:spcBef>
                <a:spcPts val="99"/>
              </a:spcBef>
            </a:pPr>
            <a:r>
              <a:rPr lang="es-CO" sz="4400" kern="0" spc="-11" dirty="0">
                <a:solidFill>
                  <a:srgbClr val="00B050"/>
                </a:solidFill>
                <a:latin typeface="Roobert ENEL" pitchFamily="2" charset="0"/>
                <a:cs typeface="Arial" panose="020B0604020202020204" pitchFamily="34" charset="0"/>
              </a:rPr>
              <a:t>5 </a:t>
            </a:r>
          </a:p>
          <a:p>
            <a:pPr marL="12699" algn="ctr" defTabSz="2010400">
              <a:spcBef>
                <a:spcPts val="99"/>
              </a:spcBef>
            </a:pPr>
            <a:r>
              <a:rPr lang="es-CO" kern="0" spc="-11" dirty="0">
                <a:solidFill>
                  <a:srgbClr val="00B050"/>
                </a:solidFill>
                <a:latin typeface="Roobert ENEL" pitchFamily="2" charset="0"/>
                <a:cs typeface="Arial" panose="020B0604020202020204" pitchFamily="34" charset="0"/>
              </a:rPr>
              <a:t>Centrales</a:t>
            </a:r>
          </a:p>
          <a:p>
            <a:pPr marL="12699" algn="ctr" defTabSz="2010400">
              <a:spcBef>
                <a:spcPts val="99"/>
              </a:spcBef>
            </a:pPr>
            <a:r>
              <a:rPr lang="es-CO" kern="0" spc="-11" dirty="0">
                <a:solidFill>
                  <a:srgbClr val="00B050"/>
                </a:solidFill>
                <a:latin typeface="Roobert ENEL" pitchFamily="2" charset="0"/>
                <a:cs typeface="Arial" panose="020B0604020202020204" pitchFamily="34" charset="0"/>
              </a:rPr>
              <a:t>hidráulicas  </a:t>
            </a:r>
          </a:p>
        </p:txBody>
      </p:sp>
      <p:sp>
        <p:nvSpPr>
          <p:cNvPr id="1046" name="object 14">
            <a:extLst>
              <a:ext uri="{FF2B5EF4-FFF2-40B4-BE49-F238E27FC236}">
                <a16:creationId xmlns:a16="http://schemas.microsoft.com/office/drawing/2014/main" id="{647EC952-B06F-97F2-B484-A7655A92C9DB}"/>
              </a:ext>
            </a:extLst>
          </p:cNvPr>
          <p:cNvSpPr txBox="1"/>
          <p:nvPr/>
        </p:nvSpPr>
        <p:spPr>
          <a:xfrm>
            <a:off x="7467676" y="3738114"/>
            <a:ext cx="1809604" cy="165173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 defTabSz="2010400">
              <a:spcBef>
                <a:spcPts val="99"/>
              </a:spcBef>
            </a:pPr>
            <a:r>
              <a:rPr lang="es-CO" sz="4400" kern="0" spc="-11" dirty="0">
                <a:solidFill>
                  <a:srgbClr val="00B050"/>
                </a:solidFill>
                <a:latin typeface="Roobert ENEL" pitchFamily="2" charset="0"/>
                <a:cs typeface="Arial" panose="020B0604020202020204" pitchFamily="34" charset="0"/>
              </a:rPr>
              <a:t>3 </a:t>
            </a:r>
          </a:p>
          <a:p>
            <a:pPr marL="12699" algn="ctr" defTabSz="2010400">
              <a:spcBef>
                <a:spcPts val="99"/>
              </a:spcBef>
            </a:pPr>
            <a:r>
              <a:rPr lang="es-CO" kern="0" spc="-11" dirty="0">
                <a:solidFill>
                  <a:srgbClr val="00B050"/>
                </a:solidFill>
                <a:latin typeface="Roobert ENEL" pitchFamily="2" charset="0"/>
                <a:cs typeface="Arial" panose="020B0604020202020204" pitchFamily="34" charset="0"/>
              </a:rPr>
              <a:t>Centrales</a:t>
            </a:r>
          </a:p>
          <a:p>
            <a:pPr marL="12699" algn="ctr" defTabSz="2010400">
              <a:spcBef>
                <a:spcPts val="99"/>
              </a:spcBef>
            </a:pPr>
            <a:r>
              <a:rPr lang="es-CO" kern="0" spc="-11" dirty="0">
                <a:solidFill>
                  <a:srgbClr val="00B050"/>
                </a:solidFill>
                <a:latin typeface="Roobert ENEL" pitchFamily="2" charset="0"/>
                <a:cs typeface="Arial" panose="020B0604020202020204" pitchFamily="34" charset="0"/>
              </a:rPr>
              <a:t>hidráulicas  </a:t>
            </a:r>
          </a:p>
          <a:p>
            <a:pPr marL="12699" algn="ctr" defTabSz="2010400">
              <a:spcBef>
                <a:spcPts val="99"/>
              </a:spcBef>
            </a:pPr>
            <a:r>
              <a:rPr lang="es-CO" sz="2400" kern="0" spc="-11" dirty="0">
                <a:solidFill>
                  <a:srgbClr val="00B050"/>
                </a:solidFill>
                <a:latin typeface="Roobert ENEL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47" name="object 14">
            <a:extLst>
              <a:ext uri="{FF2B5EF4-FFF2-40B4-BE49-F238E27FC236}">
                <a16:creationId xmlns:a16="http://schemas.microsoft.com/office/drawing/2014/main" id="{20FE85D7-5849-D860-960D-AD24733F8F28}"/>
              </a:ext>
            </a:extLst>
          </p:cNvPr>
          <p:cNvSpPr txBox="1"/>
          <p:nvPr/>
        </p:nvSpPr>
        <p:spPr>
          <a:xfrm>
            <a:off x="9701719" y="3766569"/>
            <a:ext cx="1809604" cy="192873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ctr" defTabSz="2010400">
              <a:spcBef>
                <a:spcPts val="99"/>
              </a:spcBef>
            </a:pPr>
            <a:r>
              <a:rPr lang="es-CO" sz="4400" kern="0" spc="-11" dirty="0">
                <a:solidFill>
                  <a:srgbClr val="00B050"/>
                </a:solidFill>
                <a:latin typeface="Roobert ENEL" pitchFamily="2" charset="0"/>
                <a:cs typeface="Arial" panose="020B0604020202020204" pitchFamily="34" charset="0"/>
              </a:rPr>
              <a:t>11  </a:t>
            </a:r>
          </a:p>
          <a:p>
            <a:pPr marL="12699" algn="ctr" defTabSz="2010400">
              <a:spcBef>
                <a:spcPts val="99"/>
              </a:spcBef>
            </a:pPr>
            <a:r>
              <a:rPr lang="es-CO" kern="0" spc="-11" dirty="0">
                <a:solidFill>
                  <a:srgbClr val="00B050"/>
                </a:solidFill>
                <a:latin typeface="Roobert ENEL" pitchFamily="2" charset="0"/>
                <a:cs typeface="Arial" panose="020B0604020202020204" pitchFamily="34" charset="0"/>
              </a:rPr>
              <a:t>Centrales</a:t>
            </a:r>
          </a:p>
          <a:p>
            <a:pPr marL="12699" algn="ctr" defTabSz="2010400">
              <a:spcBef>
                <a:spcPts val="99"/>
              </a:spcBef>
            </a:pPr>
            <a:r>
              <a:rPr lang="es-CO" kern="0" spc="-11" dirty="0">
                <a:solidFill>
                  <a:srgbClr val="00B050"/>
                </a:solidFill>
                <a:latin typeface="Roobert ENEL" pitchFamily="2" charset="0"/>
                <a:cs typeface="Arial" panose="020B0604020202020204" pitchFamily="34" charset="0"/>
              </a:rPr>
              <a:t>hidráulicas  y solares </a:t>
            </a:r>
          </a:p>
          <a:p>
            <a:pPr marL="12699" algn="ctr" defTabSz="2010400">
              <a:spcBef>
                <a:spcPts val="99"/>
              </a:spcBef>
            </a:pPr>
            <a:r>
              <a:rPr lang="es-CO" sz="2400" kern="0" spc="-11" dirty="0">
                <a:solidFill>
                  <a:srgbClr val="00B050"/>
                </a:solidFill>
                <a:latin typeface="Roobert ENEL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50" name="object 21">
            <a:extLst>
              <a:ext uri="{FF2B5EF4-FFF2-40B4-BE49-F238E27FC236}">
                <a16:creationId xmlns:a16="http://schemas.microsoft.com/office/drawing/2014/main" id="{F864C226-0A6A-0987-3A1C-B72502CF92A2}"/>
              </a:ext>
            </a:extLst>
          </p:cNvPr>
          <p:cNvSpPr txBox="1"/>
          <p:nvPr/>
        </p:nvSpPr>
        <p:spPr>
          <a:xfrm>
            <a:off x="7722638" y="5472483"/>
            <a:ext cx="1730910" cy="445635"/>
          </a:xfrm>
          <a:prstGeom prst="rect">
            <a:avLst/>
          </a:prstGeom>
        </p:spPr>
        <p:txBody>
          <a:bodyPr vert="horz" wrap="square" lIns="0" tIns="14605" rIns="0" bIns="0" rtlCol="0" anchor="t">
            <a:spAutoFit/>
          </a:bodyPr>
          <a:lstStyle/>
          <a:p>
            <a:pPr marL="12699" defTabSz="2010400">
              <a:spcBef>
                <a:spcPts val="114"/>
              </a:spcBef>
            </a:pPr>
            <a:r>
              <a:rPr lang="es-CO" sz="2800" b="1" kern="0" spc="15" dirty="0">
                <a:solidFill>
                  <a:srgbClr val="FF5A0F"/>
                </a:solidFill>
                <a:latin typeface="Roobert ENEL" pitchFamily="2" charset="0"/>
                <a:cs typeface="Arial" panose="020B0604020202020204" pitchFamily="34" charset="0"/>
              </a:rPr>
              <a:t>81 MW</a:t>
            </a:r>
            <a:endParaRPr lang="es-CO" sz="1050" kern="0" baseline="1133" dirty="0">
              <a:solidFill>
                <a:sysClr val="windowText" lastClr="000000"/>
              </a:solidFill>
              <a:latin typeface="Roobert ENEL" pitchFamily="2" charset="0"/>
              <a:cs typeface="Arial" panose="020B0604020202020204" pitchFamily="34" charset="0"/>
            </a:endParaRPr>
          </a:p>
        </p:txBody>
      </p:sp>
      <p:sp>
        <p:nvSpPr>
          <p:cNvPr id="1051" name="object 21">
            <a:extLst>
              <a:ext uri="{FF2B5EF4-FFF2-40B4-BE49-F238E27FC236}">
                <a16:creationId xmlns:a16="http://schemas.microsoft.com/office/drawing/2014/main" id="{DC0B4888-340A-0B9D-D6D0-FCD1CABAF460}"/>
              </a:ext>
            </a:extLst>
          </p:cNvPr>
          <p:cNvSpPr txBox="1"/>
          <p:nvPr/>
        </p:nvSpPr>
        <p:spPr>
          <a:xfrm>
            <a:off x="10053215" y="5422278"/>
            <a:ext cx="1730910" cy="445635"/>
          </a:xfrm>
          <a:prstGeom prst="rect">
            <a:avLst/>
          </a:prstGeom>
        </p:spPr>
        <p:txBody>
          <a:bodyPr vert="horz" wrap="square" lIns="0" tIns="14605" rIns="0" bIns="0" rtlCol="0" anchor="t">
            <a:spAutoFit/>
          </a:bodyPr>
          <a:lstStyle/>
          <a:p>
            <a:pPr marL="12699" defTabSz="2010400">
              <a:spcBef>
                <a:spcPts val="114"/>
              </a:spcBef>
            </a:pPr>
            <a:r>
              <a:rPr lang="es-CO" sz="2800" b="1" kern="0" spc="15" dirty="0">
                <a:solidFill>
                  <a:srgbClr val="FF5A0F"/>
                </a:solidFill>
                <a:latin typeface="Roobert ENEL" pitchFamily="2" charset="0"/>
                <a:cs typeface="Arial" panose="020B0604020202020204" pitchFamily="34" charset="0"/>
              </a:rPr>
              <a:t>401 MW</a:t>
            </a:r>
            <a:endParaRPr lang="es-CO" sz="1050" kern="0" baseline="1133" dirty="0">
              <a:solidFill>
                <a:sysClr val="windowText" lastClr="000000"/>
              </a:solidFill>
              <a:latin typeface="Roobert ENEL" pitchFamily="2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17C01F-2B1F-8542-F58C-9025F3B20E05}"/>
              </a:ext>
            </a:extLst>
          </p:cNvPr>
          <p:cNvSpPr txBox="1"/>
          <p:nvPr/>
        </p:nvSpPr>
        <p:spPr>
          <a:xfrm>
            <a:off x="5961801" y="6187879"/>
            <a:ext cx="464471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kern="0" spc="-31" dirty="0">
                <a:solidFill>
                  <a:schemeClr val="bg1"/>
                </a:solidFill>
                <a:latin typeface="Roobert ENEL"/>
                <a:cs typeface="Arial"/>
              </a:rPr>
              <a:t>Total capacidad instalada 646 MW 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6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Marcador de número de diapositiva 5">
            <a:extLst>
              <a:ext uri="{FF2B5EF4-FFF2-40B4-BE49-F238E27FC236}">
                <a16:creationId xmlns:a16="http://schemas.microsoft.com/office/drawing/2014/main" id="{7ACB91A1-B768-01AE-EF0E-8656DC486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11220" y="8595411"/>
            <a:ext cx="762000" cy="129429"/>
          </a:xfrm>
        </p:spPr>
        <p:txBody>
          <a:bodyPr/>
          <a:lstStyle/>
          <a:p>
            <a:fld id="{1ED2235E-0982-3B42-A838-A74550CD444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ítulo 7">
            <a:extLst>
              <a:ext uri="{FF2B5EF4-FFF2-40B4-BE49-F238E27FC236}">
                <a16:creationId xmlns:a16="http://schemas.microsoft.com/office/drawing/2014/main" id="{D4FABEB9-58F5-1C80-D6D4-592C79D3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74" y="749078"/>
            <a:ext cx="8977424" cy="553998"/>
          </a:xfrm>
        </p:spPr>
        <p:txBody>
          <a:bodyPr/>
          <a:lstStyle/>
          <a:p>
            <a:r>
              <a:rPr lang="es-GT" kern="0" spc="-31" dirty="0">
                <a:solidFill>
                  <a:prstClr val="black"/>
                </a:solidFill>
                <a:latin typeface="Roobert ENEL"/>
                <a:ea typeface="+mn-ea"/>
                <a:cs typeface="Arial"/>
              </a:rPr>
              <a:t>Financiamiento de proyectos exitosos en  Centroamérica.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5338134-59CF-06E7-F9B6-291A69EDF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376856"/>
              </p:ext>
            </p:extLst>
          </p:nvPr>
        </p:nvGraphicFramePr>
        <p:xfrm>
          <a:off x="0" y="2104126"/>
          <a:ext cx="11006936" cy="461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05333F5-1782-159F-13BD-370E8314BF0E}"/>
              </a:ext>
            </a:extLst>
          </p:cNvPr>
          <p:cNvSpPr txBox="1"/>
          <p:nvPr/>
        </p:nvSpPr>
        <p:spPr>
          <a:xfrm>
            <a:off x="655673" y="1673239"/>
            <a:ext cx="110069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s-GT" sz="1800" kern="0" spc="-31" dirty="0">
                <a:latin typeface="Roobert ENEL"/>
                <a:ea typeface="+mn-ea"/>
                <a:cs typeface="Arial"/>
              </a:rPr>
              <a:t>Beneficios fiscales que gozan los países producto de las leyes que benefician los  temas energéticos para proyectos de generación eléctrica a partir de fuentes renovables:</a:t>
            </a:r>
          </a:p>
        </p:txBody>
      </p:sp>
    </p:spTree>
    <p:extLst>
      <p:ext uri="{BB962C8B-B14F-4D97-AF65-F5344CB8AC3E}">
        <p14:creationId xmlns:p14="http://schemas.microsoft.com/office/powerpoint/2010/main" val="177867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2B3E38B-57C0-F531-4D1B-11AA488ED1FB}"/>
              </a:ext>
            </a:extLst>
          </p:cNvPr>
          <p:cNvSpPr/>
          <p:nvPr/>
        </p:nvSpPr>
        <p:spPr>
          <a:xfrm>
            <a:off x="0" y="1641665"/>
            <a:ext cx="3359888" cy="40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GT" dirty="0" err="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E5741D-DEF8-17D7-2BDA-8749404C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6" y="738378"/>
            <a:ext cx="9186531" cy="613618"/>
          </a:xfrm>
        </p:spPr>
        <p:txBody>
          <a:bodyPr/>
          <a:lstStyle/>
          <a:p>
            <a:r>
              <a:rPr lang="es-GT" kern="0" spc="-31" dirty="0">
                <a:latin typeface="Roobert ENEL"/>
                <a:ea typeface="+mn-ea"/>
                <a:cs typeface="Arial"/>
              </a:rPr>
              <a:t>Iniciativas privadas: casos exitosos.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ECFB1D-7847-3E13-1C23-1977D7A3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212" y="4025846"/>
            <a:ext cx="3593151" cy="268349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58EADC-9407-7CF8-EC96-39519756DCAE}"/>
              </a:ext>
            </a:extLst>
          </p:cNvPr>
          <p:cNvSpPr txBox="1"/>
          <p:nvPr/>
        </p:nvSpPr>
        <p:spPr>
          <a:xfrm>
            <a:off x="314957" y="1708931"/>
            <a:ext cx="168347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419" sz="2000" b="1" dirty="0">
                <a:solidFill>
                  <a:schemeClr val="bg1"/>
                </a:solidFill>
              </a:rPr>
              <a:t>GUATEMALA</a:t>
            </a:r>
            <a:r>
              <a:rPr lang="es-419" sz="2000" b="1" dirty="0"/>
              <a:t> </a:t>
            </a:r>
            <a:endParaRPr lang="es-GT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E65BE0-CE02-E26F-48A0-FBB8173194F6}"/>
              </a:ext>
            </a:extLst>
          </p:cNvPr>
          <p:cNvSpPr txBox="1"/>
          <p:nvPr/>
        </p:nvSpPr>
        <p:spPr>
          <a:xfrm>
            <a:off x="314957" y="2338953"/>
            <a:ext cx="5399310" cy="1554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419" sz="2000" b="1" kern="0" spc="-31" dirty="0">
                <a:latin typeface="Roobert ENEL"/>
                <a:cs typeface="Arial"/>
              </a:rPr>
              <a:t>Licitaciones Abiertas a Largo Plazo </a:t>
            </a:r>
          </a:p>
          <a:p>
            <a:endParaRPr lang="es-419" sz="800" dirty="0"/>
          </a:p>
          <a:p>
            <a:pPr marL="457200" lvl="2"/>
            <a:r>
              <a:rPr lang="es-419" sz="1200" b="1" u="sng" kern="0" spc="-31" dirty="0">
                <a:solidFill>
                  <a:srgbClr val="00B050"/>
                </a:solidFill>
                <a:latin typeface="Roobert ENEL"/>
                <a:cs typeface="Arial"/>
              </a:rPr>
              <a:t>PEG 1,2 y 3 </a:t>
            </a:r>
            <a:r>
              <a:rPr lang="es-419" sz="1200" kern="0" spc="-31" dirty="0">
                <a:latin typeface="Roobert ENEL"/>
                <a:cs typeface="Arial"/>
              </a:rPr>
              <a:t>:  por 800 MW nuevos de generación, en su mayoría renovable, lo que permitió ingreso de proyectos de generación solar (80MW)  y eólico (105 MW). </a:t>
            </a:r>
          </a:p>
          <a:p>
            <a:pPr marL="457200" lvl="2"/>
            <a:endParaRPr lang="es-419" sz="1200" kern="0" spc="-31" dirty="0">
              <a:latin typeface="Roobert ENEL"/>
              <a:cs typeface="Arial"/>
            </a:endParaRPr>
          </a:p>
          <a:p>
            <a:pPr marL="457200" lvl="2"/>
            <a:r>
              <a:rPr lang="es-419" sz="1200" u="sng" kern="0" spc="-31" dirty="0">
                <a:solidFill>
                  <a:srgbClr val="00B050"/>
                </a:solidFill>
                <a:latin typeface="Roobert ENEL"/>
                <a:cs typeface="Arial"/>
              </a:rPr>
              <a:t>PEG 4</a:t>
            </a:r>
            <a:r>
              <a:rPr lang="es-419" sz="1200" kern="0" spc="-31" dirty="0">
                <a:solidFill>
                  <a:srgbClr val="00B050"/>
                </a:solidFill>
                <a:latin typeface="Roobert ENEL"/>
                <a:cs typeface="Arial"/>
              </a:rPr>
              <a:t>:  </a:t>
            </a:r>
            <a:r>
              <a:rPr lang="es-419" sz="1200" kern="0" spc="-31" dirty="0">
                <a:latin typeface="Roobert ENEL"/>
                <a:cs typeface="Arial"/>
              </a:rPr>
              <a:t>generación de 235 MW, priorizando la entrada de nuevas tecnologías. Contrato por 15 años . </a:t>
            </a:r>
            <a:endParaRPr lang="es-GT" sz="1200" kern="0" spc="-31" dirty="0">
              <a:latin typeface="Roobert ENEL"/>
              <a:cs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930237-76DE-3A32-3287-AB17D37BBDC4}"/>
              </a:ext>
            </a:extLst>
          </p:cNvPr>
          <p:cNvSpPr/>
          <p:nvPr/>
        </p:nvSpPr>
        <p:spPr>
          <a:xfrm>
            <a:off x="6694970" y="1652041"/>
            <a:ext cx="3359888" cy="40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GT" sz="2000" dirty="0" err="1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A82CBEA-882E-2778-BB22-FADFB5BA7214}"/>
              </a:ext>
            </a:extLst>
          </p:cNvPr>
          <p:cNvSpPr txBox="1"/>
          <p:nvPr/>
        </p:nvSpPr>
        <p:spPr>
          <a:xfrm>
            <a:off x="6911163" y="1707067"/>
            <a:ext cx="16307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419" sz="2000" b="1" dirty="0">
                <a:solidFill>
                  <a:schemeClr val="bg1"/>
                </a:solidFill>
              </a:rPr>
              <a:t>COSTA RICA </a:t>
            </a:r>
            <a:endParaRPr lang="es-GT" sz="2000" b="1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7A8B476-454A-E69C-B2E6-8E69E697B3BE}"/>
              </a:ext>
            </a:extLst>
          </p:cNvPr>
          <p:cNvSpPr txBox="1"/>
          <p:nvPr/>
        </p:nvSpPr>
        <p:spPr>
          <a:xfrm>
            <a:off x="6693751" y="2334875"/>
            <a:ext cx="53954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kern="0" spc="-31" dirty="0">
                <a:latin typeface="Roobert ENEL"/>
                <a:cs typeface="Arial"/>
              </a:rPr>
              <a:t>Ecosistema de Transporte con Hidrógeno Verde</a:t>
            </a:r>
          </a:p>
          <a:p>
            <a:r>
              <a:rPr lang="es-ES" sz="1200" kern="0" spc="-31" dirty="0">
                <a:latin typeface="Roobert ENEL"/>
                <a:cs typeface="Arial"/>
              </a:rPr>
              <a:t>El ecosistema cuenta con un parque de generación solar, un electrolizador para generar hidrógeno verde y un dispensador utilizados por una flota compuesta por un autobús y cuatro vehículos eléctricos de hidrógeno.</a:t>
            </a:r>
          </a:p>
          <a:p>
            <a:pPr algn="r"/>
            <a:endParaRPr lang="es-ES" sz="800" b="1" kern="0" spc="-31" dirty="0">
              <a:latin typeface="Roobert ENEL"/>
              <a:cs typeface="Arial"/>
            </a:endParaRPr>
          </a:p>
        </p:txBody>
      </p:sp>
      <p:pic>
        <p:nvPicPr>
          <p:cNvPr id="1028" name="Picture 4" descr="Mes clave para transporte: Tras la espera, Costa Rica debatiría ley de hidrógeno  verde en febrero - Portal Movilidad: Noticias sobre vehículos eléctricos">
            <a:extLst>
              <a:ext uri="{FF2B5EF4-FFF2-40B4-BE49-F238E27FC236}">
                <a16:creationId xmlns:a16="http://schemas.microsoft.com/office/drawing/2014/main" id="{30CD3B72-1002-323E-4B3B-9FCC5A7C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71" y="4040400"/>
            <a:ext cx="4312464" cy="248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8CCACF7-DFD9-2A31-1EB1-15DE0F9850BC}"/>
              </a:ext>
            </a:extLst>
          </p:cNvPr>
          <p:cNvCxnSpPr>
            <a:cxnSpLocks/>
          </p:cNvCxnSpPr>
          <p:nvPr/>
        </p:nvCxnSpPr>
        <p:spPr>
          <a:xfrm>
            <a:off x="6096000" y="2260985"/>
            <a:ext cx="0" cy="41864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0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ccia a destra 82"/>
          <p:cNvSpPr/>
          <p:nvPr/>
        </p:nvSpPr>
        <p:spPr>
          <a:xfrm>
            <a:off x="900049" y="2368521"/>
            <a:ext cx="10642377" cy="3538395"/>
          </a:xfrm>
          <a:prstGeom prst="rightArrow">
            <a:avLst>
              <a:gd name="adj1" fmla="val 88889"/>
              <a:gd name="adj2" fmla="val 221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algn="ctr"/>
            <a:endParaRPr lang="it-IT" sz="2800" dirty="0" err="1">
              <a:latin typeface="Roobert ENEL" panose="00000800000000000000"/>
              <a:cs typeface="Arial" panose="020B0604020202020204" pitchFamily="34" charset="0"/>
            </a:endParaRPr>
          </a:p>
        </p:txBody>
      </p:sp>
      <p:sp>
        <p:nvSpPr>
          <p:cNvPr id="105" name="Rettangolo 104"/>
          <p:cNvSpPr/>
          <p:nvPr/>
        </p:nvSpPr>
        <p:spPr>
          <a:xfrm>
            <a:off x="6129554" y="4111751"/>
            <a:ext cx="4368000" cy="212463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algn="ctr"/>
            <a:endParaRPr lang="it-IT" sz="2800" dirty="0" err="1">
              <a:latin typeface="Roobert ENEL" panose="00000800000000000000"/>
              <a:cs typeface="Arial" panose="020B0604020202020204" pitchFamily="34" charset="0"/>
            </a:endParaRPr>
          </a:p>
        </p:txBody>
      </p:sp>
      <p:sp>
        <p:nvSpPr>
          <p:cNvPr id="109" name="Rettangolo 108"/>
          <p:cNvSpPr/>
          <p:nvPr/>
        </p:nvSpPr>
        <p:spPr>
          <a:xfrm>
            <a:off x="1755382" y="4111751"/>
            <a:ext cx="4368000" cy="21807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algn="ctr"/>
            <a:endParaRPr lang="it-IT" sz="2800" dirty="0" err="1">
              <a:latin typeface="Roobert ENEL" panose="00000800000000000000"/>
              <a:cs typeface="Arial" panose="020B0604020202020204" pitchFamily="34" charset="0"/>
            </a:endParaRPr>
          </a:p>
        </p:txBody>
      </p:sp>
      <p:sp>
        <p:nvSpPr>
          <p:cNvPr id="107" name="Rettangolo 106"/>
          <p:cNvSpPr/>
          <p:nvPr/>
        </p:nvSpPr>
        <p:spPr>
          <a:xfrm>
            <a:off x="1759363" y="2008710"/>
            <a:ext cx="4368000" cy="206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algn="ctr"/>
            <a:endParaRPr lang="it-IT" sz="2400" dirty="0" err="1">
              <a:latin typeface="Roobert ENEL" panose="00000800000000000000"/>
              <a:cs typeface="Arial" panose="020B0604020202020204" pitchFamily="34" charset="0"/>
            </a:endParaRPr>
          </a:p>
        </p:txBody>
      </p:sp>
      <p:sp>
        <p:nvSpPr>
          <p:cNvPr id="108" name="Rettangolo 107"/>
          <p:cNvSpPr/>
          <p:nvPr/>
        </p:nvSpPr>
        <p:spPr>
          <a:xfrm>
            <a:off x="6129554" y="2002251"/>
            <a:ext cx="4368000" cy="206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algn="ctr"/>
            <a:endParaRPr lang="it-IT" sz="2800" dirty="0" err="1">
              <a:latin typeface="Roobert ENEL" panose="00000800000000000000"/>
              <a:cs typeface="Arial" panose="020B0604020202020204" pitchFamily="34" charset="0"/>
            </a:endParaRPr>
          </a:p>
        </p:txBody>
      </p:sp>
      <p:graphicFrame>
        <p:nvGraphicFramePr>
          <p:cNvPr id="76" name="Grafico 75"/>
          <p:cNvGraphicFramePr/>
          <p:nvPr>
            <p:extLst>
              <p:ext uri="{D42A27DB-BD31-4B8C-83A1-F6EECF244321}">
                <p14:modId xmlns:p14="http://schemas.microsoft.com/office/powerpoint/2010/main" val="1113701050"/>
              </p:ext>
            </p:extLst>
          </p:nvPr>
        </p:nvGraphicFramePr>
        <p:xfrm>
          <a:off x="3834548" y="2490100"/>
          <a:ext cx="4566975" cy="318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/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t-IT" sz="1100" b="1" dirty="0" err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" name="Title 7"/>
          <p:cNvSpPr>
            <a:spLocks noGrp="1"/>
          </p:cNvSpPr>
          <p:nvPr>
            <p:ph type="title" idx="4294967295"/>
          </p:nvPr>
        </p:nvSpPr>
        <p:spPr>
          <a:xfrm>
            <a:off x="735708" y="705451"/>
            <a:ext cx="10060404" cy="87559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s-CO" kern="0" spc="-31" dirty="0">
                <a:latin typeface="Roobert ENEL"/>
                <a:ea typeface="+mn-ea"/>
                <a:cs typeface="Arial"/>
              </a:rPr>
              <a:t>Oportunidades de la Transición Energética.</a:t>
            </a:r>
            <a:endParaRPr lang="en-US" kern="0" spc="-31" dirty="0">
              <a:latin typeface="Roobert ENEL"/>
              <a:ea typeface="+mn-ea"/>
              <a:cs typeface="Arial"/>
            </a:endParaRPr>
          </a:p>
        </p:txBody>
      </p:sp>
      <p:sp>
        <p:nvSpPr>
          <p:cNvPr id="106" name="Rettangolo 61"/>
          <p:cNvSpPr/>
          <p:nvPr/>
        </p:nvSpPr>
        <p:spPr>
          <a:xfrm>
            <a:off x="6136716" y="4062656"/>
            <a:ext cx="4368000" cy="454813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53123" rIns="0" bIns="53123" anchor="ctr"/>
          <a:lstStyle/>
          <a:p>
            <a:pPr marL="0" marR="0" lvl="0" indent="0" algn="ctr" defTabSz="1439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obert ENEL" panose="00000800000000000000"/>
                <a:cs typeface="Arial" panose="020B0604020202020204" pitchFamily="34" charset="0"/>
                <a:sym typeface="Symbol" panose="05050102010706020507" pitchFamily="18" charset="2"/>
              </a:rPr>
              <a:t>E-MOBILITY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obert ENEL" panose="00000800000000000000"/>
              <a:cs typeface="Arial" panose="020B0604020202020204" pitchFamily="34" charset="0"/>
            </a:endParaRPr>
          </a:p>
        </p:txBody>
      </p:sp>
      <p:sp>
        <p:nvSpPr>
          <p:cNvPr id="110" name="Rettangolo 61"/>
          <p:cNvSpPr/>
          <p:nvPr/>
        </p:nvSpPr>
        <p:spPr>
          <a:xfrm>
            <a:off x="1747261" y="1983364"/>
            <a:ext cx="4368000" cy="530951"/>
          </a:xfrm>
          <a:prstGeom prst="rect">
            <a:avLst/>
          </a:prstGeom>
          <a:solidFill>
            <a:srgbClr val="55BE5A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53123" rIns="0" bIns="53123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Roobert ENEL" panose="00000800000000000000"/>
                <a:cs typeface="Arial" pitchFamily="34" charset="0"/>
                <a:sym typeface="Symbol" panose="05050102010706020507" pitchFamily="18" charset="2"/>
              </a:rPr>
              <a:t>CRECIMIENTO EN LA 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Roobert ENEL" panose="00000800000000000000"/>
                <a:cs typeface="Arial" pitchFamily="34" charset="0"/>
                <a:sym typeface="Symbol" panose="05050102010706020507" pitchFamily="18" charset="2"/>
              </a:rPr>
              <a:t>CAPACIDAD DE RENOVABLES</a:t>
            </a:r>
          </a:p>
        </p:txBody>
      </p:sp>
      <p:grpSp>
        <p:nvGrpSpPr>
          <p:cNvPr id="111" name="Gruppo 110"/>
          <p:cNvGrpSpPr/>
          <p:nvPr/>
        </p:nvGrpSpPr>
        <p:grpSpPr>
          <a:xfrm>
            <a:off x="1449954" y="1749011"/>
            <a:ext cx="480000" cy="480000"/>
            <a:chOff x="2590440" y="1580738"/>
            <a:chExt cx="451808" cy="451808"/>
          </a:xfrm>
          <a:effectLst/>
        </p:grpSpPr>
        <p:sp>
          <p:nvSpPr>
            <p:cNvPr id="112" name="Ovale 111">
              <a:extLst>
                <a:ext uri="{FF2B5EF4-FFF2-40B4-BE49-F238E27FC236}">
                  <a16:creationId xmlns:a16="http://schemas.microsoft.com/office/drawing/2014/main" id="{4952AE5B-640C-DD40-915D-A941AE2650F4}"/>
                </a:ext>
              </a:extLst>
            </p:cNvPr>
            <p:cNvSpPr/>
            <p:nvPr/>
          </p:nvSpPr>
          <p:spPr>
            <a:xfrm>
              <a:off x="2590587" y="1580885"/>
              <a:ext cx="451514" cy="451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/>
            <a:lstStyle/>
            <a:p>
              <a:pPr algn="ctr"/>
              <a:endParaRPr lang="it-IT" sz="2800" dirty="0">
                <a:latin typeface="Roobert ENEL" panose="00000800000000000000"/>
                <a:cs typeface="Arial" panose="020B0604020202020204" pitchFamily="34" charset="0"/>
              </a:endParaRPr>
            </a:p>
          </p:txBody>
        </p:sp>
        <p:sp>
          <p:nvSpPr>
            <p:cNvPr id="113" name="Anello 112">
              <a:extLst>
                <a:ext uri="{FF2B5EF4-FFF2-40B4-BE49-F238E27FC236}">
                  <a16:creationId xmlns:a16="http://schemas.microsoft.com/office/drawing/2014/main" id="{896AADE6-7097-934F-A6D1-1EB7EDDA04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440" y="1580738"/>
              <a:ext cx="451808" cy="451808"/>
            </a:xfrm>
            <a:prstGeom prst="donut">
              <a:avLst>
                <a:gd name="adj" fmla="val 12235"/>
              </a:avLst>
            </a:prstGeom>
            <a:solidFill>
              <a:srgbClr val="55BE5A"/>
            </a:solidFill>
            <a:ln>
              <a:noFill/>
            </a:ln>
            <a:effectLst>
              <a:outerShdw blurRad="165100" dist="889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/>
            <a:lstStyle/>
            <a:p>
              <a:pPr algn="ctr"/>
              <a:endParaRPr lang="it-IT" sz="2800" dirty="0">
                <a:solidFill>
                  <a:schemeClr val="tx1"/>
                </a:solidFill>
                <a:latin typeface="Roobert ENEL" panose="00000800000000000000"/>
                <a:cs typeface="Arial" panose="020B0604020202020204" pitchFamily="34" charset="0"/>
              </a:endParaRPr>
            </a:p>
          </p:txBody>
        </p:sp>
        <p:grpSp>
          <p:nvGrpSpPr>
            <p:cNvPr id="114" name="Gruppo 113">
              <a:extLst>
                <a:ext uri="{FF2B5EF4-FFF2-40B4-BE49-F238E27FC236}">
                  <a16:creationId xmlns:a16="http://schemas.microsoft.com/office/drawing/2014/main" id="{B04B9E1A-0E82-5843-AC15-52C633A1E1DE}"/>
                </a:ext>
              </a:extLst>
            </p:cNvPr>
            <p:cNvGrpSpPr/>
            <p:nvPr/>
          </p:nvGrpSpPr>
          <p:grpSpPr>
            <a:xfrm>
              <a:off x="2660964" y="1627338"/>
              <a:ext cx="257578" cy="347510"/>
              <a:chOff x="4593347" y="-477329"/>
              <a:chExt cx="257578" cy="347510"/>
            </a:xfrm>
          </p:grpSpPr>
          <p:sp>
            <p:nvSpPr>
              <p:cNvPr id="115" name="object 98">
                <a:extLst>
                  <a:ext uri="{FF2B5EF4-FFF2-40B4-BE49-F238E27FC236}">
                    <a16:creationId xmlns:a16="http://schemas.microsoft.com/office/drawing/2014/main" id="{A0FEDA07-7EBC-F649-AFB6-7CDC82EE7A1C}"/>
                  </a:ext>
                </a:extLst>
              </p:cNvPr>
              <p:cNvSpPr/>
              <p:nvPr/>
            </p:nvSpPr>
            <p:spPr>
              <a:xfrm>
                <a:off x="4745331" y="-343576"/>
                <a:ext cx="36900" cy="37186"/>
              </a:xfrm>
              <a:custGeom>
                <a:avLst/>
                <a:gdLst/>
                <a:ahLst/>
                <a:cxnLst/>
                <a:rect l="l" t="t" r="r" b="b"/>
                <a:pathLst>
                  <a:path w="33350" h="32765">
                    <a:moveTo>
                      <a:pt x="0" y="16382"/>
                    </a:moveTo>
                    <a:lnTo>
                      <a:pt x="0" y="25400"/>
                    </a:lnTo>
                    <a:lnTo>
                      <a:pt x="7467" y="32765"/>
                    </a:lnTo>
                    <a:lnTo>
                      <a:pt x="25882" y="32765"/>
                    </a:lnTo>
                    <a:lnTo>
                      <a:pt x="33350" y="25400"/>
                    </a:lnTo>
                    <a:lnTo>
                      <a:pt x="33350" y="7365"/>
                    </a:lnTo>
                    <a:lnTo>
                      <a:pt x="25882" y="0"/>
                    </a:lnTo>
                    <a:lnTo>
                      <a:pt x="7467" y="0"/>
                    </a:lnTo>
                    <a:lnTo>
                      <a:pt x="0" y="7365"/>
                    </a:lnTo>
                    <a:lnTo>
                      <a:pt x="0" y="16382"/>
                    </a:lnTo>
                    <a:close/>
                  </a:path>
                </a:pathLst>
              </a:custGeom>
              <a:solidFill>
                <a:srgbClr val="55BE5A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800" b="1" dirty="0">
                  <a:solidFill>
                    <a:srgbClr val="133B9C"/>
                  </a:solidFill>
                  <a:latin typeface="Roobert ENEL" panose="0000080000000000000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object 99">
                <a:extLst>
                  <a:ext uri="{FF2B5EF4-FFF2-40B4-BE49-F238E27FC236}">
                    <a16:creationId xmlns:a16="http://schemas.microsoft.com/office/drawing/2014/main" id="{289A2FB0-7C56-1244-9CC4-DA9A714EE50C}"/>
                  </a:ext>
                </a:extLst>
              </p:cNvPr>
              <p:cNvSpPr/>
              <p:nvPr/>
            </p:nvSpPr>
            <p:spPr>
              <a:xfrm>
                <a:off x="4763781" y="-477329"/>
                <a:ext cx="87144" cy="133031"/>
              </a:xfrm>
              <a:custGeom>
                <a:avLst/>
                <a:gdLst/>
                <a:ahLst/>
                <a:cxnLst/>
                <a:rect l="l" t="t" r="r" b="b"/>
                <a:pathLst>
                  <a:path w="78759" h="117213">
                    <a:moveTo>
                      <a:pt x="13154" y="103620"/>
                    </a:moveTo>
                    <a:lnTo>
                      <a:pt x="23827" y="111116"/>
                    </a:lnTo>
                    <a:lnTo>
                      <a:pt x="28524" y="117213"/>
                    </a:lnTo>
                    <a:lnTo>
                      <a:pt x="40807" y="94695"/>
                    </a:lnTo>
                    <a:lnTo>
                      <a:pt x="51086" y="74866"/>
                    </a:lnTo>
                    <a:lnTo>
                      <a:pt x="59502" y="57619"/>
                    </a:lnTo>
                    <a:lnTo>
                      <a:pt x="66195" y="42848"/>
                    </a:lnTo>
                    <a:lnTo>
                      <a:pt x="71307" y="30448"/>
                    </a:lnTo>
                    <a:lnTo>
                      <a:pt x="74979" y="20312"/>
                    </a:lnTo>
                    <a:lnTo>
                      <a:pt x="77351" y="12334"/>
                    </a:lnTo>
                    <a:lnTo>
                      <a:pt x="78564" y="6408"/>
                    </a:lnTo>
                    <a:lnTo>
                      <a:pt x="78759" y="2429"/>
                    </a:lnTo>
                    <a:lnTo>
                      <a:pt x="75907" y="0"/>
                    </a:lnTo>
                    <a:lnTo>
                      <a:pt x="72927" y="1611"/>
                    </a:lnTo>
                    <a:lnTo>
                      <a:pt x="68764" y="5000"/>
                    </a:lnTo>
                    <a:lnTo>
                      <a:pt x="63396" y="10338"/>
                    </a:lnTo>
                    <a:lnTo>
                      <a:pt x="56805" y="17799"/>
                    </a:lnTo>
                    <a:lnTo>
                      <a:pt x="48970" y="27555"/>
                    </a:lnTo>
                    <a:lnTo>
                      <a:pt x="39872" y="39779"/>
                    </a:lnTo>
                    <a:lnTo>
                      <a:pt x="29489" y="54644"/>
                    </a:lnTo>
                    <a:lnTo>
                      <a:pt x="17803" y="72322"/>
                    </a:lnTo>
                    <a:lnTo>
                      <a:pt x="4793" y="92986"/>
                    </a:lnTo>
                    <a:lnTo>
                      <a:pt x="0" y="100830"/>
                    </a:lnTo>
                    <a:lnTo>
                      <a:pt x="13154" y="103620"/>
                    </a:lnTo>
                    <a:close/>
                  </a:path>
                </a:pathLst>
              </a:custGeom>
              <a:solidFill>
                <a:srgbClr val="55BE5A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800" b="1" dirty="0">
                  <a:solidFill>
                    <a:srgbClr val="133B9C"/>
                  </a:solidFill>
                  <a:latin typeface="Roobert ENEL" panose="0000080000000000000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object 100">
                <a:extLst>
                  <a:ext uri="{FF2B5EF4-FFF2-40B4-BE49-F238E27FC236}">
                    <a16:creationId xmlns:a16="http://schemas.microsoft.com/office/drawing/2014/main" id="{6021F225-0942-DB47-8C1F-076214297C3E}"/>
                  </a:ext>
                </a:extLst>
              </p:cNvPr>
              <p:cNvSpPr/>
              <p:nvPr/>
            </p:nvSpPr>
            <p:spPr>
              <a:xfrm>
                <a:off x="4593347" y="-343576"/>
                <a:ext cx="138310" cy="37186"/>
              </a:xfrm>
              <a:custGeom>
                <a:avLst/>
                <a:gdLst/>
                <a:ahLst/>
                <a:cxnLst/>
                <a:rect l="l" t="t" r="r" b="b"/>
                <a:pathLst>
                  <a:path w="125002" h="32765">
                    <a:moveTo>
                      <a:pt x="125002" y="32765"/>
                    </a:moveTo>
                    <a:lnTo>
                      <a:pt x="122310" y="27939"/>
                    </a:lnTo>
                    <a:lnTo>
                      <a:pt x="120747" y="22351"/>
                    </a:lnTo>
                    <a:lnTo>
                      <a:pt x="120747" y="10540"/>
                    </a:lnTo>
                    <a:lnTo>
                      <a:pt x="122310" y="4825"/>
                    </a:lnTo>
                    <a:lnTo>
                      <a:pt x="125002" y="0"/>
                    </a:lnTo>
                    <a:lnTo>
                      <a:pt x="98691" y="753"/>
                    </a:lnTo>
                    <a:lnTo>
                      <a:pt x="75898" y="1898"/>
                    </a:lnTo>
                    <a:lnTo>
                      <a:pt x="56445" y="3363"/>
                    </a:lnTo>
                    <a:lnTo>
                      <a:pt x="40157" y="5075"/>
                    </a:lnTo>
                    <a:lnTo>
                      <a:pt x="26857" y="6963"/>
                    </a:lnTo>
                    <a:lnTo>
                      <a:pt x="16369" y="8954"/>
                    </a:lnTo>
                    <a:lnTo>
                      <a:pt x="8516" y="10975"/>
                    </a:lnTo>
                    <a:lnTo>
                      <a:pt x="3122" y="12955"/>
                    </a:lnTo>
                    <a:lnTo>
                      <a:pt x="11" y="14821"/>
                    </a:lnTo>
                    <a:lnTo>
                      <a:pt x="0" y="18123"/>
                    </a:lnTo>
                    <a:lnTo>
                      <a:pt x="3100" y="19942"/>
                    </a:lnTo>
                    <a:lnTo>
                      <a:pt x="8483" y="21891"/>
                    </a:lnTo>
                    <a:lnTo>
                      <a:pt x="16326" y="23893"/>
                    </a:lnTo>
                    <a:lnTo>
                      <a:pt x="26804" y="25873"/>
                    </a:lnTo>
                    <a:lnTo>
                      <a:pt x="40094" y="27753"/>
                    </a:lnTo>
                    <a:lnTo>
                      <a:pt x="56374" y="29459"/>
                    </a:lnTo>
                    <a:lnTo>
                      <a:pt x="75819" y="30913"/>
                    </a:lnTo>
                    <a:lnTo>
                      <a:pt x="98606" y="32040"/>
                    </a:lnTo>
                    <a:lnTo>
                      <a:pt x="125002" y="32765"/>
                    </a:lnTo>
                    <a:close/>
                  </a:path>
                </a:pathLst>
              </a:custGeom>
              <a:solidFill>
                <a:srgbClr val="55BE5A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800" b="1" dirty="0">
                  <a:solidFill>
                    <a:srgbClr val="133B9C"/>
                  </a:solidFill>
                  <a:latin typeface="Roobert ENEL" panose="0000080000000000000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object 101">
                <a:extLst>
                  <a:ext uri="{FF2B5EF4-FFF2-40B4-BE49-F238E27FC236}">
                    <a16:creationId xmlns:a16="http://schemas.microsoft.com/office/drawing/2014/main" id="{4A2204F6-F068-E34C-B384-3EF89CF53231}"/>
                  </a:ext>
                </a:extLst>
              </p:cNvPr>
              <p:cNvSpPr/>
              <p:nvPr/>
            </p:nvSpPr>
            <p:spPr>
              <a:xfrm>
                <a:off x="4764456" y="-306388"/>
                <a:ext cx="86444" cy="133039"/>
              </a:xfrm>
              <a:custGeom>
                <a:avLst/>
                <a:gdLst/>
                <a:ahLst/>
                <a:cxnLst/>
                <a:rect l="l" t="t" r="r" b="b"/>
                <a:pathLst>
                  <a:path w="78126" h="117220">
                    <a:moveTo>
                      <a:pt x="7797" y="15494"/>
                    </a:moveTo>
                    <a:lnTo>
                      <a:pt x="0" y="16510"/>
                    </a:lnTo>
                    <a:lnTo>
                      <a:pt x="13401" y="38280"/>
                    </a:lnTo>
                    <a:lnTo>
                      <a:pt x="25477" y="56990"/>
                    </a:lnTo>
                    <a:lnTo>
                      <a:pt x="36247" y="72814"/>
                    </a:lnTo>
                    <a:lnTo>
                      <a:pt x="45730" y="85926"/>
                    </a:lnTo>
                    <a:lnTo>
                      <a:pt x="53947" y="96499"/>
                    </a:lnTo>
                    <a:lnTo>
                      <a:pt x="60915" y="104708"/>
                    </a:lnTo>
                    <a:lnTo>
                      <a:pt x="66654" y="110727"/>
                    </a:lnTo>
                    <a:lnTo>
                      <a:pt x="71183" y="114729"/>
                    </a:lnTo>
                    <a:lnTo>
                      <a:pt x="74523" y="116889"/>
                    </a:lnTo>
                    <a:lnTo>
                      <a:pt x="77127" y="117220"/>
                    </a:lnTo>
                    <a:lnTo>
                      <a:pt x="78042" y="115639"/>
                    </a:lnTo>
                    <a:lnTo>
                      <a:pt x="78126" y="112233"/>
                    </a:lnTo>
                    <a:lnTo>
                      <a:pt x="77236" y="106898"/>
                    </a:lnTo>
                    <a:lnTo>
                      <a:pt x="75233" y="99530"/>
                    </a:lnTo>
                    <a:lnTo>
                      <a:pt x="71975" y="90024"/>
                    </a:lnTo>
                    <a:lnTo>
                      <a:pt x="67324" y="78276"/>
                    </a:lnTo>
                    <a:lnTo>
                      <a:pt x="61136" y="64182"/>
                    </a:lnTo>
                    <a:lnTo>
                      <a:pt x="53273" y="47638"/>
                    </a:lnTo>
                    <a:lnTo>
                      <a:pt x="43594" y="28539"/>
                    </a:lnTo>
                    <a:lnTo>
                      <a:pt x="31958" y="6782"/>
                    </a:lnTo>
                    <a:lnTo>
                      <a:pt x="28219" y="0"/>
                    </a:lnTo>
                    <a:lnTo>
                      <a:pt x="19615" y="9765"/>
                    </a:lnTo>
                    <a:lnTo>
                      <a:pt x="7797" y="15494"/>
                    </a:lnTo>
                    <a:close/>
                  </a:path>
                </a:pathLst>
              </a:custGeom>
              <a:solidFill>
                <a:srgbClr val="55BE5A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800" b="1" dirty="0">
                  <a:solidFill>
                    <a:srgbClr val="133B9C"/>
                  </a:solidFill>
                  <a:latin typeface="Roobert ENEL" panose="0000080000000000000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object 102">
                <a:extLst>
                  <a:ext uri="{FF2B5EF4-FFF2-40B4-BE49-F238E27FC236}">
                    <a16:creationId xmlns:a16="http://schemas.microsoft.com/office/drawing/2014/main" id="{2F339E98-D37C-7348-9C97-D27FB92C7C49}"/>
                  </a:ext>
                </a:extLst>
              </p:cNvPr>
              <p:cNvSpPr/>
              <p:nvPr/>
            </p:nvSpPr>
            <p:spPr>
              <a:xfrm>
                <a:off x="4745331" y="-283327"/>
                <a:ext cx="36900" cy="153508"/>
              </a:xfrm>
              <a:custGeom>
                <a:avLst/>
                <a:gdLst/>
                <a:ahLst/>
                <a:cxnLst/>
                <a:rect l="l" t="t" r="r" b="b"/>
                <a:pathLst>
                  <a:path w="33350" h="135255">
                    <a:moveTo>
                      <a:pt x="33350" y="135255"/>
                    </a:moveTo>
                    <a:lnTo>
                      <a:pt x="33350" y="52705"/>
                    </a:lnTo>
                    <a:lnTo>
                      <a:pt x="27872" y="44526"/>
                    </a:lnTo>
                    <a:lnTo>
                      <a:pt x="21487" y="34753"/>
                    </a:lnTo>
                    <a:lnTo>
                      <a:pt x="14712" y="24104"/>
                    </a:lnTo>
                    <a:lnTo>
                      <a:pt x="7549" y="12535"/>
                    </a:lnTo>
                    <a:lnTo>
                      <a:pt x="0" y="0"/>
                    </a:lnTo>
                    <a:lnTo>
                      <a:pt x="0" y="135255"/>
                    </a:lnTo>
                    <a:lnTo>
                      <a:pt x="33350" y="135255"/>
                    </a:lnTo>
                    <a:close/>
                  </a:path>
                </a:pathLst>
              </a:custGeom>
              <a:solidFill>
                <a:srgbClr val="55BE5A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800" b="1" dirty="0">
                  <a:solidFill>
                    <a:srgbClr val="133B9C"/>
                  </a:solidFill>
                  <a:latin typeface="Roobert ENEL" panose="0000080000000000000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0" name="Rettangolo 61"/>
          <p:cNvSpPr/>
          <p:nvPr/>
        </p:nvSpPr>
        <p:spPr>
          <a:xfrm>
            <a:off x="6109732" y="1988095"/>
            <a:ext cx="4394984" cy="524986"/>
          </a:xfrm>
          <a:prstGeom prst="rect">
            <a:avLst/>
          </a:prstGeom>
          <a:solidFill>
            <a:srgbClr val="0655FA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53123" rIns="0" bIns="53123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oobert ENEL" panose="00000800000000000000"/>
                <a:cs typeface="Arial" pitchFamily="34" charset="0"/>
                <a:sym typeface="Symbol" panose="05050102010706020507" pitchFamily="18" charset="2"/>
              </a:rPr>
              <a:t>DESARROLLO &amp; AUTOMATIZACIÓN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Roobert ENEL" panose="00000800000000000000"/>
                <a:cs typeface="Arial" pitchFamily="34" charset="0"/>
                <a:sym typeface="Symbol" panose="05050102010706020507" pitchFamily="18" charset="2"/>
              </a:rPr>
              <a:t>      DE REDES </a:t>
            </a:r>
            <a:r>
              <a:rPr lang="it-IT" dirty="0">
                <a:solidFill>
                  <a:schemeClr val="bg1"/>
                </a:solidFill>
                <a:latin typeface="Roobert ENEL" panose="00000800000000000000"/>
                <a:cs typeface="Arial" pitchFamily="34" charset="0"/>
                <a:sym typeface="Symbol" panose="05050102010706020507" pitchFamily="18" charset="2"/>
              </a:rPr>
              <a:t>	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3ED6869-FEA2-9FA8-C9E2-7D667F439F6F}"/>
              </a:ext>
            </a:extLst>
          </p:cNvPr>
          <p:cNvGrpSpPr/>
          <p:nvPr/>
        </p:nvGrpSpPr>
        <p:grpSpPr>
          <a:xfrm>
            <a:off x="10216437" y="1776936"/>
            <a:ext cx="480000" cy="480000"/>
            <a:chOff x="10080098" y="1519182"/>
            <a:chExt cx="480000" cy="480000"/>
          </a:xfrm>
        </p:grpSpPr>
        <p:sp>
          <p:nvSpPr>
            <p:cNvPr id="132" name="Ovale 131">
              <a:extLst>
                <a:ext uri="{FF2B5EF4-FFF2-40B4-BE49-F238E27FC236}">
                  <a16:creationId xmlns:a16="http://schemas.microsoft.com/office/drawing/2014/main" id="{BA5BD534-8E18-F049-9BDA-A36976F5D465}"/>
                </a:ext>
              </a:extLst>
            </p:cNvPr>
            <p:cNvSpPr/>
            <p:nvPr/>
          </p:nvSpPr>
          <p:spPr>
            <a:xfrm>
              <a:off x="10080254" y="1519338"/>
              <a:ext cx="479688" cy="479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/>
            <a:lstStyle/>
            <a:p>
              <a:pPr algn="ctr"/>
              <a:endParaRPr lang="it-IT" sz="2800" dirty="0">
                <a:latin typeface="Roobert ENEL" panose="00000800000000000000"/>
                <a:cs typeface="Arial" panose="020B0604020202020204" pitchFamily="34" charset="0"/>
              </a:endParaRPr>
            </a:p>
          </p:txBody>
        </p:sp>
        <p:sp>
          <p:nvSpPr>
            <p:cNvPr id="133" name="Anello 132">
              <a:extLst>
                <a:ext uri="{FF2B5EF4-FFF2-40B4-BE49-F238E27FC236}">
                  <a16:creationId xmlns:a16="http://schemas.microsoft.com/office/drawing/2014/main" id="{5F11A2C8-2B6A-D248-AC28-034AFE676E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80098" y="1519182"/>
              <a:ext cx="480000" cy="480000"/>
            </a:xfrm>
            <a:prstGeom prst="donut">
              <a:avLst>
                <a:gd name="adj" fmla="val 12235"/>
              </a:avLst>
            </a:prstGeom>
            <a:solidFill>
              <a:srgbClr val="0655FA"/>
            </a:solidFill>
            <a:ln>
              <a:noFill/>
            </a:ln>
            <a:effectLst>
              <a:outerShdw blurRad="165100" dist="889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/>
            <a:lstStyle/>
            <a:p>
              <a:pPr algn="ctr"/>
              <a:endParaRPr lang="it-IT" sz="2800" dirty="0">
                <a:solidFill>
                  <a:schemeClr val="tx1"/>
                </a:solidFill>
                <a:latin typeface="Roobert ENEL" panose="00000800000000000000"/>
                <a:cs typeface="Arial" panose="020B0604020202020204" pitchFamily="34" charset="0"/>
              </a:endParaRPr>
            </a:p>
          </p:txBody>
        </p:sp>
        <p:sp>
          <p:nvSpPr>
            <p:cNvPr id="134" name="object 85">
              <a:extLst>
                <a:ext uri="{FF2B5EF4-FFF2-40B4-BE49-F238E27FC236}">
                  <a16:creationId xmlns:a16="http://schemas.microsoft.com/office/drawing/2014/main" id="{FB74210C-9A7A-1748-9078-5840B30466E2}"/>
                </a:ext>
              </a:extLst>
            </p:cNvPr>
            <p:cNvSpPr/>
            <p:nvPr/>
          </p:nvSpPr>
          <p:spPr>
            <a:xfrm>
              <a:off x="10194637" y="1601208"/>
              <a:ext cx="262112" cy="315949"/>
            </a:xfrm>
            <a:custGeom>
              <a:avLst/>
              <a:gdLst/>
              <a:ahLst/>
              <a:cxnLst/>
              <a:rect l="l" t="t" r="r" b="b"/>
              <a:pathLst>
                <a:path w="232029" h="273812">
                  <a:moveTo>
                    <a:pt x="92582" y="171577"/>
                  </a:moveTo>
                  <a:lnTo>
                    <a:pt x="87756" y="179705"/>
                  </a:lnTo>
                  <a:lnTo>
                    <a:pt x="107568" y="193040"/>
                  </a:lnTo>
                  <a:lnTo>
                    <a:pt x="115950" y="187325"/>
                  </a:lnTo>
                  <a:lnTo>
                    <a:pt x="92582" y="171577"/>
                  </a:lnTo>
                  <a:close/>
                </a:path>
                <a:path w="232029" h="273812">
                  <a:moveTo>
                    <a:pt x="226694" y="110236"/>
                  </a:moveTo>
                  <a:lnTo>
                    <a:pt x="146304" y="88011"/>
                  </a:lnTo>
                  <a:lnTo>
                    <a:pt x="148208" y="103250"/>
                  </a:lnTo>
                  <a:lnTo>
                    <a:pt x="172593" y="109982"/>
                  </a:lnTo>
                  <a:lnTo>
                    <a:pt x="226694" y="110236"/>
                  </a:lnTo>
                  <a:close/>
                </a:path>
                <a:path w="232029" h="273812">
                  <a:moveTo>
                    <a:pt x="145795" y="218694"/>
                  </a:moveTo>
                  <a:lnTo>
                    <a:pt x="115950" y="235204"/>
                  </a:lnTo>
                  <a:lnTo>
                    <a:pt x="125730" y="240538"/>
                  </a:lnTo>
                  <a:lnTo>
                    <a:pt x="150368" y="227076"/>
                  </a:lnTo>
                  <a:lnTo>
                    <a:pt x="150875" y="124079"/>
                  </a:lnTo>
                  <a:lnTo>
                    <a:pt x="179069" y="124079"/>
                  </a:lnTo>
                  <a:lnTo>
                    <a:pt x="178943" y="144525"/>
                  </a:lnTo>
                  <a:lnTo>
                    <a:pt x="182118" y="147700"/>
                  </a:lnTo>
                  <a:lnTo>
                    <a:pt x="189864" y="147700"/>
                  </a:lnTo>
                  <a:lnTo>
                    <a:pt x="193039" y="144525"/>
                  </a:lnTo>
                  <a:lnTo>
                    <a:pt x="193039" y="124079"/>
                  </a:lnTo>
                  <a:lnTo>
                    <a:pt x="217931" y="124079"/>
                  </a:lnTo>
                  <a:lnTo>
                    <a:pt x="217931" y="144525"/>
                  </a:lnTo>
                  <a:lnTo>
                    <a:pt x="221106" y="147700"/>
                  </a:lnTo>
                  <a:lnTo>
                    <a:pt x="228854" y="147700"/>
                  </a:lnTo>
                  <a:lnTo>
                    <a:pt x="232029" y="144525"/>
                  </a:lnTo>
                  <a:lnTo>
                    <a:pt x="232029" y="117094"/>
                  </a:lnTo>
                  <a:lnTo>
                    <a:pt x="231394" y="114300"/>
                  </a:lnTo>
                  <a:lnTo>
                    <a:pt x="229488" y="111633"/>
                  </a:lnTo>
                  <a:lnTo>
                    <a:pt x="226822" y="110236"/>
                  </a:lnTo>
                  <a:lnTo>
                    <a:pt x="226694" y="110236"/>
                  </a:lnTo>
                  <a:lnTo>
                    <a:pt x="172593" y="109982"/>
                  </a:lnTo>
                  <a:lnTo>
                    <a:pt x="149098" y="109982"/>
                  </a:lnTo>
                  <a:lnTo>
                    <a:pt x="148208" y="103250"/>
                  </a:lnTo>
                  <a:lnTo>
                    <a:pt x="146304" y="88011"/>
                  </a:lnTo>
                  <a:lnTo>
                    <a:pt x="139573" y="37719"/>
                  </a:lnTo>
                  <a:lnTo>
                    <a:pt x="178943" y="37719"/>
                  </a:lnTo>
                  <a:lnTo>
                    <a:pt x="178943" y="58039"/>
                  </a:lnTo>
                  <a:lnTo>
                    <a:pt x="182118" y="61341"/>
                  </a:lnTo>
                  <a:lnTo>
                    <a:pt x="189864" y="61341"/>
                  </a:lnTo>
                  <a:lnTo>
                    <a:pt x="193039" y="58039"/>
                  </a:lnTo>
                  <a:lnTo>
                    <a:pt x="193039" y="30607"/>
                  </a:lnTo>
                  <a:lnTo>
                    <a:pt x="192277" y="27686"/>
                  </a:lnTo>
                  <a:lnTo>
                    <a:pt x="190373" y="25019"/>
                  </a:lnTo>
                  <a:lnTo>
                    <a:pt x="189230" y="24257"/>
                  </a:lnTo>
                  <a:lnTo>
                    <a:pt x="142367" y="762"/>
                  </a:lnTo>
                  <a:lnTo>
                    <a:pt x="139319" y="0"/>
                  </a:lnTo>
                  <a:lnTo>
                    <a:pt x="94233" y="14097"/>
                  </a:lnTo>
                  <a:lnTo>
                    <a:pt x="137541" y="14097"/>
                  </a:lnTo>
                  <a:lnTo>
                    <a:pt x="156337" y="23622"/>
                  </a:lnTo>
                  <a:lnTo>
                    <a:pt x="131444" y="23622"/>
                  </a:lnTo>
                  <a:lnTo>
                    <a:pt x="127254" y="51435"/>
                  </a:lnTo>
                  <a:lnTo>
                    <a:pt x="129412" y="67437"/>
                  </a:lnTo>
                  <a:lnTo>
                    <a:pt x="121919" y="58166"/>
                  </a:lnTo>
                  <a:lnTo>
                    <a:pt x="125602" y="38608"/>
                  </a:lnTo>
                  <a:lnTo>
                    <a:pt x="115950" y="50546"/>
                  </a:lnTo>
                  <a:lnTo>
                    <a:pt x="109981" y="58166"/>
                  </a:lnTo>
                  <a:lnTo>
                    <a:pt x="102616" y="67437"/>
                  </a:lnTo>
                  <a:lnTo>
                    <a:pt x="98170" y="100457"/>
                  </a:lnTo>
                  <a:lnTo>
                    <a:pt x="106680" y="100457"/>
                  </a:lnTo>
                  <a:lnTo>
                    <a:pt x="106425" y="77597"/>
                  </a:lnTo>
                  <a:lnTo>
                    <a:pt x="115950" y="65659"/>
                  </a:lnTo>
                  <a:lnTo>
                    <a:pt x="125602" y="77724"/>
                  </a:lnTo>
                  <a:lnTo>
                    <a:pt x="125222" y="100457"/>
                  </a:lnTo>
                  <a:lnTo>
                    <a:pt x="133604" y="100457"/>
                  </a:lnTo>
                  <a:lnTo>
                    <a:pt x="134874" y="109982"/>
                  </a:lnTo>
                  <a:lnTo>
                    <a:pt x="137922" y="132334"/>
                  </a:lnTo>
                  <a:lnTo>
                    <a:pt x="141731" y="161162"/>
                  </a:lnTo>
                  <a:lnTo>
                    <a:pt x="139319" y="171577"/>
                  </a:lnTo>
                  <a:lnTo>
                    <a:pt x="115950" y="187325"/>
                  </a:lnTo>
                  <a:lnTo>
                    <a:pt x="124460" y="193040"/>
                  </a:lnTo>
                  <a:lnTo>
                    <a:pt x="144144" y="179705"/>
                  </a:lnTo>
                  <a:lnTo>
                    <a:pt x="147955" y="208915"/>
                  </a:lnTo>
                  <a:lnTo>
                    <a:pt x="145795" y="218694"/>
                  </a:lnTo>
                  <a:close/>
                </a:path>
                <a:path w="232029" h="273812">
                  <a:moveTo>
                    <a:pt x="85979" y="218694"/>
                  </a:moveTo>
                  <a:lnTo>
                    <a:pt x="81533" y="226822"/>
                  </a:lnTo>
                  <a:lnTo>
                    <a:pt x="106172" y="240538"/>
                  </a:lnTo>
                  <a:lnTo>
                    <a:pt x="115950" y="235204"/>
                  </a:lnTo>
                  <a:lnTo>
                    <a:pt x="85979" y="218694"/>
                  </a:lnTo>
                  <a:close/>
                </a:path>
                <a:path w="232029" h="273812">
                  <a:moveTo>
                    <a:pt x="64516" y="272796"/>
                  </a:moveTo>
                  <a:lnTo>
                    <a:pt x="68325" y="273177"/>
                  </a:lnTo>
                  <a:lnTo>
                    <a:pt x="71881" y="273812"/>
                  </a:lnTo>
                  <a:lnTo>
                    <a:pt x="75183" y="271272"/>
                  </a:lnTo>
                  <a:lnTo>
                    <a:pt x="75945" y="267843"/>
                  </a:lnTo>
                  <a:lnTo>
                    <a:pt x="115950" y="245872"/>
                  </a:lnTo>
                  <a:lnTo>
                    <a:pt x="155829" y="267843"/>
                  </a:lnTo>
                  <a:lnTo>
                    <a:pt x="156591" y="271018"/>
                  </a:lnTo>
                  <a:lnTo>
                    <a:pt x="159385" y="273304"/>
                  </a:lnTo>
                  <a:lnTo>
                    <a:pt x="163575" y="273177"/>
                  </a:lnTo>
                  <a:lnTo>
                    <a:pt x="167386" y="272796"/>
                  </a:lnTo>
                  <a:lnTo>
                    <a:pt x="170052" y="269240"/>
                  </a:lnTo>
                  <a:lnTo>
                    <a:pt x="169672" y="265303"/>
                  </a:lnTo>
                  <a:lnTo>
                    <a:pt x="150875" y="124079"/>
                  </a:lnTo>
                  <a:lnTo>
                    <a:pt x="150368" y="227076"/>
                  </a:lnTo>
                  <a:lnTo>
                    <a:pt x="154305" y="256286"/>
                  </a:lnTo>
                  <a:lnTo>
                    <a:pt x="125730" y="240538"/>
                  </a:lnTo>
                  <a:lnTo>
                    <a:pt x="115950" y="235204"/>
                  </a:lnTo>
                  <a:lnTo>
                    <a:pt x="106172" y="240538"/>
                  </a:lnTo>
                  <a:lnTo>
                    <a:pt x="77597" y="256286"/>
                  </a:lnTo>
                  <a:lnTo>
                    <a:pt x="81533" y="226822"/>
                  </a:lnTo>
                  <a:lnTo>
                    <a:pt x="85979" y="218694"/>
                  </a:lnTo>
                  <a:lnTo>
                    <a:pt x="115950" y="198501"/>
                  </a:lnTo>
                  <a:lnTo>
                    <a:pt x="145795" y="218694"/>
                  </a:lnTo>
                  <a:lnTo>
                    <a:pt x="147955" y="208915"/>
                  </a:lnTo>
                  <a:lnTo>
                    <a:pt x="124460" y="193040"/>
                  </a:lnTo>
                  <a:lnTo>
                    <a:pt x="115950" y="187325"/>
                  </a:lnTo>
                  <a:lnTo>
                    <a:pt x="107568" y="193040"/>
                  </a:lnTo>
                  <a:lnTo>
                    <a:pt x="83947" y="208915"/>
                  </a:lnTo>
                  <a:lnTo>
                    <a:pt x="87756" y="179705"/>
                  </a:lnTo>
                  <a:lnTo>
                    <a:pt x="92582" y="171577"/>
                  </a:lnTo>
                  <a:lnTo>
                    <a:pt x="115950" y="151257"/>
                  </a:lnTo>
                  <a:lnTo>
                    <a:pt x="139319" y="171577"/>
                  </a:lnTo>
                  <a:lnTo>
                    <a:pt x="141731" y="161162"/>
                  </a:lnTo>
                  <a:lnTo>
                    <a:pt x="123189" y="145034"/>
                  </a:lnTo>
                  <a:lnTo>
                    <a:pt x="137922" y="132334"/>
                  </a:lnTo>
                  <a:lnTo>
                    <a:pt x="134874" y="109982"/>
                  </a:lnTo>
                  <a:lnTo>
                    <a:pt x="133095" y="109982"/>
                  </a:lnTo>
                  <a:lnTo>
                    <a:pt x="125222" y="100457"/>
                  </a:lnTo>
                  <a:lnTo>
                    <a:pt x="125602" y="77724"/>
                  </a:lnTo>
                  <a:lnTo>
                    <a:pt x="118363" y="86360"/>
                  </a:lnTo>
                  <a:lnTo>
                    <a:pt x="113664" y="86360"/>
                  </a:lnTo>
                  <a:lnTo>
                    <a:pt x="115950" y="103886"/>
                  </a:lnTo>
                  <a:lnTo>
                    <a:pt x="120904" y="109982"/>
                  </a:lnTo>
                  <a:lnTo>
                    <a:pt x="132587" y="124079"/>
                  </a:lnTo>
                  <a:lnTo>
                    <a:pt x="132842" y="124333"/>
                  </a:lnTo>
                  <a:lnTo>
                    <a:pt x="115950" y="138811"/>
                  </a:lnTo>
                  <a:lnTo>
                    <a:pt x="99187" y="124333"/>
                  </a:lnTo>
                  <a:lnTo>
                    <a:pt x="108838" y="145034"/>
                  </a:lnTo>
                  <a:lnTo>
                    <a:pt x="90297" y="161162"/>
                  </a:lnTo>
                  <a:lnTo>
                    <a:pt x="92456" y="37719"/>
                  </a:lnTo>
                  <a:lnTo>
                    <a:pt x="85725" y="88011"/>
                  </a:lnTo>
                  <a:lnTo>
                    <a:pt x="5080" y="110236"/>
                  </a:lnTo>
                  <a:lnTo>
                    <a:pt x="2412" y="111633"/>
                  </a:lnTo>
                  <a:lnTo>
                    <a:pt x="507" y="114300"/>
                  </a:lnTo>
                  <a:lnTo>
                    <a:pt x="0" y="116840"/>
                  </a:lnTo>
                  <a:lnTo>
                    <a:pt x="0" y="144525"/>
                  </a:lnTo>
                  <a:lnTo>
                    <a:pt x="3175" y="147700"/>
                  </a:lnTo>
                  <a:lnTo>
                    <a:pt x="10794" y="147700"/>
                  </a:lnTo>
                  <a:lnTo>
                    <a:pt x="13969" y="144525"/>
                  </a:lnTo>
                  <a:lnTo>
                    <a:pt x="13969" y="124079"/>
                  </a:lnTo>
                  <a:lnTo>
                    <a:pt x="38988" y="124079"/>
                  </a:lnTo>
                  <a:lnTo>
                    <a:pt x="38862" y="144525"/>
                  </a:lnTo>
                  <a:lnTo>
                    <a:pt x="42037" y="147700"/>
                  </a:lnTo>
                  <a:lnTo>
                    <a:pt x="59181" y="109982"/>
                  </a:lnTo>
                  <a:lnTo>
                    <a:pt x="83693" y="103250"/>
                  </a:lnTo>
                  <a:lnTo>
                    <a:pt x="82931" y="109982"/>
                  </a:lnTo>
                  <a:lnTo>
                    <a:pt x="80899" y="124079"/>
                  </a:lnTo>
                  <a:lnTo>
                    <a:pt x="62356" y="265303"/>
                  </a:lnTo>
                  <a:lnTo>
                    <a:pt x="61722" y="269240"/>
                  </a:lnTo>
                  <a:lnTo>
                    <a:pt x="64516" y="272796"/>
                  </a:lnTo>
                  <a:close/>
                </a:path>
                <a:path w="232029" h="273812">
                  <a:moveTo>
                    <a:pt x="52831" y="124079"/>
                  </a:moveTo>
                  <a:lnTo>
                    <a:pt x="80899" y="124079"/>
                  </a:lnTo>
                  <a:lnTo>
                    <a:pt x="82931" y="109982"/>
                  </a:lnTo>
                  <a:lnTo>
                    <a:pt x="59181" y="109982"/>
                  </a:lnTo>
                  <a:lnTo>
                    <a:pt x="42037" y="147700"/>
                  </a:lnTo>
                  <a:lnTo>
                    <a:pt x="49783" y="147700"/>
                  </a:lnTo>
                  <a:lnTo>
                    <a:pt x="52831" y="144525"/>
                  </a:lnTo>
                  <a:lnTo>
                    <a:pt x="52831" y="124079"/>
                  </a:lnTo>
                  <a:close/>
                </a:path>
                <a:path w="232029" h="273812">
                  <a:moveTo>
                    <a:pt x="42037" y="61341"/>
                  </a:moveTo>
                  <a:lnTo>
                    <a:pt x="49783" y="61341"/>
                  </a:lnTo>
                  <a:lnTo>
                    <a:pt x="52831" y="58039"/>
                  </a:lnTo>
                  <a:lnTo>
                    <a:pt x="52831" y="37719"/>
                  </a:lnTo>
                  <a:lnTo>
                    <a:pt x="92456" y="37719"/>
                  </a:lnTo>
                  <a:lnTo>
                    <a:pt x="90297" y="161162"/>
                  </a:lnTo>
                  <a:lnTo>
                    <a:pt x="93980" y="132334"/>
                  </a:lnTo>
                  <a:lnTo>
                    <a:pt x="108838" y="145034"/>
                  </a:lnTo>
                  <a:lnTo>
                    <a:pt x="99187" y="124333"/>
                  </a:lnTo>
                  <a:lnTo>
                    <a:pt x="99313" y="124079"/>
                  </a:lnTo>
                  <a:lnTo>
                    <a:pt x="132587" y="124079"/>
                  </a:lnTo>
                  <a:lnTo>
                    <a:pt x="120904" y="109982"/>
                  </a:lnTo>
                  <a:lnTo>
                    <a:pt x="110998" y="109982"/>
                  </a:lnTo>
                  <a:lnTo>
                    <a:pt x="115950" y="103886"/>
                  </a:lnTo>
                  <a:lnTo>
                    <a:pt x="113664" y="86360"/>
                  </a:lnTo>
                  <a:lnTo>
                    <a:pt x="106425" y="77597"/>
                  </a:lnTo>
                  <a:lnTo>
                    <a:pt x="106680" y="100457"/>
                  </a:lnTo>
                  <a:lnTo>
                    <a:pt x="98932" y="109982"/>
                  </a:lnTo>
                  <a:lnTo>
                    <a:pt x="96900" y="109982"/>
                  </a:lnTo>
                  <a:lnTo>
                    <a:pt x="98170" y="100457"/>
                  </a:lnTo>
                  <a:lnTo>
                    <a:pt x="102616" y="67437"/>
                  </a:lnTo>
                  <a:lnTo>
                    <a:pt x="104775" y="51435"/>
                  </a:lnTo>
                  <a:lnTo>
                    <a:pt x="109981" y="58166"/>
                  </a:lnTo>
                  <a:lnTo>
                    <a:pt x="115950" y="50546"/>
                  </a:lnTo>
                  <a:lnTo>
                    <a:pt x="106425" y="38608"/>
                  </a:lnTo>
                  <a:lnTo>
                    <a:pt x="106552" y="37719"/>
                  </a:lnTo>
                  <a:lnTo>
                    <a:pt x="125349" y="37719"/>
                  </a:lnTo>
                  <a:lnTo>
                    <a:pt x="125602" y="38608"/>
                  </a:lnTo>
                  <a:lnTo>
                    <a:pt x="121919" y="58166"/>
                  </a:lnTo>
                  <a:lnTo>
                    <a:pt x="127254" y="51435"/>
                  </a:lnTo>
                  <a:lnTo>
                    <a:pt x="131444" y="23622"/>
                  </a:lnTo>
                  <a:lnTo>
                    <a:pt x="75564" y="23622"/>
                  </a:lnTo>
                  <a:lnTo>
                    <a:pt x="94233" y="14097"/>
                  </a:lnTo>
                  <a:lnTo>
                    <a:pt x="139319" y="0"/>
                  </a:lnTo>
                  <a:lnTo>
                    <a:pt x="92582" y="0"/>
                  </a:lnTo>
                  <a:lnTo>
                    <a:pt x="89407" y="762"/>
                  </a:lnTo>
                  <a:lnTo>
                    <a:pt x="42799" y="24257"/>
                  </a:lnTo>
                  <a:lnTo>
                    <a:pt x="40258" y="26416"/>
                  </a:lnTo>
                  <a:lnTo>
                    <a:pt x="39116" y="29210"/>
                  </a:lnTo>
                  <a:lnTo>
                    <a:pt x="38862" y="30607"/>
                  </a:lnTo>
                  <a:lnTo>
                    <a:pt x="38862" y="58039"/>
                  </a:lnTo>
                  <a:lnTo>
                    <a:pt x="42037" y="61341"/>
                  </a:lnTo>
                  <a:close/>
                </a:path>
              </a:pathLst>
            </a:custGeom>
            <a:solidFill>
              <a:srgbClr val="0655FA"/>
            </a:solidFill>
          </p:spPr>
          <p:txBody>
            <a:bodyPr wrap="square" lIns="0" tIns="0" rIns="0" bIns="0" rtlCol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600" b="1" dirty="0">
                <a:solidFill>
                  <a:srgbClr val="000000"/>
                </a:solidFill>
                <a:latin typeface="Roobert ENEL" panose="0000080000000000000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Gruppo 134"/>
          <p:cNvGrpSpPr>
            <a:grpSpLocks noChangeAspect="1"/>
          </p:cNvGrpSpPr>
          <p:nvPr/>
        </p:nvGrpSpPr>
        <p:grpSpPr>
          <a:xfrm>
            <a:off x="10286085" y="4033205"/>
            <a:ext cx="480000" cy="480000"/>
            <a:chOff x="624440" y="5021601"/>
            <a:chExt cx="621819" cy="621819"/>
          </a:xfrm>
          <a:effectLst/>
        </p:grpSpPr>
        <p:grpSp>
          <p:nvGrpSpPr>
            <p:cNvPr id="136" name="Gruppo 135"/>
            <p:cNvGrpSpPr/>
            <p:nvPr/>
          </p:nvGrpSpPr>
          <p:grpSpPr>
            <a:xfrm>
              <a:off x="624440" y="5021601"/>
              <a:ext cx="621819" cy="621819"/>
              <a:chOff x="581573" y="4942227"/>
              <a:chExt cx="621819" cy="621819"/>
            </a:xfrm>
          </p:grpSpPr>
          <p:sp>
            <p:nvSpPr>
              <p:cNvPr id="138" name="Ovale 137"/>
              <p:cNvSpPr/>
              <p:nvPr/>
            </p:nvSpPr>
            <p:spPr>
              <a:xfrm>
                <a:off x="603866" y="4996461"/>
                <a:ext cx="577234" cy="5133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000" tIns="48000" rIns="96000" bIns="48000" rtlCol="0" anchor="ctr"/>
              <a:lstStyle/>
              <a:p>
                <a:pPr algn="ctr"/>
                <a:endParaRPr lang="it-IT" sz="2800" dirty="0">
                  <a:latin typeface="Roobert ENEL" panose="0000080000000000000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Anello 140">
                <a:extLst>
                  <a:ext uri="{FF2B5EF4-FFF2-40B4-BE49-F238E27FC236}">
                    <a16:creationId xmlns:a16="http://schemas.microsoft.com/office/drawing/2014/main" id="{896AADE6-7097-934F-A6D1-1EB7EDDA04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573" y="4942227"/>
                <a:ext cx="621819" cy="621819"/>
              </a:xfrm>
              <a:prstGeom prst="donut">
                <a:avLst>
                  <a:gd name="adj" fmla="val 12235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65100" dist="88900" dir="2700000" algn="tl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000" tIns="48000" rIns="96000" bIns="48000" rtlCol="0" anchor="ctr"/>
              <a:lstStyle/>
              <a:p>
                <a:pPr algn="ctr"/>
                <a:endParaRPr lang="it-IT" sz="2800" dirty="0">
                  <a:solidFill>
                    <a:schemeClr val="tx1"/>
                  </a:solidFill>
                  <a:latin typeface="Roobert ENEL" panose="0000080000000000000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7" name="Immagine 136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468" t="19659"/>
            <a:stretch/>
          </p:blipFill>
          <p:spPr>
            <a:xfrm>
              <a:off x="791349" y="5189746"/>
              <a:ext cx="288000" cy="285528"/>
            </a:xfrm>
            <a:prstGeom prst="rect">
              <a:avLst/>
            </a:prstGeom>
          </p:spPr>
        </p:pic>
      </p:grpSp>
      <p:sp>
        <p:nvSpPr>
          <p:cNvPr id="142" name="Rettangolo 61"/>
          <p:cNvSpPr/>
          <p:nvPr/>
        </p:nvSpPr>
        <p:spPr>
          <a:xfrm>
            <a:off x="1742156" y="4038193"/>
            <a:ext cx="4349142" cy="526458"/>
          </a:xfrm>
          <a:prstGeom prst="rect">
            <a:avLst/>
          </a:prstGeom>
          <a:solidFill>
            <a:srgbClr val="41B9E6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53123" rIns="0" bIns="53123" anchor="ctr"/>
          <a:lstStyle/>
          <a:p>
            <a:pPr marR="0" lvl="0" defTabSz="1439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obert ENEL" panose="00000800000000000000"/>
                <a:cs typeface="Arial" panose="020B0604020202020204" pitchFamily="34" charset="0"/>
                <a:sym typeface="Symbol" panose="05050102010706020507" pitchFamily="18" charset="2"/>
              </a:rPr>
              <a:t>            INFRAESTRUCTURA </a:t>
            </a:r>
          </a:p>
          <a:p>
            <a:pPr marL="0" marR="0" lvl="0" indent="0" defTabSz="1439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obert ENEL" panose="00000800000000000000"/>
                <a:cs typeface="Arial" panose="020B0604020202020204" pitchFamily="34" charset="0"/>
                <a:sym typeface="Symbol" panose="05050102010706020507" pitchFamily="18" charset="2"/>
              </a:rPr>
              <a:t>                      URBANA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obert ENEL" panose="00000800000000000000"/>
              <a:cs typeface="Arial" panose="020B0604020202020204" pitchFamily="34" charset="0"/>
            </a:endParaRPr>
          </a:p>
        </p:txBody>
      </p:sp>
      <p:grpSp>
        <p:nvGrpSpPr>
          <p:cNvPr id="143" name="Gruppo 142"/>
          <p:cNvGrpSpPr/>
          <p:nvPr/>
        </p:nvGrpSpPr>
        <p:grpSpPr>
          <a:xfrm>
            <a:off x="4027557" y="2734486"/>
            <a:ext cx="4150509" cy="2732146"/>
            <a:chOff x="3182088" y="1917511"/>
            <a:chExt cx="3112882" cy="2049109"/>
          </a:xfrm>
        </p:grpSpPr>
        <p:grpSp>
          <p:nvGrpSpPr>
            <p:cNvPr id="144" name="Gruppo 143"/>
            <p:cNvGrpSpPr/>
            <p:nvPr/>
          </p:nvGrpSpPr>
          <p:grpSpPr>
            <a:xfrm>
              <a:off x="3938939" y="2191907"/>
              <a:ext cx="1559082" cy="1505965"/>
              <a:chOff x="4139001" y="-278719"/>
              <a:chExt cx="1559082" cy="1505965"/>
            </a:xfrm>
          </p:grpSpPr>
          <p:sp>
            <p:nvSpPr>
              <p:cNvPr id="150" name="Ovale 149"/>
              <p:cNvSpPr/>
              <p:nvPr/>
            </p:nvSpPr>
            <p:spPr>
              <a:xfrm>
                <a:off x="4139001" y="-278719"/>
                <a:ext cx="1559082" cy="1505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6C6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000" tIns="48000" rIns="96000" bIns="48000" rtlCol="0" anchor="ctr"/>
              <a:lstStyle/>
              <a:p>
                <a:pPr algn="ctr"/>
                <a:endParaRPr lang="en-US" sz="2800" dirty="0">
                  <a:latin typeface="Roobert ENEL" panose="0000080000000000000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4851"/>
              <p:cNvSpPr>
                <a:spLocks noEditPoints="1"/>
              </p:cNvSpPr>
              <p:nvPr/>
            </p:nvSpPr>
            <p:spPr bwMode="auto">
              <a:xfrm>
                <a:off x="4594542" y="150263"/>
                <a:ext cx="648000" cy="648000"/>
              </a:xfrm>
              <a:custGeom>
                <a:avLst/>
                <a:gdLst>
                  <a:gd name="T0" fmla="*/ 248 w 360"/>
                  <a:gd name="T1" fmla="*/ 8 h 380"/>
                  <a:gd name="T2" fmla="*/ 274 w 360"/>
                  <a:gd name="T3" fmla="*/ 0 h 380"/>
                  <a:gd name="T4" fmla="*/ 298 w 360"/>
                  <a:gd name="T5" fmla="*/ 28 h 380"/>
                  <a:gd name="T6" fmla="*/ 280 w 360"/>
                  <a:gd name="T7" fmla="*/ 56 h 380"/>
                  <a:gd name="T8" fmla="*/ 258 w 360"/>
                  <a:gd name="T9" fmla="*/ 56 h 380"/>
                  <a:gd name="T10" fmla="*/ 240 w 360"/>
                  <a:gd name="T11" fmla="*/ 28 h 380"/>
                  <a:gd name="T12" fmla="*/ 344 w 360"/>
                  <a:gd name="T13" fmla="*/ 88 h 380"/>
                  <a:gd name="T14" fmla="*/ 288 w 360"/>
                  <a:gd name="T15" fmla="*/ 68 h 380"/>
                  <a:gd name="T16" fmla="*/ 214 w 360"/>
                  <a:gd name="T17" fmla="*/ 70 h 380"/>
                  <a:gd name="T18" fmla="*/ 194 w 360"/>
                  <a:gd name="T19" fmla="*/ 90 h 380"/>
                  <a:gd name="T20" fmla="*/ 224 w 360"/>
                  <a:gd name="T21" fmla="*/ 114 h 380"/>
                  <a:gd name="T22" fmla="*/ 248 w 360"/>
                  <a:gd name="T23" fmla="*/ 166 h 380"/>
                  <a:gd name="T24" fmla="*/ 234 w 360"/>
                  <a:gd name="T25" fmla="*/ 208 h 380"/>
                  <a:gd name="T26" fmla="*/ 278 w 360"/>
                  <a:gd name="T27" fmla="*/ 214 h 380"/>
                  <a:gd name="T28" fmla="*/ 310 w 360"/>
                  <a:gd name="T29" fmla="*/ 244 h 380"/>
                  <a:gd name="T30" fmla="*/ 332 w 360"/>
                  <a:gd name="T31" fmla="*/ 200 h 380"/>
                  <a:gd name="T32" fmla="*/ 348 w 360"/>
                  <a:gd name="T33" fmla="*/ 208 h 380"/>
                  <a:gd name="T34" fmla="*/ 360 w 360"/>
                  <a:gd name="T35" fmla="*/ 190 h 380"/>
                  <a:gd name="T36" fmla="*/ 102 w 360"/>
                  <a:gd name="T37" fmla="*/ 56 h 380"/>
                  <a:gd name="T38" fmla="*/ 120 w 360"/>
                  <a:gd name="T39" fmla="*/ 28 h 380"/>
                  <a:gd name="T40" fmla="*/ 98 w 360"/>
                  <a:gd name="T41" fmla="*/ 0 h 380"/>
                  <a:gd name="T42" fmla="*/ 70 w 360"/>
                  <a:gd name="T43" fmla="*/ 8 h 380"/>
                  <a:gd name="T44" fmla="*/ 62 w 360"/>
                  <a:gd name="T45" fmla="*/ 34 h 380"/>
                  <a:gd name="T46" fmla="*/ 92 w 360"/>
                  <a:gd name="T47" fmla="*/ 58 h 380"/>
                  <a:gd name="T48" fmla="*/ 50 w 360"/>
                  <a:gd name="T49" fmla="*/ 244 h 380"/>
                  <a:gd name="T50" fmla="*/ 74 w 360"/>
                  <a:gd name="T51" fmla="*/ 218 h 380"/>
                  <a:gd name="T52" fmla="*/ 126 w 360"/>
                  <a:gd name="T53" fmla="*/ 208 h 380"/>
                  <a:gd name="T54" fmla="*/ 112 w 360"/>
                  <a:gd name="T55" fmla="*/ 166 h 380"/>
                  <a:gd name="T56" fmla="*/ 128 w 360"/>
                  <a:gd name="T57" fmla="*/ 122 h 380"/>
                  <a:gd name="T58" fmla="*/ 166 w 360"/>
                  <a:gd name="T59" fmla="*/ 90 h 380"/>
                  <a:gd name="T60" fmla="*/ 154 w 360"/>
                  <a:gd name="T61" fmla="*/ 74 h 380"/>
                  <a:gd name="T62" fmla="*/ 72 w 360"/>
                  <a:gd name="T63" fmla="*/ 68 h 380"/>
                  <a:gd name="T64" fmla="*/ 20 w 360"/>
                  <a:gd name="T65" fmla="*/ 80 h 380"/>
                  <a:gd name="T66" fmla="*/ 0 w 360"/>
                  <a:gd name="T67" fmla="*/ 190 h 380"/>
                  <a:gd name="T68" fmla="*/ 12 w 360"/>
                  <a:gd name="T69" fmla="*/ 208 h 380"/>
                  <a:gd name="T70" fmla="*/ 28 w 360"/>
                  <a:gd name="T71" fmla="*/ 200 h 380"/>
                  <a:gd name="T72" fmla="*/ 170 w 360"/>
                  <a:gd name="T73" fmla="*/ 118 h 380"/>
                  <a:gd name="T74" fmla="*/ 136 w 360"/>
                  <a:gd name="T75" fmla="*/ 146 h 380"/>
                  <a:gd name="T76" fmla="*/ 136 w 360"/>
                  <a:gd name="T77" fmla="*/ 184 h 380"/>
                  <a:gd name="T78" fmla="*/ 170 w 360"/>
                  <a:gd name="T79" fmla="*/ 214 h 380"/>
                  <a:gd name="T80" fmla="*/ 208 w 360"/>
                  <a:gd name="T81" fmla="*/ 206 h 380"/>
                  <a:gd name="T82" fmla="*/ 228 w 360"/>
                  <a:gd name="T83" fmla="*/ 166 h 380"/>
                  <a:gd name="T84" fmla="*/ 214 w 360"/>
                  <a:gd name="T85" fmla="*/ 132 h 380"/>
                  <a:gd name="T86" fmla="*/ 296 w 360"/>
                  <a:gd name="T87" fmla="*/ 260 h 380"/>
                  <a:gd name="T88" fmla="*/ 288 w 360"/>
                  <a:gd name="T89" fmla="*/ 246 h 380"/>
                  <a:gd name="T90" fmla="*/ 180 w 360"/>
                  <a:gd name="T91" fmla="*/ 278 h 380"/>
                  <a:gd name="T92" fmla="*/ 82 w 360"/>
                  <a:gd name="T93" fmla="*/ 236 h 380"/>
                  <a:gd name="T94" fmla="*/ 64 w 360"/>
                  <a:gd name="T95" fmla="*/ 260 h 380"/>
                  <a:gd name="T96" fmla="*/ 106 w 360"/>
                  <a:gd name="T97" fmla="*/ 304 h 380"/>
                  <a:gd name="T98" fmla="*/ 146 w 360"/>
                  <a:gd name="T99" fmla="*/ 378 h 380"/>
                  <a:gd name="T100" fmla="*/ 214 w 360"/>
                  <a:gd name="T101" fmla="*/ 378 h 380"/>
                  <a:gd name="T102" fmla="*/ 264 w 360"/>
                  <a:gd name="T103" fmla="*/ 362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0" h="380">
                    <a:moveTo>
                      <a:pt x="240" y="28"/>
                    </a:moveTo>
                    <a:lnTo>
                      <a:pt x="240" y="28"/>
                    </a:lnTo>
                    <a:lnTo>
                      <a:pt x="240" y="22"/>
                    </a:lnTo>
                    <a:lnTo>
                      <a:pt x="242" y="18"/>
                    </a:lnTo>
                    <a:lnTo>
                      <a:pt x="248" y="8"/>
                    </a:lnTo>
                    <a:lnTo>
                      <a:pt x="258" y="2"/>
                    </a:lnTo>
                    <a:lnTo>
                      <a:pt x="262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74" y="0"/>
                    </a:lnTo>
                    <a:lnTo>
                      <a:pt x="280" y="2"/>
                    </a:lnTo>
                    <a:lnTo>
                      <a:pt x="290" y="8"/>
                    </a:lnTo>
                    <a:lnTo>
                      <a:pt x="296" y="18"/>
                    </a:lnTo>
                    <a:lnTo>
                      <a:pt x="298" y="22"/>
                    </a:lnTo>
                    <a:lnTo>
                      <a:pt x="298" y="28"/>
                    </a:lnTo>
                    <a:lnTo>
                      <a:pt x="298" y="28"/>
                    </a:lnTo>
                    <a:lnTo>
                      <a:pt x="298" y="34"/>
                    </a:lnTo>
                    <a:lnTo>
                      <a:pt x="296" y="40"/>
                    </a:lnTo>
                    <a:lnTo>
                      <a:pt x="290" y="50"/>
                    </a:lnTo>
                    <a:lnTo>
                      <a:pt x="280" y="56"/>
                    </a:lnTo>
                    <a:lnTo>
                      <a:pt x="274" y="58"/>
                    </a:lnTo>
                    <a:lnTo>
                      <a:pt x="268" y="58"/>
                    </a:lnTo>
                    <a:lnTo>
                      <a:pt x="268" y="58"/>
                    </a:lnTo>
                    <a:lnTo>
                      <a:pt x="262" y="58"/>
                    </a:lnTo>
                    <a:lnTo>
                      <a:pt x="258" y="56"/>
                    </a:lnTo>
                    <a:lnTo>
                      <a:pt x="248" y="50"/>
                    </a:lnTo>
                    <a:lnTo>
                      <a:pt x="242" y="40"/>
                    </a:lnTo>
                    <a:lnTo>
                      <a:pt x="240" y="34"/>
                    </a:lnTo>
                    <a:lnTo>
                      <a:pt x="240" y="28"/>
                    </a:lnTo>
                    <a:lnTo>
                      <a:pt x="240" y="28"/>
                    </a:lnTo>
                    <a:close/>
                    <a:moveTo>
                      <a:pt x="360" y="190"/>
                    </a:moveTo>
                    <a:lnTo>
                      <a:pt x="344" y="90"/>
                    </a:lnTo>
                    <a:lnTo>
                      <a:pt x="344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0" y="80"/>
                    </a:lnTo>
                    <a:lnTo>
                      <a:pt x="332" y="74"/>
                    </a:lnTo>
                    <a:lnTo>
                      <a:pt x="324" y="70"/>
                    </a:lnTo>
                    <a:lnTo>
                      <a:pt x="314" y="68"/>
                    </a:lnTo>
                    <a:lnTo>
                      <a:pt x="288" y="68"/>
                    </a:lnTo>
                    <a:lnTo>
                      <a:pt x="270" y="102"/>
                    </a:lnTo>
                    <a:lnTo>
                      <a:pt x="250" y="68"/>
                    </a:lnTo>
                    <a:lnTo>
                      <a:pt x="222" y="68"/>
                    </a:lnTo>
                    <a:lnTo>
                      <a:pt x="222" y="68"/>
                    </a:lnTo>
                    <a:lnTo>
                      <a:pt x="214" y="70"/>
                    </a:lnTo>
                    <a:lnTo>
                      <a:pt x="206" y="74"/>
                    </a:lnTo>
                    <a:lnTo>
                      <a:pt x="198" y="80"/>
                    </a:lnTo>
                    <a:lnTo>
                      <a:pt x="194" y="88"/>
                    </a:lnTo>
                    <a:lnTo>
                      <a:pt x="194" y="88"/>
                    </a:lnTo>
                    <a:lnTo>
                      <a:pt x="194" y="90"/>
                    </a:lnTo>
                    <a:lnTo>
                      <a:pt x="192" y="98"/>
                    </a:lnTo>
                    <a:lnTo>
                      <a:pt x="192" y="98"/>
                    </a:lnTo>
                    <a:lnTo>
                      <a:pt x="204" y="102"/>
                    </a:lnTo>
                    <a:lnTo>
                      <a:pt x="214" y="106"/>
                    </a:lnTo>
                    <a:lnTo>
                      <a:pt x="224" y="114"/>
                    </a:lnTo>
                    <a:lnTo>
                      <a:pt x="232" y="122"/>
                    </a:lnTo>
                    <a:lnTo>
                      <a:pt x="240" y="132"/>
                    </a:lnTo>
                    <a:lnTo>
                      <a:pt x="244" y="142"/>
                    </a:lnTo>
                    <a:lnTo>
                      <a:pt x="248" y="154"/>
                    </a:lnTo>
                    <a:lnTo>
                      <a:pt x="248" y="166"/>
                    </a:lnTo>
                    <a:lnTo>
                      <a:pt x="248" y="166"/>
                    </a:lnTo>
                    <a:lnTo>
                      <a:pt x="248" y="178"/>
                    </a:lnTo>
                    <a:lnTo>
                      <a:pt x="246" y="188"/>
                    </a:lnTo>
                    <a:lnTo>
                      <a:pt x="240" y="198"/>
                    </a:lnTo>
                    <a:lnTo>
                      <a:pt x="234" y="208"/>
                    </a:lnTo>
                    <a:lnTo>
                      <a:pt x="250" y="208"/>
                    </a:lnTo>
                    <a:lnTo>
                      <a:pt x="250" y="208"/>
                    </a:lnTo>
                    <a:lnTo>
                      <a:pt x="260" y="208"/>
                    </a:lnTo>
                    <a:lnTo>
                      <a:pt x="270" y="210"/>
                    </a:lnTo>
                    <a:lnTo>
                      <a:pt x="278" y="214"/>
                    </a:lnTo>
                    <a:lnTo>
                      <a:pt x="286" y="218"/>
                    </a:lnTo>
                    <a:lnTo>
                      <a:pt x="294" y="222"/>
                    </a:lnTo>
                    <a:lnTo>
                      <a:pt x="300" y="228"/>
                    </a:lnTo>
                    <a:lnTo>
                      <a:pt x="306" y="236"/>
                    </a:lnTo>
                    <a:lnTo>
                      <a:pt x="310" y="244"/>
                    </a:lnTo>
                    <a:lnTo>
                      <a:pt x="308" y="118"/>
                    </a:lnTo>
                    <a:lnTo>
                      <a:pt x="318" y="118"/>
                    </a:lnTo>
                    <a:lnTo>
                      <a:pt x="330" y="196"/>
                    </a:lnTo>
                    <a:lnTo>
                      <a:pt x="330" y="196"/>
                    </a:lnTo>
                    <a:lnTo>
                      <a:pt x="332" y="200"/>
                    </a:lnTo>
                    <a:lnTo>
                      <a:pt x="336" y="204"/>
                    </a:lnTo>
                    <a:lnTo>
                      <a:pt x="340" y="208"/>
                    </a:lnTo>
                    <a:lnTo>
                      <a:pt x="346" y="208"/>
                    </a:lnTo>
                    <a:lnTo>
                      <a:pt x="346" y="208"/>
                    </a:lnTo>
                    <a:lnTo>
                      <a:pt x="348" y="208"/>
                    </a:lnTo>
                    <a:lnTo>
                      <a:pt x="348" y="208"/>
                    </a:lnTo>
                    <a:lnTo>
                      <a:pt x="354" y="206"/>
                    </a:lnTo>
                    <a:lnTo>
                      <a:pt x="358" y="202"/>
                    </a:lnTo>
                    <a:lnTo>
                      <a:pt x="360" y="196"/>
                    </a:lnTo>
                    <a:lnTo>
                      <a:pt x="360" y="190"/>
                    </a:lnTo>
                    <a:lnTo>
                      <a:pt x="360" y="190"/>
                    </a:lnTo>
                    <a:close/>
                    <a:moveTo>
                      <a:pt x="92" y="58"/>
                    </a:moveTo>
                    <a:lnTo>
                      <a:pt x="92" y="58"/>
                    </a:lnTo>
                    <a:lnTo>
                      <a:pt x="98" y="58"/>
                    </a:lnTo>
                    <a:lnTo>
                      <a:pt x="102" y="56"/>
                    </a:lnTo>
                    <a:lnTo>
                      <a:pt x="112" y="50"/>
                    </a:lnTo>
                    <a:lnTo>
                      <a:pt x="118" y="40"/>
                    </a:lnTo>
                    <a:lnTo>
                      <a:pt x="120" y="3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18" y="18"/>
                    </a:lnTo>
                    <a:lnTo>
                      <a:pt x="112" y="8"/>
                    </a:lnTo>
                    <a:lnTo>
                      <a:pt x="102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6" y="0"/>
                    </a:lnTo>
                    <a:lnTo>
                      <a:pt x="80" y="2"/>
                    </a:lnTo>
                    <a:lnTo>
                      <a:pt x="70" y="8"/>
                    </a:lnTo>
                    <a:lnTo>
                      <a:pt x="64" y="18"/>
                    </a:lnTo>
                    <a:lnTo>
                      <a:pt x="62" y="22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4"/>
                    </a:lnTo>
                    <a:lnTo>
                      <a:pt x="64" y="40"/>
                    </a:lnTo>
                    <a:lnTo>
                      <a:pt x="70" y="50"/>
                    </a:lnTo>
                    <a:lnTo>
                      <a:pt x="80" y="56"/>
                    </a:lnTo>
                    <a:lnTo>
                      <a:pt x="86" y="58"/>
                    </a:lnTo>
                    <a:lnTo>
                      <a:pt x="92" y="58"/>
                    </a:lnTo>
                    <a:lnTo>
                      <a:pt x="92" y="58"/>
                    </a:lnTo>
                    <a:close/>
                    <a:moveTo>
                      <a:pt x="30" y="196"/>
                    </a:moveTo>
                    <a:lnTo>
                      <a:pt x="42" y="118"/>
                    </a:lnTo>
                    <a:lnTo>
                      <a:pt x="52" y="118"/>
                    </a:lnTo>
                    <a:lnTo>
                      <a:pt x="50" y="244"/>
                    </a:lnTo>
                    <a:lnTo>
                      <a:pt x="50" y="244"/>
                    </a:lnTo>
                    <a:lnTo>
                      <a:pt x="54" y="236"/>
                    </a:lnTo>
                    <a:lnTo>
                      <a:pt x="60" y="228"/>
                    </a:lnTo>
                    <a:lnTo>
                      <a:pt x="66" y="222"/>
                    </a:lnTo>
                    <a:lnTo>
                      <a:pt x="74" y="218"/>
                    </a:lnTo>
                    <a:lnTo>
                      <a:pt x="82" y="214"/>
                    </a:lnTo>
                    <a:lnTo>
                      <a:pt x="90" y="210"/>
                    </a:lnTo>
                    <a:lnTo>
                      <a:pt x="100" y="208"/>
                    </a:lnTo>
                    <a:lnTo>
                      <a:pt x="110" y="208"/>
                    </a:lnTo>
                    <a:lnTo>
                      <a:pt x="126" y="208"/>
                    </a:lnTo>
                    <a:lnTo>
                      <a:pt x="126" y="208"/>
                    </a:lnTo>
                    <a:lnTo>
                      <a:pt x="120" y="198"/>
                    </a:lnTo>
                    <a:lnTo>
                      <a:pt x="114" y="188"/>
                    </a:lnTo>
                    <a:lnTo>
                      <a:pt x="112" y="178"/>
                    </a:lnTo>
                    <a:lnTo>
                      <a:pt x="112" y="166"/>
                    </a:lnTo>
                    <a:lnTo>
                      <a:pt x="112" y="166"/>
                    </a:lnTo>
                    <a:lnTo>
                      <a:pt x="112" y="154"/>
                    </a:lnTo>
                    <a:lnTo>
                      <a:pt x="116" y="142"/>
                    </a:lnTo>
                    <a:lnTo>
                      <a:pt x="120" y="132"/>
                    </a:lnTo>
                    <a:lnTo>
                      <a:pt x="128" y="122"/>
                    </a:lnTo>
                    <a:lnTo>
                      <a:pt x="136" y="114"/>
                    </a:lnTo>
                    <a:lnTo>
                      <a:pt x="146" y="106"/>
                    </a:lnTo>
                    <a:lnTo>
                      <a:pt x="156" y="102"/>
                    </a:lnTo>
                    <a:lnTo>
                      <a:pt x="168" y="98"/>
                    </a:lnTo>
                    <a:lnTo>
                      <a:pt x="166" y="90"/>
                    </a:lnTo>
                    <a:lnTo>
                      <a:pt x="166" y="90"/>
                    </a:lnTo>
                    <a:lnTo>
                      <a:pt x="166" y="88"/>
                    </a:lnTo>
                    <a:lnTo>
                      <a:pt x="166" y="88"/>
                    </a:lnTo>
                    <a:lnTo>
                      <a:pt x="162" y="80"/>
                    </a:lnTo>
                    <a:lnTo>
                      <a:pt x="154" y="74"/>
                    </a:lnTo>
                    <a:lnTo>
                      <a:pt x="146" y="70"/>
                    </a:lnTo>
                    <a:lnTo>
                      <a:pt x="138" y="68"/>
                    </a:lnTo>
                    <a:lnTo>
                      <a:pt x="110" y="68"/>
                    </a:lnTo>
                    <a:lnTo>
                      <a:pt x="90" y="102"/>
                    </a:lnTo>
                    <a:lnTo>
                      <a:pt x="72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36" y="70"/>
                    </a:lnTo>
                    <a:lnTo>
                      <a:pt x="28" y="74"/>
                    </a:lnTo>
                    <a:lnTo>
                      <a:pt x="20" y="8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6" y="9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196"/>
                    </a:lnTo>
                    <a:lnTo>
                      <a:pt x="2" y="202"/>
                    </a:lnTo>
                    <a:lnTo>
                      <a:pt x="6" y="206"/>
                    </a:lnTo>
                    <a:lnTo>
                      <a:pt x="12" y="208"/>
                    </a:lnTo>
                    <a:lnTo>
                      <a:pt x="12" y="208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20" y="208"/>
                    </a:lnTo>
                    <a:lnTo>
                      <a:pt x="24" y="204"/>
                    </a:lnTo>
                    <a:lnTo>
                      <a:pt x="28" y="200"/>
                    </a:lnTo>
                    <a:lnTo>
                      <a:pt x="30" y="196"/>
                    </a:lnTo>
                    <a:lnTo>
                      <a:pt x="30" y="196"/>
                    </a:lnTo>
                    <a:close/>
                    <a:moveTo>
                      <a:pt x="180" y="118"/>
                    </a:moveTo>
                    <a:lnTo>
                      <a:pt x="180" y="118"/>
                    </a:lnTo>
                    <a:lnTo>
                      <a:pt x="170" y="118"/>
                    </a:lnTo>
                    <a:lnTo>
                      <a:pt x="162" y="120"/>
                    </a:lnTo>
                    <a:lnTo>
                      <a:pt x="152" y="126"/>
                    </a:lnTo>
                    <a:lnTo>
                      <a:pt x="146" y="132"/>
                    </a:lnTo>
                    <a:lnTo>
                      <a:pt x="140" y="138"/>
                    </a:lnTo>
                    <a:lnTo>
                      <a:pt x="136" y="146"/>
                    </a:lnTo>
                    <a:lnTo>
                      <a:pt x="132" y="156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2" y="176"/>
                    </a:lnTo>
                    <a:lnTo>
                      <a:pt x="136" y="184"/>
                    </a:lnTo>
                    <a:lnTo>
                      <a:pt x="140" y="194"/>
                    </a:lnTo>
                    <a:lnTo>
                      <a:pt x="146" y="200"/>
                    </a:lnTo>
                    <a:lnTo>
                      <a:pt x="152" y="206"/>
                    </a:lnTo>
                    <a:lnTo>
                      <a:pt x="162" y="210"/>
                    </a:lnTo>
                    <a:lnTo>
                      <a:pt x="170" y="214"/>
                    </a:lnTo>
                    <a:lnTo>
                      <a:pt x="180" y="214"/>
                    </a:lnTo>
                    <a:lnTo>
                      <a:pt x="180" y="214"/>
                    </a:lnTo>
                    <a:lnTo>
                      <a:pt x="190" y="214"/>
                    </a:lnTo>
                    <a:lnTo>
                      <a:pt x="200" y="210"/>
                    </a:lnTo>
                    <a:lnTo>
                      <a:pt x="208" y="206"/>
                    </a:lnTo>
                    <a:lnTo>
                      <a:pt x="214" y="200"/>
                    </a:lnTo>
                    <a:lnTo>
                      <a:pt x="220" y="194"/>
                    </a:lnTo>
                    <a:lnTo>
                      <a:pt x="224" y="184"/>
                    </a:lnTo>
                    <a:lnTo>
                      <a:pt x="228" y="176"/>
                    </a:lnTo>
                    <a:lnTo>
                      <a:pt x="228" y="166"/>
                    </a:lnTo>
                    <a:lnTo>
                      <a:pt x="228" y="166"/>
                    </a:lnTo>
                    <a:lnTo>
                      <a:pt x="228" y="156"/>
                    </a:lnTo>
                    <a:lnTo>
                      <a:pt x="224" y="146"/>
                    </a:lnTo>
                    <a:lnTo>
                      <a:pt x="220" y="138"/>
                    </a:lnTo>
                    <a:lnTo>
                      <a:pt x="214" y="132"/>
                    </a:lnTo>
                    <a:lnTo>
                      <a:pt x="208" y="126"/>
                    </a:lnTo>
                    <a:lnTo>
                      <a:pt x="200" y="120"/>
                    </a:lnTo>
                    <a:lnTo>
                      <a:pt x="190" y="118"/>
                    </a:lnTo>
                    <a:lnTo>
                      <a:pt x="180" y="118"/>
                    </a:lnTo>
                    <a:close/>
                    <a:moveTo>
                      <a:pt x="296" y="260"/>
                    </a:moveTo>
                    <a:lnTo>
                      <a:pt x="296" y="260"/>
                    </a:lnTo>
                    <a:lnTo>
                      <a:pt x="294" y="258"/>
                    </a:lnTo>
                    <a:lnTo>
                      <a:pt x="294" y="258"/>
                    </a:lnTo>
                    <a:lnTo>
                      <a:pt x="292" y="252"/>
                    </a:lnTo>
                    <a:lnTo>
                      <a:pt x="288" y="246"/>
                    </a:lnTo>
                    <a:lnTo>
                      <a:pt x="278" y="236"/>
                    </a:lnTo>
                    <a:lnTo>
                      <a:pt x="266" y="230"/>
                    </a:lnTo>
                    <a:lnTo>
                      <a:pt x="250" y="228"/>
                    </a:lnTo>
                    <a:lnTo>
                      <a:pt x="210" y="228"/>
                    </a:lnTo>
                    <a:lnTo>
                      <a:pt x="180" y="278"/>
                    </a:lnTo>
                    <a:lnTo>
                      <a:pt x="150" y="228"/>
                    </a:lnTo>
                    <a:lnTo>
                      <a:pt x="110" y="228"/>
                    </a:lnTo>
                    <a:lnTo>
                      <a:pt x="110" y="228"/>
                    </a:lnTo>
                    <a:lnTo>
                      <a:pt x="94" y="230"/>
                    </a:lnTo>
                    <a:lnTo>
                      <a:pt x="82" y="236"/>
                    </a:lnTo>
                    <a:lnTo>
                      <a:pt x="72" y="246"/>
                    </a:lnTo>
                    <a:lnTo>
                      <a:pt x="68" y="252"/>
                    </a:lnTo>
                    <a:lnTo>
                      <a:pt x="66" y="258"/>
                    </a:lnTo>
                    <a:lnTo>
                      <a:pt x="66" y="258"/>
                    </a:lnTo>
                    <a:lnTo>
                      <a:pt x="64" y="260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72" y="352"/>
                    </a:lnTo>
                    <a:lnTo>
                      <a:pt x="96" y="362"/>
                    </a:lnTo>
                    <a:lnTo>
                      <a:pt x="106" y="304"/>
                    </a:lnTo>
                    <a:lnTo>
                      <a:pt x="118" y="304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30" y="374"/>
                    </a:lnTo>
                    <a:lnTo>
                      <a:pt x="146" y="378"/>
                    </a:lnTo>
                    <a:lnTo>
                      <a:pt x="162" y="380"/>
                    </a:lnTo>
                    <a:lnTo>
                      <a:pt x="180" y="380"/>
                    </a:lnTo>
                    <a:lnTo>
                      <a:pt x="180" y="380"/>
                    </a:lnTo>
                    <a:lnTo>
                      <a:pt x="196" y="380"/>
                    </a:lnTo>
                    <a:lnTo>
                      <a:pt x="214" y="378"/>
                    </a:lnTo>
                    <a:lnTo>
                      <a:pt x="230" y="374"/>
                    </a:lnTo>
                    <a:lnTo>
                      <a:pt x="246" y="370"/>
                    </a:lnTo>
                    <a:lnTo>
                      <a:pt x="242" y="304"/>
                    </a:lnTo>
                    <a:lnTo>
                      <a:pt x="254" y="304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88" y="350"/>
                    </a:lnTo>
                    <a:lnTo>
                      <a:pt x="308" y="336"/>
                    </a:lnTo>
                    <a:lnTo>
                      <a:pt x="296" y="2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Roobert ENEL" panose="0000080000000000000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145" name="Grafico 144"/>
            <p:cNvGraphicFramePr/>
            <p:nvPr/>
          </p:nvGraphicFramePr>
          <p:xfrm>
            <a:off x="3182088" y="1917511"/>
            <a:ext cx="3112882" cy="19693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46" name="Rettangolo 145"/>
            <p:cNvSpPr/>
            <p:nvPr/>
          </p:nvSpPr>
          <p:spPr>
            <a:xfrm rot="13671417">
              <a:off x="3928743" y="2200843"/>
              <a:ext cx="1806948" cy="1724605"/>
            </a:xfrm>
            <a:prstGeom prst="rect">
              <a:avLst/>
            </a:prstGeom>
            <a:noFill/>
          </p:spPr>
          <p:txBody>
            <a:bodyPr spcFirstLastPara="1" wrap="none" lIns="121920" tIns="60960" rIns="121920" bIns="60960" numCol="1">
              <a:prstTxWarp prst="textCircle">
                <a:avLst>
                  <a:gd name="adj" fmla="val 14117473"/>
                </a:avLst>
              </a:prstTxWarp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obert ENEL" panose="00000800000000000000"/>
                  <a:cs typeface="Arial" panose="020B0604020202020204" pitchFamily="34" charset="0"/>
                </a:rPr>
                <a:t>Decarbonization</a:t>
              </a:r>
            </a:p>
          </p:txBody>
        </p:sp>
        <p:sp>
          <p:nvSpPr>
            <p:cNvPr id="147" name="Rettangolo 146"/>
            <p:cNvSpPr/>
            <p:nvPr/>
          </p:nvSpPr>
          <p:spPr>
            <a:xfrm rot="19173352">
              <a:off x="3699921" y="2164904"/>
              <a:ext cx="1806948" cy="1724605"/>
            </a:xfrm>
            <a:prstGeom prst="rect">
              <a:avLst/>
            </a:prstGeom>
            <a:noFill/>
          </p:spPr>
          <p:txBody>
            <a:bodyPr spcFirstLastPara="1" wrap="none" lIns="121920" tIns="60960" rIns="121920" bIns="60960" numCol="1">
              <a:prstTxWarp prst="textCircle">
                <a:avLst>
                  <a:gd name="adj" fmla="val 14117473"/>
                </a:avLst>
              </a:prstTxWarp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obert ENEL" panose="00000800000000000000"/>
                  <a:cs typeface="Arial" panose="020B0604020202020204" pitchFamily="34" charset="0"/>
                </a:rPr>
                <a:t>Digitalization</a:t>
              </a:r>
            </a:p>
          </p:txBody>
        </p:sp>
        <p:sp>
          <p:nvSpPr>
            <p:cNvPr id="148" name="Rettangolo 147"/>
            <p:cNvSpPr/>
            <p:nvPr/>
          </p:nvSpPr>
          <p:spPr>
            <a:xfrm rot="18772514">
              <a:off x="3763865" y="1997807"/>
              <a:ext cx="1806948" cy="1724605"/>
            </a:xfrm>
            <a:prstGeom prst="rect">
              <a:avLst/>
            </a:prstGeom>
            <a:noFill/>
          </p:spPr>
          <p:txBody>
            <a:bodyPr spcFirstLastPara="1" wrap="none" lIns="121920" tIns="60960" rIns="121920" bIns="60960" numCol="1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obert ENEL" panose="00000800000000000000"/>
                  <a:cs typeface="Arial" panose="020B0604020202020204" pitchFamily="34" charset="0"/>
                </a:rPr>
                <a:t>Electrification</a:t>
              </a:r>
            </a:p>
          </p:txBody>
        </p:sp>
        <p:sp>
          <p:nvSpPr>
            <p:cNvPr id="149" name="Rettangolo 148"/>
            <p:cNvSpPr/>
            <p:nvPr/>
          </p:nvSpPr>
          <p:spPr>
            <a:xfrm rot="2502263">
              <a:off x="3901919" y="1969472"/>
              <a:ext cx="1806948" cy="1724605"/>
            </a:xfrm>
            <a:prstGeom prst="rect">
              <a:avLst/>
            </a:prstGeom>
            <a:noFill/>
          </p:spPr>
          <p:txBody>
            <a:bodyPr spcFirstLastPara="1" wrap="none" lIns="121920" tIns="60960" rIns="121920" bIns="60960" numCol="1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obert ENEL" panose="00000800000000000000"/>
                  <a:cs typeface="Arial" panose="020B0604020202020204" pitchFamily="34" charset="0"/>
                </a:rPr>
                <a:t>Urbanization</a:t>
              </a:r>
            </a:p>
          </p:txBody>
        </p:sp>
      </p:grpSp>
      <p:grpSp>
        <p:nvGrpSpPr>
          <p:cNvPr id="152" name="Gruppo 151"/>
          <p:cNvGrpSpPr/>
          <p:nvPr/>
        </p:nvGrpSpPr>
        <p:grpSpPr>
          <a:xfrm>
            <a:off x="9804165" y="4038193"/>
            <a:ext cx="480000" cy="480000"/>
            <a:chOff x="447784" y="1615886"/>
            <a:chExt cx="451808" cy="451808"/>
          </a:xfrm>
          <a:effectLst/>
        </p:grpSpPr>
        <p:sp>
          <p:nvSpPr>
            <p:cNvPr id="153" name="Ovale 152">
              <a:extLst>
                <a:ext uri="{FF2B5EF4-FFF2-40B4-BE49-F238E27FC236}">
                  <a16:creationId xmlns:a16="http://schemas.microsoft.com/office/drawing/2014/main" id="{BA5BD534-8E18-F049-9BDA-A36976F5D465}"/>
                </a:ext>
              </a:extLst>
            </p:cNvPr>
            <p:cNvSpPr/>
            <p:nvPr/>
          </p:nvSpPr>
          <p:spPr>
            <a:xfrm>
              <a:off x="447931" y="1616033"/>
              <a:ext cx="451514" cy="451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/>
            <a:lstStyle/>
            <a:p>
              <a:pPr algn="ctr"/>
              <a:endParaRPr lang="it-IT" sz="2800" dirty="0">
                <a:latin typeface="Roobert ENEL" panose="00000800000000000000"/>
                <a:cs typeface="Arial" panose="020B0604020202020204" pitchFamily="34" charset="0"/>
              </a:endParaRPr>
            </a:p>
          </p:txBody>
        </p:sp>
        <p:sp>
          <p:nvSpPr>
            <p:cNvPr id="154" name="Anello 153">
              <a:extLst>
                <a:ext uri="{FF2B5EF4-FFF2-40B4-BE49-F238E27FC236}">
                  <a16:creationId xmlns:a16="http://schemas.microsoft.com/office/drawing/2014/main" id="{5F11A2C8-2B6A-D248-AC28-034AFE676E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784" y="1615886"/>
              <a:ext cx="451808" cy="451808"/>
            </a:xfrm>
            <a:prstGeom prst="donut">
              <a:avLst>
                <a:gd name="adj" fmla="val 12235"/>
              </a:avLst>
            </a:prstGeom>
            <a:solidFill>
              <a:srgbClr val="0655FA"/>
            </a:solidFill>
            <a:ln>
              <a:noFill/>
            </a:ln>
            <a:effectLst>
              <a:outerShdw blurRad="165100" dist="889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/>
            <a:lstStyle/>
            <a:p>
              <a:pPr algn="ctr"/>
              <a:endParaRPr lang="it-IT" sz="2800" dirty="0">
                <a:solidFill>
                  <a:schemeClr val="tx1"/>
                </a:solidFill>
                <a:latin typeface="Roobert ENEL" panose="00000800000000000000"/>
                <a:cs typeface="Arial" panose="020B0604020202020204" pitchFamily="34" charset="0"/>
              </a:endParaRPr>
            </a:p>
          </p:txBody>
        </p:sp>
        <p:sp>
          <p:nvSpPr>
            <p:cNvPr id="155" name="object 85">
              <a:extLst>
                <a:ext uri="{FF2B5EF4-FFF2-40B4-BE49-F238E27FC236}">
                  <a16:creationId xmlns:a16="http://schemas.microsoft.com/office/drawing/2014/main" id="{FB74210C-9A7A-1748-9078-5840B30466E2}"/>
                </a:ext>
              </a:extLst>
            </p:cNvPr>
            <p:cNvSpPr/>
            <p:nvPr/>
          </p:nvSpPr>
          <p:spPr>
            <a:xfrm>
              <a:off x="555595" y="1693094"/>
              <a:ext cx="246717" cy="297393"/>
            </a:xfrm>
            <a:custGeom>
              <a:avLst/>
              <a:gdLst/>
              <a:ahLst/>
              <a:cxnLst/>
              <a:rect l="l" t="t" r="r" b="b"/>
              <a:pathLst>
                <a:path w="232029" h="273812">
                  <a:moveTo>
                    <a:pt x="92582" y="171577"/>
                  </a:moveTo>
                  <a:lnTo>
                    <a:pt x="87756" y="179705"/>
                  </a:lnTo>
                  <a:lnTo>
                    <a:pt x="107568" y="193040"/>
                  </a:lnTo>
                  <a:lnTo>
                    <a:pt x="115950" y="187325"/>
                  </a:lnTo>
                  <a:lnTo>
                    <a:pt x="92582" y="171577"/>
                  </a:lnTo>
                  <a:close/>
                </a:path>
                <a:path w="232029" h="273812">
                  <a:moveTo>
                    <a:pt x="226694" y="110236"/>
                  </a:moveTo>
                  <a:lnTo>
                    <a:pt x="146304" y="88011"/>
                  </a:lnTo>
                  <a:lnTo>
                    <a:pt x="148208" y="103250"/>
                  </a:lnTo>
                  <a:lnTo>
                    <a:pt x="172593" y="109982"/>
                  </a:lnTo>
                  <a:lnTo>
                    <a:pt x="226694" y="110236"/>
                  </a:lnTo>
                  <a:close/>
                </a:path>
                <a:path w="232029" h="273812">
                  <a:moveTo>
                    <a:pt x="145795" y="218694"/>
                  </a:moveTo>
                  <a:lnTo>
                    <a:pt x="115950" y="235204"/>
                  </a:lnTo>
                  <a:lnTo>
                    <a:pt x="125730" y="240538"/>
                  </a:lnTo>
                  <a:lnTo>
                    <a:pt x="150368" y="227076"/>
                  </a:lnTo>
                  <a:lnTo>
                    <a:pt x="150875" y="124079"/>
                  </a:lnTo>
                  <a:lnTo>
                    <a:pt x="179069" y="124079"/>
                  </a:lnTo>
                  <a:lnTo>
                    <a:pt x="178943" y="144525"/>
                  </a:lnTo>
                  <a:lnTo>
                    <a:pt x="182118" y="147700"/>
                  </a:lnTo>
                  <a:lnTo>
                    <a:pt x="189864" y="147700"/>
                  </a:lnTo>
                  <a:lnTo>
                    <a:pt x="193039" y="144525"/>
                  </a:lnTo>
                  <a:lnTo>
                    <a:pt x="193039" y="124079"/>
                  </a:lnTo>
                  <a:lnTo>
                    <a:pt x="217931" y="124079"/>
                  </a:lnTo>
                  <a:lnTo>
                    <a:pt x="217931" y="144525"/>
                  </a:lnTo>
                  <a:lnTo>
                    <a:pt x="221106" y="147700"/>
                  </a:lnTo>
                  <a:lnTo>
                    <a:pt x="228854" y="147700"/>
                  </a:lnTo>
                  <a:lnTo>
                    <a:pt x="232029" y="144525"/>
                  </a:lnTo>
                  <a:lnTo>
                    <a:pt x="232029" y="117094"/>
                  </a:lnTo>
                  <a:lnTo>
                    <a:pt x="231394" y="114300"/>
                  </a:lnTo>
                  <a:lnTo>
                    <a:pt x="229488" y="111633"/>
                  </a:lnTo>
                  <a:lnTo>
                    <a:pt x="226822" y="110236"/>
                  </a:lnTo>
                  <a:lnTo>
                    <a:pt x="226694" y="110236"/>
                  </a:lnTo>
                  <a:lnTo>
                    <a:pt x="172593" y="109982"/>
                  </a:lnTo>
                  <a:lnTo>
                    <a:pt x="149098" y="109982"/>
                  </a:lnTo>
                  <a:lnTo>
                    <a:pt x="148208" y="103250"/>
                  </a:lnTo>
                  <a:lnTo>
                    <a:pt x="146304" y="88011"/>
                  </a:lnTo>
                  <a:lnTo>
                    <a:pt x="139573" y="37719"/>
                  </a:lnTo>
                  <a:lnTo>
                    <a:pt x="178943" y="37719"/>
                  </a:lnTo>
                  <a:lnTo>
                    <a:pt x="178943" y="58039"/>
                  </a:lnTo>
                  <a:lnTo>
                    <a:pt x="182118" y="61341"/>
                  </a:lnTo>
                  <a:lnTo>
                    <a:pt x="189864" y="61341"/>
                  </a:lnTo>
                  <a:lnTo>
                    <a:pt x="193039" y="58039"/>
                  </a:lnTo>
                  <a:lnTo>
                    <a:pt x="193039" y="30607"/>
                  </a:lnTo>
                  <a:lnTo>
                    <a:pt x="192277" y="27686"/>
                  </a:lnTo>
                  <a:lnTo>
                    <a:pt x="190373" y="25019"/>
                  </a:lnTo>
                  <a:lnTo>
                    <a:pt x="189230" y="24257"/>
                  </a:lnTo>
                  <a:lnTo>
                    <a:pt x="142367" y="762"/>
                  </a:lnTo>
                  <a:lnTo>
                    <a:pt x="139319" y="0"/>
                  </a:lnTo>
                  <a:lnTo>
                    <a:pt x="94233" y="14097"/>
                  </a:lnTo>
                  <a:lnTo>
                    <a:pt x="137541" y="14097"/>
                  </a:lnTo>
                  <a:lnTo>
                    <a:pt x="156337" y="23622"/>
                  </a:lnTo>
                  <a:lnTo>
                    <a:pt x="131444" y="23622"/>
                  </a:lnTo>
                  <a:lnTo>
                    <a:pt x="127254" y="51435"/>
                  </a:lnTo>
                  <a:lnTo>
                    <a:pt x="129412" y="67437"/>
                  </a:lnTo>
                  <a:lnTo>
                    <a:pt x="121919" y="58166"/>
                  </a:lnTo>
                  <a:lnTo>
                    <a:pt x="125602" y="38608"/>
                  </a:lnTo>
                  <a:lnTo>
                    <a:pt x="115950" y="50546"/>
                  </a:lnTo>
                  <a:lnTo>
                    <a:pt x="109981" y="58166"/>
                  </a:lnTo>
                  <a:lnTo>
                    <a:pt x="102616" y="67437"/>
                  </a:lnTo>
                  <a:lnTo>
                    <a:pt x="98170" y="100457"/>
                  </a:lnTo>
                  <a:lnTo>
                    <a:pt x="106680" y="100457"/>
                  </a:lnTo>
                  <a:lnTo>
                    <a:pt x="106425" y="77597"/>
                  </a:lnTo>
                  <a:lnTo>
                    <a:pt x="115950" y="65659"/>
                  </a:lnTo>
                  <a:lnTo>
                    <a:pt x="125602" y="77724"/>
                  </a:lnTo>
                  <a:lnTo>
                    <a:pt x="125222" y="100457"/>
                  </a:lnTo>
                  <a:lnTo>
                    <a:pt x="133604" y="100457"/>
                  </a:lnTo>
                  <a:lnTo>
                    <a:pt x="134874" y="109982"/>
                  </a:lnTo>
                  <a:lnTo>
                    <a:pt x="137922" y="132334"/>
                  </a:lnTo>
                  <a:lnTo>
                    <a:pt x="141731" y="161162"/>
                  </a:lnTo>
                  <a:lnTo>
                    <a:pt x="139319" y="171577"/>
                  </a:lnTo>
                  <a:lnTo>
                    <a:pt x="115950" y="187325"/>
                  </a:lnTo>
                  <a:lnTo>
                    <a:pt x="124460" y="193040"/>
                  </a:lnTo>
                  <a:lnTo>
                    <a:pt x="144144" y="179705"/>
                  </a:lnTo>
                  <a:lnTo>
                    <a:pt x="147955" y="208915"/>
                  </a:lnTo>
                  <a:lnTo>
                    <a:pt x="145795" y="218694"/>
                  </a:lnTo>
                  <a:close/>
                </a:path>
                <a:path w="232029" h="273812">
                  <a:moveTo>
                    <a:pt x="85979" y="218694"/>
                  </a:moveTo>
                  <a:lnTo>
                    <a:pt x="81533" y="226822"/>
                  </a:lnTo>
                  <a:lnTo>
                    <a:pt x="106172" y="240538"/>
                  </a:lnTo>
                  <a:lnTo>
                    <a:pt x="115950" y="235204"/>
                  </a:lnTo>
                  <a:lnTo>
                    <a:pt x="85979" y="218694"/>
                  </a:lnTo>
                  <a:close/>
                </a:path>
                <a:path w="232029" h="273812">
                  <a:moveTo>
                    <a:pt x="64516" y="272796"/>
                  </a:moveTo>
                  <a:lnTo>
                    <a:pt x="68325" y="273177"/>
                  </a:lnTo>
                  <a:lnTo>
                    <a:pt x="71881" y="273812"/>
                  </a:lnTo>
                  <a:lnTo>
                    <a:pt x="75183" y="271272"/>
                  </a:lnTo>
                  <a:lnTo>
                    <a:pt x="75945" y="267843"/>
                  </a:lnTo>
                  <a:lnTo>
                    <a:pt x="115950" y="245872"/>
                  </a:lnTo>
                  <a:lnTo>
                    <a:pt x="155829" y="267843"/>
                  </a:lnTo>
                  <a:lnTo>
                    <a:pt x="156591" y="271018"/>
                  </a:lnTo>
                  <a:lnTo>
                    <a:pt x="159385" y="273304"/>
                  </a:lnTo>
                  <a:lnTo>
                    <a:pt x="163575" y="273177"/>
                  </a:lnTo>
                  <a:lnTo>
                    <a:pt x="167386" y="272796"/>
                  </a:lnTo>
                  <a:lnTo>
                    <a:pt x="170052" y="269240"/>
                  </a:lnTo>
                  <a:lnTo>
                    <a:pt x="169672" y="265303"/>
                  </a:lnTo>
                  <a:lnTo>
                    <a:pt x="150875" y="124079"/>
                  </a:lnTo>
                  <a:lnTo>
                    <a:pt x="150368" y="227076"/>
                  </a:lnTo>
                  <a:lnTo>
                    <a:pt x="154305" y="256286"/>
                  </a:lnTo>
                  <a:lnTo>
                    <a:pt x="125730" y="240538"/>
                  </a:lnTo>
                  <a:lnTo>
                    <a:pt x="115950" y="235204"/>
                  </a:lnTo>
                  <a:lnTo>
                    <a:pt x="106172" y="240538"/>
                  </a:lnTo>
                  <a:lnTo>
                    <a:pt x="77597" y="256286"/>
                  </a:lnTo>
                  <a:lnTo>
                    <a:pt x="81533" y="226822"/>
                  </a:lnTo>
                  <a:lnTo>
                    <a:pt x="85979" y="218694"/>
                  </a:lnTo>
                  <a:lnTo>
                    <a:pt x="115950" y="198501"/>
                  </a:lnTo>
                  <a:lnTo>
                    <a:pt x="145795" y="218694"/>
                  </a:lnTo>
                  <a:lnTo>
                    <a:pt x="147955" y="208915"/>
                  </a:lnTo>
                  <a:lnTo>
                    <a:pt x="124460" y="193040"/>
                  </a:lnTo>
                  <a:lnTo>
                    <a:pt x="115950" y="187325"/>
                  </a:lnTo>
                  <a:lnTo>
                    <a:pt x="107568" y="193040"/>
                  </a:lnTo>
                  <a:lnTo>
                    <a:pt x="83947" y="208915"/>
                  </a:lnTo>
                  <a:lnTo>
                    <a:pt x="87756" y="179705"/>
                  </a:lnTo>
                  <a:lnTo>
                    <a:pt x="92582" y="171577"/>
                  </a:lnTo>
                  <a:lnTo>
                    <a:pt x="115950" y="151257"/>
                  </a:lnTo>
                  <a:lnTo>
                    <a:pt x="139319" y="171577"/>
                  </a:lnTo>
                  <a:lnTo>
                    <a:pt x="141731" y="161162"/>
                  </a:lnTo>
                  <a:lnTo>
                    <a:pt x="123189" y="145034"/>
                  </a:lnTo>
                  <a:lnTo>
                    <a:pt x="137922" y="132334"/>
                  </a:lnTo>
                  <a:lnTo>
                    <a:pt x="134874" y="109982"/>
                  </a:lnTo>
                  <a:lnTo>
                    <a:pt x="133095" y="109982"/>
                  </a:lnTo>
                  <a:lnTo>
                    <a:pt x="125222" y="100457"/>
                  </a:lnTo>
                  <a:lnTo>
                    <a:pt x="125602" y="77724"/>
                  </a:lnTo>
                  <a:lnTo>
                    <a:pt x="118363" y="86360"/>
                  </a:lnTo>
                  <a:lnTo>
                    <a:pt x="113664" y="86360"/>
                  </a:lnTo>
                  <a:lnTo>
                    <a:pt x="115950" y="103886"/>
                  </a:lnTo>
                  <a:lnTo>
                    <a:pt x="120904" y="109982"/>
                  </a:lnTo>
                  <a:lnTo>
                    <a:pt x="132587" y="124079"/>
                  </a:lnTo>
                  <a:lnTo>
                    <a:pt x="132842" y="124333"/>
                  </a:lnTo>
                  <a:lnTo>
                    <a:pt x="115950" y="138811"/>
                  </a:lnTo>
                  <a:lnTo>
                    <a:pt x="99187" y="124333"/>
                  </a:lnTo>
                  <a:lnTo>
                    <a:pt x="108838" y="145034"/>
                  </a:lnTo>
                  <a:lnTo>
                    <a:pt x="90297" y="161162"/>
                  </a:lnTo>
                  <a:lnTo>
                    <a:pt x="92456" y="37719"/>
                  </a:lnTo>
                  <a:lnTo>
                    <a:pt x="85725" y="88011"/>
                  </a:lnTo>
                  <a:lnTo>
                    <a:pt x="5080" y="110236"/>
                  </a:lnTo>
                  <a:lnTo>
                    <a:pt x="2412" y="111633"/>
                  </a:lnTo>
                  <a:lnTo>
                    <a:pt x="507" y="114300"/>
                  </a:lnTo>
                  <a:lnTo>
                    <a:pt x="0" y="116840"/>
                  </a:lnTo>
                  <a:lnTo>
                    <a:pt x="0" y="144525"/>
                  </a:lnTo>
                  <a:lnTo>
                    <a:pt x="3175" y="147700"/>
                  </a:lnTo>
                  <a:lnTo>
                    <a:pt x="10794" y="147700"/>
                  </a:lnTo>
                  <a:lnTo>
                    <a:pt x="13969" y="144525"/>
                  </a:lnTo>
                  <a:lnTo>
                    <a:pt x="13969" y="124079"/>
                  </a:lnTo>
                  <a:lnTo>
                    <a:pt x="38988" y="124079"/>
                  </a:lnTo>
                  <a:lnTo>
                    <a:pt x="38862" y="144525"/>
                  </a:lnTo>
                  <a:lnTo>
                    <a:pt x="42037" y="147700"/>
                  </a:lnTo>
                  <a:lnTo>
                    <a:pt x="59181" y="109982"/>
                  </a:lnTo>
                  <a:lnTo>
                    <a:pt x="83693" y="103250"/>
                  </a:lnTo>
                  <a:lnTo>
                    <a:pt x="82931" y="109982"/>
                  </a:lnTo>
                  <a:lnTo>
                    <a:pt x="80899" y="124079"/>
                  </a:lnTo>
                  <a:lnTo>
                    <a:pt x="62356" y="265303"/>
                  </a:lnTo>
                  <a:lnTo>
                    <a:pt x="61722" y="269240"/>
                  </a:lnTo>
                  <a:lnTo>
                    <a:pt x="64516" y="272796"/>
                  </a:lnTo>
                  <a:close/>
                </a:path>
                <a:path w="232029" h="273812">
                  <a:moveTo>
                    <a:pt x="52831" y="124079"/>
                  </a:moveTo>
                  <a:lnTo>
                    <a:pt x="80899" y="124079"/>
                  </a:lnTo>
                  <a:lnTo>
                    <a:pt x="82931" y="109982"/>
                  </a:lnTo>
                  <a:lnTo>
                    <a:pt x="59181" y="109982"/>
                  </a:lnTo>
                  <a:lnTo>
                    <a:pt x="42037" y="147700"/>
                  </a:lnTo>
                  <a:lnTo>
                    <a:pt x="49783" y="147700"/>
                  </a:lnTo>
                  <a:lnTo>
                    <a:pt x="52831" y="144525"/>
                  </a:lnTo>
                  <a:lnTo>
                    <a:pt x="52831" y="124079"/>
                  </a:lnTo>
                  <a:close/>
                </a:path>
                <a:path w="232029" h="273812">
                  <a:moveTo>
                    <a:pt x="42037" y="61341"/>
                  </a:moveTo>
                  <a:lnTo>
                    <a:pt x="49783" y="61341"/>
                  </a:lnTo>
                  <a:lnTo>
                    <a:pt x="52831" y="58039"/>
                  </a:lnTo>
                  <a:lnTo>
                    <a:pt x="52831" y="37719"/>
                  </a:lnTo>
                  <a:lnTo>
                    <a:pt x="92456" y="37719"/>
                  </a:lnTo>
                  <a:lnTo>
                    <a:pt x="90297" y="161162"/>
                  </a:lnTo>
                  <a:lnTo>
                    <a:pt x="93980" y="132334"/>
                  </a:lnTo>
                  <a:lnTo>
                    <a:pt x="108838" y="145034"/>
                  </a:lnTo>
                  <a:lnTo>
                    <a:pt x="99187" y="124333"/>
                  </a:lnTo>
                  <a:lnTo>
                    <a:pt x="99313" y="124079"/>
                  </a:lnTo>
                  <a:lnTo>
                    <a:pt x="132587" y="124079"/>
                  </a:lnTo>
                  <a:lnTo>
                    <a:pt x="120904" y="109982"/>
                  </a:lnTo>
                  <a:lnTo>
                    <a:pt x="110998" y="109982"/>
                  </a:lnTo>
                  <a:lnTo>
                    <a:pt x="115950" y="103886"/>
                  </a:lnTo>
                  <a:lnTo>
                    <a:pt x="113664" y="86360"/>
                  </a:lnTo>
                  <a:lnTo>
                    <a:pt x="106425" y="77597"/>
                  </a:lnTo>
                  <a:lnTo>
                    <a:pt x="106680" y="100457"/>
                  </a:lnTo>
                  <a:lnTo>
                    <a:pt x="98932" y="109982"/>
                  </a:lnTo>
                  <a:lnTo>
                    <a:pt x="96900" y="109982"/>
                  </a:lnTo>
                  <a:lnTo>
                    <a:pt x="98170" y="100457"/>
                  </a:lnTo>
                  <a:lnTo>
                    <a:pt x="102616" y="67437"/>
                  </a:lnTo>
                  <a:lnTo>
                    <a:pt x="104775" y="51435"/>
                  </a:lnTo>
                  <a:lnTo>
                    <a:pt x="109981" y="58166"/>
                  </a:lnTo>
                  <a:lnTo>
                    <a:pt x="115950" y="50546"/>
                  </a:lnTo>
                  <a:lnTo>
                    <a:pt x="106425" y="38608"/>
                  </a:lnTo>
                  <a:lnTo>
                    <a:pt x="106552" y="37719"/>
                  </a:lnTo>
                  <a:lnTo>
                    <a:pt x="125349" y="37719"/>
                  </a:lnTo>
                  <a:lnTo>
                    <a:pt x="125602" y="38608"/>
                  </a:lnTo>
                  <a:lnTo>
                    <a:pt x="121919" y="58166"/>
                  </a:lnTo>
                  <a:lnTo>
                    <a:pt x="127254" y="51435"/>
                  </a:lnTo>
                  <a:lnTo>
                    <a:pt x="131444" y="23622"/>
                  </a:lnTo>
                  <a:lnTo>
                    <a:pt x="75564" y="23622"/>
                  </a:lnTo>
                  <a:lnTo>
                    <a:pt x="94233" y="14097"/>
                  </a:lnTo>
                  <a:lnTo>
                    <a:pt x="139319" y="0"/>
                  </a:lnTo>
                  <a:lnTo>
                    <a:pt x="92582" y="0"/>
                  </a:lnTo>
                  <a:lnTo>
                    <a:pt x="89407" y="762"/>
                  </a:lnTo>
                  <a:lnTo>
                    <a:pt x="42799" y="24257"/>
                  </a:lnTo>
                  <a:lnTo>
                    <a:pt x="40258" y="26416"/>
                  </a:lnTo>
                  <a:lnTo>
                    <a:pt x="39116" y="29210"/>
                  </a:lnTo>
                  <a:lnTo>
                    <a:pt x="38862" y="30607"/>
                  </a:lnTo>
                  <a:lnTo>
                    <a:pt x="38862" y="58039"/>
                  </a:lnTo>
                  <a:lnTo>
                    <a:pt x="42037" y="61341"/>
                  </a:lnTo>
                  <a:close/>
                </a:path>
              </a:pathLst>
            </a:custGeom>
            <a:solidFill>
              <a:srgbClr val="0655FA"/>
            </a:solidFill>
          </p:spPr>
          <p:txBody>
            <a:bodyPr wrap="square" lIns="0" tIns="0" rIns="0" bIns="0" rtlCol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600" b="1" dirty="0">
                <a:solidFill>
                  <a:srgbClr val="000000"/>
                </a:solidFill>
                <a:latin typeface="Roobert ENEL" panose="00000800000000000000"/>
                <a:cs typeface="Arial" panose="020B0604020202020204" pitchFamily="34" charset="0"/>
              </a:endParaRPr>
            </a:p>
          </p:txBody>
        </p:sp>
      </p:grpSp>
      <p:grpSp>
        <p:nvGrpSpPr>
          <p:cNvPr id="156" name="Gruppo 155"/>
          <p:cNvGrpSpPr>
            <a:grpSpLocks noChangeAspect="1"/>
          </p:cNvGrpSpPr>
          <p:nvPr/>
        </p:nvGrpSpPr>
        <p:grpSpPr>
          <a:xfrm>
            <a:off x="1368558" y="4030848"/>
            <a:ext cx="480000" cy="480000"/>
            <a:chOff x="624440" y="5021601"/>
            <a:chExt cx="621819" cy="621819"/>
          </a:xfrm>
          <a:effectLst/>
        </p:grpSpPr>
        <p:grpSp>
          <p:nvGrpSpPr>
            <p:cNvPr id="157" name="Gruppo 156"/>
            <p:cNvGrpSpPr/>
            <p:nvPr/>
          </p:nvGrpSpPr>
          <p:grpSpPr>
            <a:xfrm>
              <a:off x="624440" y="5021601"/>
              <a:ext cx="621819" cy="621819"/>
              <a:chOff x="581573" y="4942227"/>
              <a:chExt cx="621819" cy="621819"/>
            </a:xfrm>
          </p:grpSpPr>
          <p:sp>
            <p:nvSpPr>
              <p:cNvPr id="159" name="Ovale 158"/>
              <p:cNvSpPr/>
              <p:nvPr/>
            </p:nvSpPr>
            <p:spPr>
              <a:xfrm>
                <a:off x="603866" y="4996461"/>
                <a:ext cx="577234" cy="5133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000" tIns="48000" rIns="96000" bIns="48000" rtlCol="0" anchor="ctr"/>
              <a:lstStyle/>
              <a:p>
                <a:pPr algn="ctr"/>
                <a:endParaRPr lang="it-IT" sz="2800" dirty="0">
                  <a:latin typeface="Roobert ENEL" panose="0000080000000000000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Anello 159">
                <a:extLst>
                  <a:ext uri="{FF2B5EF4-FFF2-40B4-BE49-F238E27FC236}">
                    <a16:creationId xmlns:a16="http://schemas.microsoft.com/office/drawing/2014/main" id="{896AADE6-7097-934F-A6D1-1EB7EDDA04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573" y="4942227"/>
                <a:ext cx="621819" cy="621819"/>
              </a:xfrm>
              <a:prstGeom prst="donut">
                <a:avLst>
                  <a:gd name="adj" fmla="val 12235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65100" dist="88900" dir="2700000" algn="tl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000" tIns="48000" rIns="96000" bIns="48000" rtlCol="0" anchor="ctr"/>
              <a:lstStyle/>
              <a:p>
                <a:pPr algn="ctr"/>
                <a:endParaRPr lang="it-IT" sz="2800" dirty="0">
                  <a:solidFill>
                    <a:schemeClr val="tx1"/>
                  </a:solidFill>
                  <a:latin typeface="Roobert ENEL" panose="0000080000000000000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8" name="Immagine 157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468" t="19659"/>
            <a:stretch/>
          </p:blipFill>
          <p:spPr>
            <a:xfrm>
              <a:off x="791349" y="5189746"/>
              <a:ext cx="288000" cy="285528"/>
            </a:xfrm>
            <a:prstGeom prst="rect">
              <a:avLst/>
            </a:prstGeom>
          </p:spPr>
        </p:pic>
      </p:grpSp>
      <p:sp>
        <p:nvSpPr>
          <p:cNvPr id="171" name="CasellaDiTesto 170"/>
          <p:cNvSpPr txBox="1"/>
          <p:nvPr/>
        </p:nvSpPr>
        <p:spPr>
          <a:xfrm rot="16200000">
            <a:off x="-700631" y="4003293"/>
            <a:ext cx="36193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b="1" dirty="0">
                <a:latin typeface="Roobert ENEL" panose="00000800000000000000"/>
                <a:cs typeface="Arial" panose="020B0604020202020204" pitchFamily="34" charset="0"/>
              </a:rPr>
              <a:t>TRANSICIÓN ENERGÉTICA</a:t>
            </a:r>
          </a:p>
        </p:txBody>
      </p:sp>
      <p:sp>
        <p:nvSpPr>
          <p:cNvPr id="75" name="Rettangolo 74"/>
          <p:cNvSpPr/>
          <p:nvPr/>
        </p:nvSpPr>
        <p:spPr>
          <a:xfrm>
            <a:off x="4960881" y="3575125"/>
            <a:ext cx="2327121" cy="1785215"/>
          </a:xfrm>
          <a:prstGeom prst="rect">
            <a:avLst/>
          </a:prstGeom>
          <a:noFill/>
          <a:effectLst/>
        </p:spPr>
        <p:txBody>
          <a:bodyPr spcFirstLastPara="1" wrap="none" lIns="121920" tIns="60960" rIns="121920" bIns="60960" numCol="1">
            <a:prstTxWarp prst="textArchDown">
              <a:avLst>
                <a:gd name="adj" fmla="val 305060"/>
              </a:avLst>
            </a:prstTxWarp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/>
                </a:solidFill>
                <a:latin typeface="Roobert ENEL" panose="00000800000000000000"/>
                <a:cs typeface="Arial" panose="020B0604020202020204" pitchFamily="34" charset="0"/>
              </a:rPr>
              <a:t>Innovation boost</a:t>
            </a:r>
          </a:p>
        </p:txBody>
      </p:sp>
      <p:sp>
        <p:nvSpPr>
          <p:cNvPr id="4" name="Rettangolo 3"/>
          <p:cNvSpPr/>
          <p:nvPr/>
        </p:nvSpPr>
        <p:spPr>
          <a:xfrm>
            <a:off x="1896461" y="2643848"/>
            <a:ext cx="306442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sz="1600" b="1" dirty="0">
                <a:solidFill>
                  <a:schemeClr val="accent6"/>
                </a:solidFill>
                <a:latin typeface="Roobert ENEL" panose="00000800000000000000"/>
                <a:ea typeface="Avenir Next Medium" charset="0"/>
                <a:cs typeface="Arial" panose="020B0604020202020204" pitchFamily="34" charset="0"/>
              </a:rPr>
              <a:t>Renovables a toda velocidad hacia una combinación rentable y completamente descarbonizada.</a:t>
            </a:r>
          </a:p>
          <a:p>
            <a:pPr algn="ctr">
              <a:spcAft>
                <a:spcPts val="800"/>
              </a:spcAft>
            </a:pPr>
            <a:endParaRPr lang="es-CO" sz="1600" b="1" dirty="0">
              <a:solidFill>
                <a:schemeClr val="accent6"/>
              </a:solidFill>
              <a:latin typeface="Roobert ENEL" panose="00000800000000000000"/>
              <a:ea typeface="Avenir Next Medium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069030" y="2594588"/>
            <a:ext cx="3262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rgbClr val="0555FA"/>
                </a:solidFill>
                <a:latin typeface="Roobert ENEL" panose="00000800000000000000"/>
                <a:ea typeface="Avenir Next Medium" charset="0"/>
                <a:cs typeface="Arial" panose="020B0604020202020204" pitchFamily="34" charset="0"/>
              </a:rPr>
              <a:t>Fomentar las redes digitales como infraestructura clave en la transición energética.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973782" y="4754088"/>
            <a:ext cx="2966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sz="1600" b="1" dirty="0">
                <a:solidFill>
                  <a:srgbClr val="41B9E6"/>
                </a:solidFill>
                <a:latin typeface="Roobert ENEL" panose="00000800000000000000"/>
                <a:ea typeface="Avenir Next Medium" charset="0"/>
                <a:cs typeface="Arial" panose="020B0604020202020204" pitchFamily="34" charset="0"/>
              </a:rPr>
              <a:t>Liderar la transformación de las ciudades a través de infraestructura y plataformas.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7317969" y="4738344"/>
            <a:ext cx="2851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rgbClr val="7030A0"/>
                </a:solidFill>
                <a:latin typeface="Roobert ENEL" panose="00000800000000000000"/>
                <a:ea typeface="Avenir Next Medium" charset="0"/>
                <a:cs typeface="Arial" panose="020B0604020202020204" pitchFamily="34" charset="0"/>
              </a:rPr>
              <a:t>Fomentar la electrificación de la movilidad para capturar valor futuro.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294E8417-0641-E554-C302-55B09B791BC5}"/>
              </a:ext>
            </a:extLst>
          </p:cNvPr>
          <p:cNvSpPr/>
          <p:nvPr/>
        </p:nvSpPr>
        <p:spPr>
          <a:xfrm>
            <a:off x="1738489" y="6236389"/>
            <a:ext cx="8769785" cy="456689"/>
          </a:xfrm>
          <a:prstGeom prst="rect">
            <a:avLst/>
          </a:prstGeom>
          <a:solidFill>
            <a:srgbClr val="FE5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obert ENEL" panose="00000800000000000000"/>
                <a:cs typeface="Arial" panose="020B0604020202020204" pitchFamily="34" charset="0"/>
              </a:rPr>
              <a:t>Estrategia de Enel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09131-8140-766F-4A5F-00D07452CF31}"/>
              </a:ext>
            </a:extLst>
          </p:cNvPr>
          <p:cNvSpPr txBox="1"/>
          <p:nvPr/>
        </p:nvSpPr>
        <p:spPr>
          <a:xfrm>
            <a:off x="7243384" y="3426439"/>
            <a:ext cx="295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>
                <a:solidFill>
                  <a:schemeClr val="bg1">
                    <a:lumMod val="50000"/>
                  </a:schemeClr>
                </a:solidFill>
                <a:latin typeface="Roobert ENEL" panose="00000800000000000000"/>
                <a:cs typeface="Arial" panose="020B0604020202020204" pitchFamily="34" charset="0"/>
              </a:rPr>
              <a:t>Colombia: Telecontrol.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B7D2903-9723-467D-AB8C-954DF3E28116}"/>
              </a:ext>
            </a:extLst>
          </p:cNvPr>
          <p:cNvSpPr txBox="1"/>
          <p:nvPr/>
        </p:nvSpPr>
        <p:spPr>
          <a:xfrm>
            <a:off x="6162630" y="5502582"/>
            <a:ext cx="439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b="1" dirty="0">
                <a:solidFill>
                  <a:schemeClr val="bg1">
                    <a:lumMod val="50000"/>
                  </a:schemeClr>
                </a:solidFill>
                <a:latin typeface="Roobert ENEL" panose="00000800000000000000"/>
                <a:cs typeface="Arial" panose="020B0604020202020204" pitchFamily="34" charset="0"/>
              </a:rPr>
              <a:t>Chile: Flota de 1,700 buses de transporte público.</a:t>
            </a:r>
          </a:p>
          <a:p>
            <a:pPr algn="ctr"/>
            <a:r>
              <a:rPr lang="es-GT" sz="1200" b="1" dirty="0">
                <a:solidFill>
                  <a:schemeClr val="bg1">
                    <a:lumMod val="50000"/>
                  </a:schemeClr>
                </a:solidFill>
                <a:latin typeface="Roobert ENEL" panose="00000800000000000000"/>
                <a:cs typeface="Arial" panose="020B0604020202020204" pitchFamily="34" charset="0"/>
              </a:rPr>
              <a:t>Colombia: 4 patios que reciben 1,485 e-buses que alimentan el transporte masivo.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5409BE-2E45-90B8-C238-798265E40E9D}"/>
              </a:ext>
            </a:extLst>
          </p:cNvPr>
          <p:cNvSpPr txBox="1"/>
          <p:nvPr/>
        </p:nvSpPr>
        <p:spPr>
          <a:xfrm>
            <a:off x="709079" y="1165056"/>
            <a:ext cx="9145651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s-ES" b="0" i="0" dirty="0">
                <a:solidFill>
                  <a:srgbClr val="111111"/>
                </a:solidFill>
                <a:effectLst/>
                <a:latin typeface="RobertEnelLight"/>
              </a:rPr>
              <a:t>Enel ha liderado la transición energética y </a:t>
            </a:r>
            <a:r>
              <a:rPr lang="es-ES" dirty="0">
                <a:solidFill>
                  <a:srgbClr val="111111"/>
                </a:solidFill>
                <a:latin typeface="RobertEnelLight"/>
              </a:rPr>
              <a:t>se ha comprometido a </a:t>
            </a:r>
            <a:r>
              <a:rPr lang="es-ES" b="0" i="0" dirty="0">
                <a:solidFill>
                  <a:srgbClr val="111111"/>
                </a:solidFill>
                <a:effectLst/>
                <a:latin typeface="RobertEnelLight"/>
              </a:rPr>
              <a:t>alcanzar la </a:t>
            </a:r>
          </a:p>
          <a:p>
            <a:pPr lvl="0" algn="ctr"/>
            <a:r>
              <a:rPr lang="es-ES" sz="2000" b="1" dirty="0">
                <a:solidFill>
                  <a:srgbClr val="111111"/>
                </a:solidFill>
                <a:latin typeface="RobertEnelLight"/>
              </a:rPr>
              <a:t>Carbono neutralidad </a:t>
            </a:r>
            <a:r>
              <a:rPr lang="es-ES" sz="2000" b="1" i="0" dirty="0">
                <a:solidFill>
                  <a:srgbClr val="111111"/>
                </a:solidFill>
                <a:effectLst/>
                <a:latin typeface="RobertEnelLight"/>
              </a:rPr>
              <a:t>en 2040</a:t>
            </a:r>
            <a:r>
              <a:rPr lang="es-ES" b="0" i="0" dirty="0">
                <a:solidFill>
                  <a:srgbClr val="111111"/>
                </a:solidFill>
                <a:effectLst/>
                <a:latin typeface="RobertEnelLight"/>
              </a:rPr>
              <a:t>.</a:t>
            </a:r>
            <a:endParaRPr lang="es-GT" sz="1800" kern="0" spc="-31" dirty="0">
              <a:latin typeface="Roobert ENE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15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sz="2400" b="1" u="none" strike="noStrike" kern="1200" cap="none" spc="0" normalizeH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2076" y="664405"/>
            <a:ext cx="11529924" cy="432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b="1" dirty="0">
                <a:latin typeface="Roobert ENEL" panose="00000500000000000000" pitchFamily="50" charset="0"/>
                <a:cs typeface="Arial" panose="020B0604020202020204" pitchFamily="34" charset="0"/>
              </a:rPr>
              <a:t>Proyectos Ruta de transición energética Enel.</a:t>
            </a:r>
            <a:endParaRPr lang="en-US" b="1" dirty="0"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62076" y="1160010"/>
            <a:ext cx="11402294" cy="3843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>
                <a:latin typeface="Roobert ENEL" panose="00000500000000000000" pitchFamily="50" charset="0"/>
                <a:cs typeface="Arial" panose="020B0604020202020204" pitchFamily="34" charset="0"/>
              </a:rPr>
              <a:t>Crear un consenso sobre el camino correcto para cumplir los objetivos del acuerdo de París.</a:t>
            </a:r>
            <a:endParaRPr lang="en-US" sz="2000" dirty="0"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7" name="Ovale 260">
            <a:extLst>
              <a:ext uri="{FF2B5EF4-FFF2-40B4-BE49-F238E27FC236}">
                <a16:creationId xmlns:a16="http://schemas.microsoft.com/office/drawing/2014/main" id="{70550FE2-F211-B503-6771-16E5360D32C5}"/>
              </a:ext>
            </a:extLst>
          </p:cNvPr>
          <p:cNvSpPr/>
          <p:nvPr/>
        </p:nvSpPr>
        <p:spPr>
          <a:xfrm>
            <a:off x="8067086" y="1898658"/>
            <a:ext cx="3745342" cy="473517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8" name="CasellaDiTesto 227">
            <a:extLst>
              <a:ext uri="{FF2B5EF4-FFF2-40B4-BE49-F238E27FC236}">
                <a16:creationId xmlns:a16="http://schemas.microsoft.com/office/drawing/2014/main" id="{DE5C9A06-4D78-6C01-5BA7-F4089EA3A504}"/>
              </a:ext>
            </a:extLst>
          </p:cNvPr>
          <p:cNvSpPr txBox="1"/>
          <p:nvPr/>
        </p:nvSpPr>
        <p:spPr>
          <a:xfrm>
            <a:off x="8013296" y="1905876"/>
            <a:ext cx="391910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algn="ctr"/>
            <a:r>
              <a:rPr lang="es-CO" sz="1600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Hojas de Ruta de Transición desarrolladas en LATAM (2022)</a:t>
            </a:r>
            <a:endParaRPr lang="en-US" sz="1600">
              <a:solidFill>
                <a:schemeClr val="tx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0" name="Rectangle 18">
            <a:extLst>
              <a:ext uri="{FF2B5EF4-FFF2-40B4-BE49-F238E27FC236}">
                <a16:creationId xmlns:a16="http://schemas.microsoft.com/office/drawing/2014/main" id="{6A62DC56-4196-6764-455E-DA688B91C2DE}"/>
              </a:ext>
            </a:extLst>
          </p:cNvPr>
          <p:cNvSpPr/>
          <p:nvPr/>
        </p:nvSpPr>
        <p:spPr>
          <a:xfrm>
            <a:off x="9581393" y="4774857"/>
            <a:ext cx="1883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2" name="Picture 65">
            <a:extLst>
              <a:ext uri="{FF2B5EF4-FFF2-40B4-BE49-F238E27FC236}">
                <a16:creationId xmlns:a16="http://schemas.microsoft.com/office/drawing/2014/main" id="{70B3C44F-E560-AA32-555E-12CADB317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44" y="4168883"/>
            <a:ext cx="360000" cy="360000"/>
          </a:xfrm>
          <a:prstGeom prst="rect">
            <a:avLst/>
          </a:prstGeom>
          <a:noFill/>
        </p:spPr>
      </p:pic>
      <p:pic>
        <p:nvPicPr>
          <p:cNvPr id="43" name="Picture 66">
            <a:extLst>
              <a:ext uri="{FF2B5EF4-FFF2-40B4-BE49-F238E27FC236}">
                <a16:creationId xmlns:a16="http://schemas.microsoft.com/office/drawing/2014/main" id="{5D0BD0D6-467F-AAF3-EC02-9531DA9C8B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244" y="3672989"/>
            <a:ext cx="360000" cy="360000"/>
          </a:xfrm>
          <a:prstGeom prst="rect">
            <a:avLst/>
          </a:prstGeom>
          <a:noFill/>
        </p:spPr>
      </p:pic>
      <p:pic>
        <p:nvPicPr>
          <p:cNvPr id="44" name="Picture 67">
            <a:extLst>
              <a:ext uri="{FF2B5EF4-FFF2-40B4-BE49-F238E27FC236}">
                <a16:creationId xmlns:a16="http://schemas.microsoft.com/office/drawing/2014/main" id="{C113165B-9DDC-D70E-7A00-55E161063C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1244" y="6152457"/>
            <a:ext cx="360000" cy="360000"/>
          </a:xfrm>
          <a:prstGeom prst="rect">
            <a:avLst/>
          </a:prstGeom>
          <a:noFill/>
        </p:spPr>
      </p:pic>
      <p:pic>
        <p:nvPicPr>
          <p:cNvPr id="45" name="Picture 68">
            <a:extLst>
              <a:ext uri="{FF2B5EF4-FFF2-40B4-BE49-F238E27FC236}">
                <a16:creationId xmlns:a16="http://schemas.microsoft.com/office/drawing/2014/main" id="{452F28F8-06C6-C4D1-534F-C2670A07C9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1244" y="2681201"/>
            <a:ext cx="360000" cy="360000"/>
          </a:xfrm>
          <a:prstGeom prst="rect">
            <a:avLst/>
          </a:prstGeom>
          <a:noFill/>
        </p:spPr>
      </p:pic>
      <p:pic>
        <p:nvPicPr>
          <p:cNvPr id="46" name="Picture 69">
            <a:extLst>
              <a:ext uri="{FF2B5EF4-FFF2-40B4-BE49-F238E27FC236}">
                <a16:creationId xmlns:a16="http://schemas.microsoft.com/office/drawing/2014/main" id="{E729A0DF-85C0-0484-34F3-99E1D3121B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1244" y="3177095"/>
            <a:ext cx="360000" cy="360000"/>
          </a:xfrm>
          <a:prstGeom prst="rect">
            <a:avLst/>
          </a:prstGeom>
          <a:noFill/>
        </p:spPr>
      </p:pic>
      <p:pic>
        <p:nvPicPr>
          <p:cNvPr id="47" name="Picture 70">
            <a:extLst>
              <a:ext uri="{FF2B5EF4-FFF2-40B4-BE49-F238E27FC236}">
                <a16:creationId xmlns:a16="http://schemas.microsoft.com/office/drawing/2014/main" id="{C4A1F803-25CD-91B2-4A23-CAB75C955B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1244" y="5656565"/>
            <a:ext cx="360000" cy="360000"/>
          </a:xfrm>
          <a:prstGeom prst="rect">
            <a:avLst/>
          </a:prstGeom>
          <a:noFill/>
        </p:spPr>
      </p:pic>
      <p:pic>
        <p:nvPicPr>
          <p:cNvPr id="48" name="Picture 71">
            <a:extLst>
              <a:ext uri="{FF2B5EF4-FFF2-40B4-BE49-F238E27FC236}">
                <a16:creationId xmlns:a16="http://schemas.microsoft.com/office/drawing/2014/main" id="{913A8EE1-14A6-0A9C-4F83-DC42080103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1244" y="4664777"/>
            <a:ext cx="360000" cy="360000"/>
          </a:xfrm>
          <a:prstGeom prst="rect">
            <a:avLst/>
          </a:prstGeom>
          <a:noFill/>
        </p:spPr>
      </p:pic>
      <p:pic>
        <p:nvPicPr>
          <p:cNvPr id="49" name="Picture 72">
            <a:extLst>
              <a:ext uri="{FF2B5EF4-FFF2-40B4-BE49-F238E27FC236}">
                <a16:creationId xmlns:a16="http://schemas.microsoft.com/office/drawing/2014/main" id="{B07EC77E-F343-9D48-9AB9-B3CA78197E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01244" y="5160671"/>
            <a:ext cx="360000" cy="360000"/>
          </a:xfrm>
          <a:prstGeom prst="rect">
            <a:avLst/>
          </a:prstGeom>
          <a:noFill/>
        </p:spPr>
      </p:pic>
      <p:sp>
        <p:nvSpPr>
          <p:cNvPr id="50" name="CasellaDiTesto 227">
            <a:extLst>
              <a:ext uri="{FF2B5EF4-FFF2-40B4-BE49-F238E27FC236}">
                <a16:creationId xmlns:a16="http://schemas.microsoft.com/office/drawing/2014/main" id="{6116D4D3-D0A3-D58A-C500-8EB7355991E1}"/>
              </a:ext>
            </a:extLst>
          </p:cNvPr>
          <p:cNvSpPr txBox="1"/>
          <p:nvPr/>
        </p:nvSpPr>
        <p:spPr>
          <a:xfrm>
            <a:off x="9961244" y="2689671"/>
            <a:ext cx="220041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1600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Argentina </a:t>
            </a:r>
            <a:r>
              <a:rPr lang="en-US" sz="1200" b="0" i="1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(Update)</a:t>
            </a:r>
            <a:endParaRPr lang="en-US" sz="1600" b="0" i="1">
              <a:solidFill>
                <a:schemeClr val="tx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1" name="CasellaDiTesto 227">
            <a:extLst>
              <a:ext uri="{FF2B5EF4-FFF2-40B4-BE49-F238E27FC236}">
                <a16:creationId xmlns:a16="http://schemas.microsoft.com/office/drawing/2014/main" id="{94B535E2-29BA-E711-A551-071C0169F178}"/>
              </a:ext>
            </a:extLst>
          </p:cNvPr>
          <p:cNvSpPr txBox="1"/>
          <p:nvPr/>
        </p:nvSpPr>
        <p:spPr>
          <a:xfrm>
            <a:off x="9961244" y="3186442"/>
            <a:ext cx="220041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1600" err="1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Brasil</a:t>
            </a:r>
            <a:r>
              <a:rPr lang="en-US" sz="1600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200" b="0" i="1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(New)</a:t>
            </a:r>
            <a:endParaRPr lang="en-US" sz="1600" b="0" i="1">
              <a:solidFill>
                <a:schemeClr val="tx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2" name="CasellaDiTesto 227">
            <a:extLst>
              <a:ext uri="{FF2B5EF4-FFF2-40B4-BE49-F238E27FC236}">
                <a16:creationId xmlns:a16="http://schemas.microsoft.com/office/drawing/2014/main" id="{213D7696-DC32-8B27-9F43-0607F09785C4}"/>
              </a:ext>
            </a:extLst>
          </p:cNvPr>
          <p:cNvSpPr txBox="1"/>
          <p:nvPr/>
        </p:nvSpPr>
        <p:spPr>
          <a:xfrm>
            <a:off x="9961244" y="5670297"/>
            <a:ext cx="220041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1600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Panamá </a:t>
            </a:r>
            <a:r>
              <a:rPr lang="en-US" sz="1200" b="0" i="1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(New)</a:t>
            </a:r>
            <a:endParaRPr lang="en-US" sz="1600" b="0" i="1">
              <a:solidFill>
                <a:schemeClr val="tx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3" name="CasellaDiTesto 227">
            <a:extLst>
              <a:ext uri="{FF2B5EF4-FFF2-40B4-BE49-F238E27FC236}">
                <a16:creationId xmlns:a16="http://schemas.microsoft.com/office/drawing/2014/main" id="{51BF8012-693B-AE62-9CEE-E6188E05BB96}"/>
              </a:ext>
            </a:extLst>
          </p:cNvPr>
          <p:cNvSpPr txBox="1"/>
          <p:nvPr/>
        </p:nvSpPr>
        <p:spPr>
          <a:xfrm>
            <a:off x="9957276" y="6167070"/>
            <a:ext cx="220041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1600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Perú </a:t>
            </a:r>
            <a:r>
              <a:rPr lang="en-US" sz="1200" b="0" i="1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(Update)</a:t>
            </a:r>
            <a:endParaRPr lang="en-US" sz="1600" b="0" i="1">
              <a:solidFill>
                <a:schemeClr val="tx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4" name="CasellaDiTesto 227">
            <a:extLst>
              <a:ext uri="{FF2B5EF4-FFF2-40B4-BE49-F238E27FC236}">
                <a16:creationId xmlns:a16="http://schemas.microsoft.com/office/drawing/2014/main" id="{0A312EBD-218B-4343-8EB8-CD416F1CB285}"/>
              </a:ext>
            </a:extLst>
          </p:cNvPr>
          <p:cNvSpPr txBox="1"/>
          <p:nvPr/>
        </p:nvSpPr>
        <p:spPr>
          <a:xfrm>
            <a:off x="9961244" y="4179984"/>
            <a:ext cx="220041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1600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Colombia </a:t>
            </a:r>
            <a:r>
              <a:rPr lang="en-US" sz="1200" b="0" i="1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(Update)</a:t>
            </a:r>
            <a:endParaRPr lang="en-US" sz="1600" b="0" i="1">
              <a:solidFill>
                <a:schemeClr val="tx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5" name="CasellaDiTesto 227">
            <a:extLst>
              <a:ext uri="{FF2B5EF4-FFF2-40B4-BE49-F238E27FC236}">
                <a16:creationId xmlns:a16="http://schemas.microsoft.com/office/drawing/2014/main" id="{D4AB01C1-B24D-E65A-C58D-29998FDA6664}"/>
              </a:ext>
            </a:extLst>
          </p:cNvPr>
          <p:cNvSpPr txBox="1"/>
          <p:nvPr/>
        </p:nvSpPr>
        <p:spPr>
          <a:xfrm>
            <a:off x="9961244" y="3683213"/>
            <a:ext cx="220041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1600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Chile </a:t>
            </a:r>
            <a:r>
              <a:rPr lang="en-US" sz="1200" b="0" i="1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(New)</a:t>
            </a:r>
            <a:endParaRPr lang="en-US" sz="1600" b="0" i="1">
              <a:solidFill>
                <a:schemeClr val="tx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6" name="CasellaDiTesto 227">
            <a:extLst>
              <a:ext uri="{FF2B5EF4-FFF2-40B4-BE49-F238E27FC236}">
                <a16:creationId xmlns:a16="http://schemas.microsoft.com/office/drawing/2014/main" id="{919EA1F6-3346-361D-253C-BDD316CBCA9C}"/>
              </a:ext>
            </a:extLst>
          </p:cNvPr>
          <p:cNvSpPr txBox="1"/>
          <p:nvPr/>
        </p:nvSpPr>
        <p:spPr>
          <a:xfrm>
            <a:off x="9961244" y="5173526"/>
            <a:ext cx="220041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1600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Guatemala </a:t>
            </a:r>
            <a:r>
              <a:rPr lang="en-US" sz="1200" b="0" i="1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(New)</a:t>
            </a:r>
            <a:endParaRPr lang="en-US" sz="1600" b="0" i="1">
              <a:solidFill>
                <a:schemeClr val="tx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7" name="CasellaDiTesto 227">
            <a:extLst>
              <a:ext uri="{FF2B5EF4-FFF2-40B4-BE49-F238E27FC236}">
                <a16:creationId xmlns:a16="http://schemas.microsoft.com/office/drawing/2014/main" id="{50F8816D-6771-D04E-104F-DFD9D6D2F37B}"/>
              </a:ext>
            </a:extLst>
          </p:cNvPr>
          <p:cNvSpPr txBox="1"/>
          <p:nvPr/>
        </p:nvSpPr>
        <p:spPr>
          <a:xfrm>
            <a:off x="9961244" y="4676755"/>
            <a:ext cx="220041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1600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Costa Rica </a:t>
            </a:r>
            <a:r>
              <a:rPr lang="en-US" sz="1200" b="0" i="1">
                <a:solidFill>
                  <a:schemeClr val="tx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(New)</a:t>
            </a:r>
            <a:endParaRPr lang="en-US" sz="1600" b="0" i="1">
              <a:solidFill>
                <a:schemeClr val="tx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057E809-87F2-4F1D-B777-9284CD3F7B38}"/>
              </a:ext>
            </a:extLst>
          </p:cNvPr>
          <p:cNvGrpSpPr>
            <a:grpSpLocks noChangeAspect="1"/>
          </p:cNvGrpSpPr>
          <p:nvPr/>
        </p:nvGrpSpPr>
        <p:grpSpPr>
          <a:xfrm>
            <a:off x="8487288" y="2743406"/>
            <a:ext cx="895780" cy="153206"/>
            <a:chOff x="398463" y="404813"/>
            <a:chExt cx="1627187" cy="307976"/>
          </a:xfrm>
          <a:solidFill>
            <a:sysClr val="windowText" lastClr="000000"/>
          </a:solidFill>
        </p:grpSpPr>
        <p:sp>
          <p:nvSpPr>
            <p:cNvPr id="59" name="Oval 5">
              <a:extLst>
                <a:ext uri="{FF2B5EF4-FFF2-40B4-BE49-F238E27FC236}">
                  <a16:creationId xmlns:a16="http://schemas.microsoft.com/office/drawing/2014/main" id="{7E9D27DA-A2D2-42C7-B5FE-120282BCB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AA199531-A35A-4438-80B8-7E9F7F16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0"/>
              <a:ext cx="247650" cy="301626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7">
              <a:extLst>
                <a:ext uri="{FF2B5EF4-FFF2-40B4-BE49-F238E27FC236}">
                  <a16:creationId xmlns:a16="http://schemas.microsoft.com/office/drawing/2014/main" id="{EEDB4BCC-8807-4457-8A27-F4184F453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3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10B4047F-7BF1-45CF-9751-C784426C4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7" y="479427"/>
              <a:ext cx="215901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D1859292-47D2-41A4-9D2A-4CF4911A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3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10">
              <a:extLst>
                <a:ext uri="{FF2B5EF4-FFF2-40B4-BE49-F238E27FC236}">
                  <a16:creationId xmlns:a16="http://schemas.microsoft.com/office/drawing/2014/main" id="{030DCD99-6674-4A53-8893-04D3D0BDD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3" cy="507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222922E6-1375-4356-831C-197C4F30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6CE7EB0D-F6B0-4F33-9593-4D20907B6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7E1483DF-F115-457F-968A-DF9E90591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7" y="479425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8DE3B16F-6353-4590-A5FD-4BA3138E23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7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DC98B56-E97E-4A81-A68E-EDE761D95EC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1875" y="3736952"/>
            <a:ext cx="901193" cy="238927"/>
          </a:xfrm>
          <a:prstGeom prst="rect">
            <a:avLst/>
          </a:prstGeom>
        </p:spPr>
      </p:pic>
      <p:pic>
        <p:nvPicPr>
          <p:cNvPr id="124" name="Picture 6" descr="CREE - Centro Regional de Estudios de Energía (@creenergia) / Twitter">
            <a:extLst>
              <a:ext uri="{FF2B5EF4-FFF2-40B4-BE49-F238E27FC236}">
                <a16:creationId xmlns:a16="http://schemas.microsoft.com/office/drawing/2014/main" id="{AAF8288C-6DA2-4ADF-B8FB-8EDD68A81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1" b="37440"/>
          <a:stretch/>
        </p:blipFill>
        <p:spPr bwMode="auto">
          <a:xfrm>
            <a:off x="8477764" y="4203591"/>
            <a:ext cx="857238" cy="2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F2BFCA3-25D9-4E01-89EA-976262E98F39}"/>
              </a:ext>
            </a:extLst>
          </p:cNvPr>
          <p:cNvGrpSpPr>
            <a:grpSpLocks noChangeAspect="1"/>
          </p:cNvGrpSpPr>
          <p:nvPr/>
        </p:nvGrpSpPr>
        <p:grpSpPr>
          <a:xfrm>
            <a:off x="8487288" y="3276853"/>
            <a:ext cx="895780" cy="153206"/>
            <a:chOff x="398463" y="404813"/>
            <a:chExt cx="1627187" cy="307976"/>
          </a:xfrm>
          <a:solidFill>
            <a:sysClr val="windowText" lastClr="000000"/>
          </a:solidFill>
        </p:grpSpPr>
        <p:sp>
          <p:nvSpPr>
            <p:cNvPr id="138" name="Oval 5">
              <a:extLst>
                <a:ext uri="{FF2B5EF4-FFF2-40B4-BE49-F238E27FC236}">
                  <a16:creationId xmlns:a16="http://schemas.microsoft.com/office/drawing/2014/main" id="{0C37DF34-0EA9-409D-ADEF-BBEBC9276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C6C72781-E044-4411-AE82-9443F9C0D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0"/>
              <a:ext cx="247650" cy="301626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7">
              <a:extLst>
                <a:ext uri="{FF2B5EF4-FFF2-40B4-BE49-F238E27FC236}">
                  <a16:creationId xmlns:a16="http://schemas.microsoft.com/office/drawing/2014/main" id="{7390AC37-72A0-4CCD-8370-F984AAE6D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3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AA2573CF-695A-4ECD-9D39-4150CA4D31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7" y="479427"/>
              <a:ext cx="215901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Rectangle 9">
              <a:extLst>
                <a:ext uri="{FF2B5EF4-FFF2-40B4-BE49-F238E27FC236}">
                  <a16:creationId xmlns:a16="http://schemas.microsoft.com/office/drawing/2014/main" id="{5CA1C47B-BF64-4DAE-9F86-F6BCBB2D8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3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0">
              <a:extLst>
                <a:ext uri="{FF2B5EF4-FFF2-40B4-BE49-F238E27FC236}">
                  <a16:creationId xmlns:a16="http://schemas.microsoft.com/office/drawing/2014/main" id="{DFE77750-72B0-4579-89DA-3B4ADE74A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3" cy="507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0BAA7BD2-B318-4BC3-AF73-B2D34C63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F5B99D58-773D-4FA0-B47A-BDC518435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23ABADD5-4369-45B6-9635-86ABBDA16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7" y="479425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320A7794-5375-43EC-8046-5A1FC2CD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7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BCE47D0-433C-4DEC-B06F-AC14301BAFA2}"/>
              </a:ext>
            </a:extLst>
          </p:cNvPr>
          <p:cNvGrpSpPr>
            <a:grpSpLocks noChangeAspect="1"/>
          </p:cNvGrpSpPr>
          <p:nvPr/>
        </p:nvGrpSpPr>
        <p:grpSpPr>
          <a:xfrm>
            <a:off x="8505613" y="4763590"/>
            <a:ext cx="895780" cy="153206"/>
            <a:chOff x="398463" y="404813"/>
            <a:chExt cx="1627187" cy="307976"/>
          </a:xfrm>
          <a:solidFill>
            <a:sysClr val="windowText" lastClr="000000"/>
          </a:solidFill>
        </p:grpSpPr>
        <p:sp>
          <p:nvSpPr>
            <p:cNvPr id="241" name="Oval 5">
              <a:extLst>
                <a:ext uri="{FF2B5EF4-FFF2-40B4-BE49-F238E27FC236}">
                  <a16:creationId xmlns:a16="http://schemas.microsoft.com/office/drawing/2014/main" id="{B8A017F7-406F-45EA-9C29-EF6F1EB6A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Freeform 6">
              <a:extLst>
                <a:ext uri="{FF2B5EF4-FFF2-40B4-BE49-F238E27FC236}">
                  <a16:creationId xmlns:a16="http://schemas.microsoft.com/office/drawing/2014/main" id="{9BEBFDAF-412C-444B-AA0F-FFBE318F0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0"/>
              <a:ext cx="247650" cy="301626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Rectangle 7">
              <a:extLst>
                <a:ext uri="{FF2B5EF4-FFF2-40B4-BE49-F238E27FC236}">
                  <a16:creationId xmlns:a16="http://schemas.microsoft.com/office/drawing/2014/main" id="{ECAFED72-302D-48D0-BB45-88A6386AC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3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reeform 8">
              <a:extLst>
                <a:ext uri="{FF2B5EF4-FFF2-40B4-BE49-F238E27FC236}">
                  <a16:creationId xmlns:a16="http://schemas.microsoft.com/office/drawing/2014/main" id="{710118FC-BFB2-4B65-B20E-F5B9623B8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7" y="479427"/>
              <a:ext cx="215901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Rectangle 9">
              <a:extLst>
                <a:ext uri="{FF2B5EF4-FFF2-40B4-BE49-F238E27FC236}">
                  <a16:creationId xmlns:a16="http://schemas.microsoft.com/office/drawing/2014/main" id="{41A60B7F-04FB-407D-9FA3-7A56854AB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3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angle 10">
              <a:extLst>
                <a:ext uri="{FF2B5EF4-FFF2-40B4-BE49-F238E27FC236}">
                  <a16:creationId xmlns:a16="http://schemas.microsoft.com/office/drawing/2014/main" id="{83A04653-F70A-4C97-B7B6-CA24F4698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3" cy="507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reeform 11">
              <a:extLst>
                <a:ext uri="{FF2B5EF4-FFF2-40B4-BE49-F238E27FC236}">
                  <a16:creationId xmlns:a16="http://schemas.microsoft.com/office/drawing/2014/main" id="{4EBF1C56-6FA9-4B28-B49E-D1FDB409F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reeform 12">
              <a:extLst>
                <a:ext uri="{FF2B5EF4-FFF2-40B4-BE49-F238E27FC236}">
                  <a16:creationId xmlns:a16="http://schemas.microsoft.com/office/drawing/2014/main" id="{67BA270E-78C4-43A0-B055-D338991E5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reeform 13">
              <a:extLst>
                <a:ext uri="{FF2B5EF4-FFF2-40B4-BE49-F238E27FC236}">
                  <a16:creationId xmlns:a16="http://schemas.microsoft.com/office/drawing/2014/main" id="{E79AAACA-A1DE-4EC8-AF48-CD1A7057E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7" y="479425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reeform 14">
              <a:extLst>
                <a:ext uri="{FF2B5EF4-FFF2-40B4-BE49-F238E27FC236}">
                  <a16:creationId xmlns:a16="http://schemas.microsoft.com/office/drawing/2014/main" id="{A601977F-6629-4D0F-A08D-A70DF74C39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7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F55B5A1-006A-45A7-9355-3DE7FFBF721E}"/>
              </a:ext>
            </a:extLst>
          </p:cNvPr>
          <p:cNvGrpSpPr>
            <a:grpSpLocks noChangeAspect="1"/>
          </p:cNvGrpSpPr>
          <p:nvPr/>
        </p:nvGrpSpPr>
        <p:grpSpPr>
          <a:xfrm>
            <a:off x="8486898" y="5264065"/>
            <a:ext cx="895780" cy="153206"/>
            <a:chOff x="398463" y="404813"/>
            <a:chExt cx="1627187" cy="307976"/>
          </a:xfrm>
          <a:solidFill>
            <a:sysClr val="windowText" lastClr="000000"/>
          </a:solidFill>
        </p:grpSpPr>
        <p:sp>
          <p:nvSpPr>
            <p:cNvPr id="252" name="Oval 5">
              <a:extLst>
                <a:ext uri="{FF2B5EF4-FFF2-40B4-BE49-F238E27FC236}">
                  <a16:creationId xmlns:a16="http://schemas.microsoft.com/office/drawing/2014/main" id="{ACABABD0-3202-45EB-AAD7-832518605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reeform 6">
              <a:extLst>
                <a:ext uri="{FF2B5EF4-FFF2-40B4-BE49-F238E27FC236}">
                  <a16:creationId xmlns:a16="http://schemas.microsoft.com/office/drawing/2014/main" id="{8C7E3BBB-28D2-4C5E-88A6-F87AB4F4B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0"/>
              <a:ext cx="247650" cy="301626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Rectangle 7">
              <a:extLst>
                <a:ext uri="{FF2B5EF4-FFF2-40B4-BE49-F238E27FC236}">
                  <a16:creationId xmlns:a16="http://schemas.microsoft.com/office/drawing/2014/main" id="{D8F5BED1-4AEA-41D1-A404-392F0AA26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3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reeform 8">
              <a:extLst>
                <a:ext uri="{FF2B5EF4-FFF2-40B4-BE49-F238E27FC236}">
                  <a16:creationId xmlns:a16="http://schemas.microsoft.com/office/drawing/2014/main" id="{682A63C3-FFED-48E3-BDEA-6C2D2F81C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7" y="479427"/>
              <a:ext cx="215901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Rectangle 9">
              <a:extLst>
                <a:ext uri="{FF2B5EF4-FFF2-40B4-BE49-F238E27FC236}">
                  <a16:creationId xmlns:a16="http://schemas.microsoft.com/office/drawing/2014/main" id="{0637CED4-4780-44A9-9AC6-BABD5F2A3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3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Rectangle 10">
              <a:extLst>
                <a:ext uri="{FF2B5EF4-FFF2-40B4-BE49-F238E27FC236}">
                  <a16:creationId xmlns:a16="http://schemas.microsoft.com/office/drawing/2014/main" id="{D047AE1D-ACD0-44A5-9BCA-4B9870EC4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3" cy="507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reeform 11">
              <a:extLst>
                <a:ext uri="{FF2B5EF4-FFF2-40B4-BE49-F238E27FC236}">
                  <a16:creationId xmlns:a16="http://schemas.microsoft.com/office/drawing/2014/main" id="{CAC4D13B-836E-4670-8644-203F5E29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reeform 12">
              <a:extLst>
                <a:ext uri="{FF2B5EF4-FFF2-40B4-BE49-F238E27FC236}">
                  <a16:creationId xmlns:a16="http://schemas.microsoft.com/office/drawing/2014/main" id="{4F89AD8C-D55E-4933-BB70-6BA45F71E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reeform 13">
              <a:extLst>
                <a:ext uri="{FF2B5EF4-FFF2-40B4-BE49-F238E27FC236}">
                  <a16:creationId xmlns:a16="http://schemas.microsoft.com/office/drawing/2014/main" id="{7B39196A-98DC-4626-98E4-FD92257B7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7" y="479425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4">
              <a:extLst>
                <a:ext uri="{FF2B5EF4-FFF2-40B4-BE49-F238E27FC236}">
                  <a16:creationId xmlns:a16="http://schemas.microsoft.com/office/drawing/2014/main" id="{DE7CCDE2-E359-4492-B49A-449354287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7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8506D6F-C9C9-4922-A658-F9D7EC21897B}"/>
              </a:ext>
            </a:extLst>
          </p:cNvPr>
          <p:cNvGrpSpPr>
            <a:grpSpLocks noChangeAspect="1"/>
          </p:cNvGrpSpPr>
          <p:nvPr/>
        </p:nvGrpSpPr>
        <p:grpSpPr>
          <a:xfrm>
            <a:off x="8486898" y="5759959"/>
            <a:ext cx="895780" cy="153206"/>
            <a:chOff x="398463" y="404813"/>
            <a:chExt cx="1627187" cy="307976"/>
          </a:xfrm>
          <a:solidFill>
            <a:sysClr val="windowText" lastClr="000000"/>
          </a:solidFill>
        </p:grpSpPr>
        <p:sp>
          <p:nvSpPr>
            <p:cNvPr id="263" name="Oval 5">
              <a:extLst>
                <a:ext uri="{FF2B5EF4-FFF2-40B4-BE49-F238E27FC236}">
                  <a16:creationId xmlns:a16="http://schemas.microsoft.com/office/drawing/2014/main" id="{4CE1F7DE-A4A6-413A-92B3-9FBBEF7F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6">
              <a:extLst>
                <a:ext uri="{FF2B5EF4-FFF2-40B4-BE49-F238E27FC236}">
                  <a16:creationId xmlns:a16="http://schemas.microsoft.com/office/drawing/2014/main" id="{07FB7BE1-81B9-454A-972C-85C0793CE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0"/>
              <a:ext cx="247650" cy="301626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Rectangle 7">
              <a:extLst>
                <a:ext uri="{FF2B5EF4-FFF2-40B4-BE49-F238E27FC236}">
                  <a16:creationId xmlns:a16="http://schemas.microsoft.com/office/drawing/2014/main" id="{3A197EFC-138E-4363-966E-C1D9F1764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3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8">
              <a:extLst>
                <a:ext uri="{FF2B5EF4-FFF2-40B4-BE49-F238E27FC236}">
                  <a16:creationId xmlns:a16="http://schemas.microsoft.com/office/drawing/2014/main" id="{076DA598-04E7-496B-A51B-BF5FE9E37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7" y="479427"/>
              <a:ext cx="215901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Rectangle 9">
              <a:extLst>
                <a:ext uri="{FF2B5EF4-FFF2-40B4-BE49-F238E27FC236}">
                  <a16:creationId xmlns:a16="http://schemas.microsoft.com/office/drawing/2014/main" id="{C0972088-A241-49B9-8AE3-B5D279446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3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Rectangle 10">
              <a:extLst>
                <a:ext uri="{FF2B5EF4-FFF2-40B4-BE49-F238E27FC236}">
                  <a16:creationId xmlns:a16="http://schemas.microsoft.com/office/drawing/2014/main" id="{F8B0F106-4CCD-498E-BD78-D15063C91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3" cy="507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11">
              <a:extLst>
                <a:ext uri="{FF2B5EF4-FFF2-40B4-BE49-F238E27FC236}">
                  <a16:creationId xmlns:a16="http://schemas.microsoft.com/office/drawing/2014/main" id="{9DCB7B87-7834-47B0-9FAC-ED268A2DD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12">
              <a:extLst>
                <a:ext uri="{FF2B5EF4-FFF2-40B4-BE49-F238E27FC236}">
                  <a16:creationId xmlns:a16="http://schemas.microsoft.com/office/drawing/2014/main" id="{C85108C7-D0AA-4453-BBAE-4534F3B5D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reeform 13">
              <a:extLst>
                <a:ext uri="{FF2B5EF4-FFF2-40B4-BE49-F238E27FC236}">
                  <a16:creationId xmlns:a16="http://schemas.microsoft.com/office/drawing/2014/main" id="{6F69430B-6749-47A6-A6BA-D2816A4AE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7" y="479425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reeform 14">
              <a:extLst>
                <a:ext uri="{FF2B5EF4-FFF2-40B4-BE49-F238E27FC236}">
                  <a16:creationId xmlns:a16="http://schemas.microsoft.com/office/drawing/2014/main" id="{A26F3B4C-1BAA-4223-8A8F-912C2D521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7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A829310-556A-4824-9FB5-675AAB24B7F2}"/>
              </a:ext>
            </a:extLst>
          </p:cNvPr>
          <p:cNvGrpSpPr>
            <a:grpSpLocks noChangeAspect="1"/>
          </p:cNvGrpSpPr>
          <p:nvPr/>
        </p:nvGrpSpPr>
        <p:grpSpPr>
          <a:xfrm>
            <a:off x="8486898" y="6255851"/>
            <a:ext cx="895780" cy="153206"/>
            <a:chOff x="398463" y="404813"/>
            <a:chExt cx="1627187" cy="307976"/>
          </a:xfrm>
          <a:solidFill>
            <a:sysClr val="windowText" lastClr="000000"/>
          </a:solidFill>
        </p:grpSpPr>
        <p:sp>
          <p:nvSpPr>
            <p:cNvPr id="274" name="Oval 5">
              <a:extLst>
                <a:ext uri="{FF2B5EF4-FFF2-40B4-BE49-F238E27FC236}">
                  <a16:creationId xmlns:a16="http://schemas.microsoft.com/office/drawing/2014/main" id="{4E2578E1-678C-40F2-B874-6A9565718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6">
              <a:extLst>
                <a:ext uri="{FF2B5EF4-FFF2-40B4-BE49-F238E27FC236}">
                  <a16:creationId xmlns:a16="http://schemas.microsoft.com/office/drawing/2014/main" id="{8B1EC446-F4BC-4905-B215-ABCC3CD6E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0"/>
              <a:ext cx="247650" cy="301626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Rectangle 7">
              <a:extLst>
                <a:ext uri="{FF2B5EF4-FFF2-40B4-BE49-F238E27FC236}">
                  <a16:creationId xmlns:a16="http://schemas.microsoft.com/office/drawing/2014/main" id="{84FF354E-9DC5-45EB-BFA9-06EC0DA6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3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8">
              <a:extLst>
                <a:ext uri="{FF2B5EF4-FFF2-40B4-BE49-F238E27FC236}">
                  <a16:creationId xmlns:a16="http://schemas.microsoft.com/office/drawing/2014/main" id="{9C3A0194-6789-44BD-B20F-678ABFE9E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7" y="479427"/>
              <a:ext cx="215901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Rectangle 9">
              <a:extLst>
                <a:ext uri="{FF2B5EF4-FFF2-40B4-BE49-F238E27FC236}">
                  <a16:creationId xmlns:a16="http://schemas.microsoft.com/office/drawing/2014/main" id="{EAF93132-E902-452B-BB50-6C138BB7A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3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Rectangle 10">
              <a:extLst>
                <a:ext uri="{FF2B5EF4-FFF2-40B4-BE49-F238E27FC236}">
                  <a16:creationId xmlns:a16="http://schemas.microsoft.com/office/drawing/2014/main" id="{A1DF8880-20B0-4A81-837A-55C9DF943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3" cy="507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11">
              <a:extLst>
                <a:ext uri="{FF2B5EF4-FFF2-40B4-BE49-F238E27FC236}">
                  <a16:creationId xmlns:a16="http://schemas.microsoft.com/office/drawing/2014/main" id="{7C4D9BD9-6190-46CE-BBCE-C43BC510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12">
              <a:extLst>
                <a:ext uri="{FF2B5EF4-FFF2-40B4-BE49-F238E27FC236}">
                  <a16:creationId xmlns:a16="http://schemas.microsoft.com/office/drawing/2014/main" id="{3D9B48F2-0332-461E-A977-E2AA0991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4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13">
              <a:extLst>
                <a:ext uri="{FF2B5EF4-FFF2-40B4-BE49-F238E27FC236}">
                  <a16:creationId xmlns:a16="http://schemas.microsoft.com/office/drawing/2014/main" id="{742ECA42-6E9E-4C7E-BD88-E4BAA0315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7" y="479425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Freeform 14">
              <a:extLst>
                <a:ext uri="{FF2B5EF4-FFF2-40B4-BE49-F238E27FC236}">
                  <a16:creationId xmlns:a16="http://schemas.microsoft.com/office/drawing/2014/main" id="{4AC73F97-B829-4F02-9A1F-B0BD10ED3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7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9A27C9-0A5C-7B26-5E24-B42F6C5AE2B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15" y="340692"/>
            <a:ext cx="1336471" cy="480000"/>
          </a:xfrm>
          <a:prstGeom prst="rect">
            <a:avLst/>
          </a:prstGeom>
        </p:spPr>
      </p:pic>
      <p:sp>
        <p:nvSpPr>
          <p:cNvPr id="7" name="Rectangle 25">
            <a:extLst>
              <a:ext uri="{FF2B5EF4-FFF2-40B4-BE49-F238E27FC236}">
                <a16:creationId xmlns:a16="http://schemas.microsoft.com/office/drawing/2014/main" id="{89AFE909-09E0-5ECB-FB23-298AD40194AA}"/>
              </a:ext>
            </a:extLst>
          </p:cNvPr>
          <p:cNvSpPr/>
          <p:nvPr/>
        </p:nvSpPr>
        <p:spPr>
          <a:xfrm>
            <a:off x="325526" y="1898658"/>
            <a:ext cx="7057472" cy="1382034"/>
          </a:xfrm>
          <a:prstGeom prst="rect">
            <a:avLst/>
          </a:prstGeom>
          <a:solidFill>
            <a:srgbClr val="FE601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err="1">
              <a:solidFill>
                <a:schemeClr val="bg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C58DFD3-D8B4-07FB-2449-E14792D2969C}"/>
              </a:ext>
            </a:extLst>
          </p:cNvPr>
          <p:cNvSpPr/>
          <p:nvPr/>
        </p:nvSpPr>
        <p:spPr>
          <a:xfrm>
            <a:off x="1168215" y="2329696"/>
            <a:ext cx="208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obert ENEL" panose="00000500000000000000" pitchFamily="50" charset="0"/>
                <a:cs typeface="Arial" panose="020B0604020202020204" pitchFamily="34" charset="0"/>
              </a:rPr>
              <a:t>Evaluación de escenarios.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B0A5EAEC-BEBE-0F92-2D4E-D64CA0EE91D5}"/>
              </a:ext>
            </a:extLst>
          </p:cNvPr>
          <p:cNvSpPr/>
          <p:nvPr/>
        </p:nvSpPr>
        <p:spPr>
          <a:xfrm>
            <a:off x="3482440" y="2011533"/>
            <a:ext cx="38792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s-CO" sz="1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obert ENEL" panose="00000500000000000000" pitchFamily="50" charset="0"/>
                <a:cs typeface="Arial" panose="020B0604020202020204" pitchFamily="34" charset="0"/>
              </a:rPr>
              <a:t>…</a:t>
            </a:r>
            <a:r>
              <a:rPr kumimoji="0" lang="es-CO" sz="1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obert ENEL" panose="00000500000000000000" pitchFamily="50" charset="0"/>
                <a:cs typeface="Arial" panose="020B0604020202020204" pitchFamily="34" charset="0"/>
              </a:rPr>
              <a:t>construir un escenario de política sostenible a largo plazo </a:t>
            </a:r>
            <a:r>
              <a:rPr kumimoji="0" lang="es-CO" sz="1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obert ENEL" panose="00000500000000000000" pitchFamily="50" charset="0"/>
                <a:cs typeface="Arial" panose="020B0604020202020204" pitchFamily="34" charset="0"/>
              </a:rPr>
              <a:t>teniendo en cuenta las características de cada geografía y aprovechando las energías renovables, la electrificación y la digitalización de la red.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6" name="Rectangle 32">
            <a:extLst>
              <a:ext uri="{FF2B5EF4-FFF2-40B4-BE49-F238E27FC236}">
                <a16:creationId xmlns:a16="http://schemas.microsoft.com/office/drawing/2014/main" id="{D1CB16A7-9021-794A-F5BA-863627E8DD46}"/>
              </a:ext>
            </a:extLst>
          </p:cNvPr>
          <p:cNvSpPr/>
          <p:nvPr/>
        </p:nvSpPr>
        <p:spPr>
          <a:xfrm>
            <a:off x="308963" y="3564458"/>
            <a:ext cx="7057472" cy="1308903"/>
          </a:xfrm>
          <a:prstGeom prst="rect">
            <a:avLst/>
          </a:prstGeom>
          <a:solidFill>
            <a:srgbClr val="FF006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err="1">
              <a:solidFill>
                <a:schemeClr val="bg1">
                  <a:lumMod val="95000"/>
                </a:schemeClr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CBCAFBAC-D977-0588-F785-78866D3D338A}"/>
              </a:ext>
            </a:extLst>
          </p:cNvPr>
          <p:cNvSpPr/>
          <p:nvPr/>
        </p:nvSpPr>
        <p:spPr>
          <a:xfrm>
            <a:off x="300109" y="5129086"/>
            <a:ext cx="7057472" cy="1293128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s-ES_tradnl" sz="2000" err="1">
              <a:solidFill>
                <a:schemeClr val="bg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34AE201E-9F86-28D7-6855-83688F169831}"/>
              </a:ext>
            </a:extLst>
          </p:cNvPr>
          <p:cNvCxnSpPr>
            <a:cxnSpLocks/>
          </p:cNvCxnSpPr>
          <p:nvPr/>
        </p:nvCxnSpPr>
        <p:spPr>
          <a:xfrm>
            <a:off x="3367957" y="2040033"/>
            <a:ext cx="0" cy="10969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EA31342A-5775-2DCF-485B-9B2CA867D9E2}"/>
              </a:ext>
            </a:extLst>
          </p:cNvPr>
          <p:cNvSpPr/>
          <p:nvPr/>
        </p:nvSpPr>
        <p:spPr>
          <a:xfrm>
            <a:off x="1168215" y="3940813"/>
            <a:ext cx="2506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obert ENEL" panose="00000500000000000000" pitchFamily="50" charset="0"/>
                <a:cs typeface="Arial" panose="020B0604020202020204" pitchFamily="34" charset="0"/>
              </a:rPr>
              <a:t>Recomendaciones de política. 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057E3A0A-9BB1-2A00-8C44-5016A0EB9F00}"/>
              </a:ext>
            </a:extLst>
          </p:cNvPr>
          <p:cNvSpPr/>
          <p:nvPr/>
        </p:nvSpPr>
        <p:spPr>
          <a:xfrm>
            <a:off x="3502286" y="3669457"/>
            <a:ext cx="3722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obert ENEL" panose="00000500000000000000" pitchFamily="50" charset="0"/>
                <a:cs typeface="Arial" panose="020B0604020202020204" pitchFamily="34" charset="0"/>
              </a:rPr>
              <a:t>….definir un </a:t>
            </a:r>
            <a:r>
              <a:rPr kumimoji="0" lang="es-CO" sz="14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obert ENEL" panose="00000500000000000000" pitchFamily="50" charset="0"/>
                <a:cs typeface="Arial" panose="020B0604020202020204" pitchFamily="34" charset="0"/>
              </a:rPr>
              <a:t>conjunto de recomendaciones políticas que desencadenen la inversión </a:t>
            </a:r>
            <a:r>
              <a:rPr kumimoji="0" lang="es-CO" sz="14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obert ENEL" panose="00000500000000000000" pitchFamily="50" charset="0"/>
                <a:cs typeface="Arial" panose="020B0604020202020204" pitchFamily="34" charset="0"/>
              </a:rPr>
              <a:t>necesaria para una economía eficiente, sostenible y baja en carbono.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34">
            <a:extLst>
              <a:ext uri="{FF2B5EF4-FFF2-40B4-BE49-F238E27FC236}">
                <a16:creationId xmlns:a16="http://schemas.microsoft.com/office/drawing/2014/main" id="{A17E76DF-D20C-2556-92C7-199C1EDC7261}"/>
              </a:ext>
            </a:extLst>
          </p:cNvPr>
          <p:cNvCxnSpPr>
            <a:cxnSpLocks/>
          </p:cNvCxnSpPr>
          <p:nvPr/>
        </p:nvCxnSpPr>
        <p:spPr>
          <a:xfrm>
            <a:off x="3360987" y="3651931"/>
            <a:ext cx="0" cy="10969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6">
            <a:extLst>
              <a:ext uri="{FF2B5EF4-FFF2-40B4-BE49-F238E27FC236}">
                <a16:creationId xmlns:a16="http://schemas.microsoft.com/office/drawing/2014/main" id="{6A0CBAED-5BB5-5D98-D589-9C79FA785B65}"/>
              </a:ext>
            </a:extLst>
          </p:cNvPr>
          <p:cNvSpPr/>
          <p:nvPr/>
        </p:nvSpPr>
        <p:spPr>
          <a:xfrm>
            <a:off x="1168215" y="5474552"/>
            <a:ext cx="208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obert ENEL" panose="00000500000000000000" pitchFamily="50" charset="0"/>
                <a:cs typeface="Arial" panose="020B0604020202020204" pitchFamily="34" charset="0"/>
              </a:rPr>
              <a:t>Participación de </a:t>
            </a:r>
            <a:r>
              <a:rPr kumimoji="0" lang="es-GT" b="1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obert ENEL" panose="00000500000000000000" pitchFamily="50" charset="0"/>
                <a:cs typeface="Arial" panose="020B0604020202020204" pitchFamily="34" charset="0"/>
              </a:rPr>
              <a:t>stakeholders</a:t>
            </a:r>
            <a:r>
              <a:rPr kumimoji="0" lang="es-GT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obert ENEL" panose="00000500000000000000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Rettangolo 7">
            <a:extLst>
              <a:ext uri="{FF2B5EF4-FFF2-40B4-BE49-F238E27FC236}">
                <a16:creationId xmlns:a16="http://schemas.microsoft.com/office/drawing/2014/main" id="{CD7AFFCE-23B4-7093-970B-192219C8784C}"/>
              </a:ext>
            </a:extLst>
          </p:cNvPr>
          <p:cNvSpPr/>
          <p:nvPr/>
        </p:nvSpPr>
        <p:spPr>
          <a:xfrm>
            <a:off x="3402230" y="5317412"/>
            <a:ext cx="3822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1400" b="1" dirty="0">
                <a:solidFill>
                  <a:schemeClr val="bg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…. participación de múltiples partes interesadas </a:t>
            </a:r>
            <a:r>
              <a:rPr lang="es-CO" sz="1400" dirty="0">
                <a:solidFill>
                  <a:schemeClr val="bg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a lo largo de todo el proceso para definir y dar forma a la visión a largo plazo y las acciones a mediano plazo.</a:t>
            </a:r>
            <a:endParaRPr lang="en-US" sz="1400" dirty="0">
              <a:solidFill>
                <a:schemeClr val="bg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1BAF439-2D9F-54CF-A861-F45283193767}"/>
              </a:ext>
            </a:extLst>
          </p:cNvPr>
          <p:cNvCxnSpPr>
            <a:cxnSpLocks/>
          </p:cNvCxnSpPr>
          <p:nvPr/>
        </p:nvCxnSpPr>
        <p:spPr>
          <a:xfrm>
            <a:off x="3344945" y="5245983"/>
            <a:ext cx="0" cy="10969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0">
            <a:extLst>
              <a:ext uri="{FF2B5EF4-FFF2-40B4-BE49-F238E27FC236}">
                <a16:creationId xmlns:a16="http://schemas.microsoft.com/office/drawing/2014/main" id="{0954E999-A910-7FD6-6210-82985A5500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4521" y="5402400"/>
            <a:ext cx="815440" cy="815440"/>
          </a:xfrm>
          <a:prstGeom prst="rect">
            <a:avLst/>
          </a:prstGeom>
        </p:spPr>
      </p:pic>
      <p:pic>
        <p:nvPicPr>
          <p:cNvPr id="30" name="Graphic 23">
            <a:extLst>
              <a:ext uri="{FF2B5EF4-FFF2-40B4-BE49-F238E27FC236}">
                <a16:creationId xmlns:a16="http://schemas.microsoft.com/office/drawing/2014/main" id="{658D7AC8-B70B-FCA5-38F2-5A47E2218B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231" y="3789740"/>
            <a:ext cx="858338" cy="858338"/>
          </a:xfrm>
          <a:prstGeom prst="rect">
            <a:avLst/>
          </a:prstGeom>
        </p:spPr>
      </p:pic>
      <p:pic>
        <p:nvPicPr>
          <p:cNvPr id="31" name="Picture 24">
            <a:extLst>
              <a:ext uri="{FF2B5EF4-FFF2-40B4-BE49-F238E27FC236}">
                <a16:creationId xmlns:a16="http://schemas.microsoft.com/office/drawing/2014/main" id="{21BCAAF0-683F-4BE9-769D-59ED897EFA5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4278" y="2222216"/>
            <a:ext cx="685498" cy="68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1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7528A-9701-FE62-21BB-EC3C8AE3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03E6-FF96-BE4B-84CA-676501F01629}" type="datetime1">
              <a:rPr lang="en-GB" smtClean="0">
                <a:latin typeface="Roobert ENEL" panose="00000500000000000000" pitchFamily="50" charset="0"/>
              </a:rPr>
              <a:pPr/>
              <a:t>17/05/2023</a:t>
            </a:fld>
            <a:endParaRPr lang="en-GB">
              <a:latin typeface="Roobert ENEL" panose="00000500000000000000" pitchFamily="50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9B157B-D184-02D8-B959-6DB7E9B8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latin typeface="Roobert ENEL" panose="00000500000000000000" pitchFamily="50" charset="0"/>
              </a:rPr>
              <a:pPr/>
              <a:t>8</a:t>
            </a:fld>
            <a:endParaRPr lang="en-GB">
              <a:latin typeface="Roobert ENEL" panose="00000500000000000000" pitchFamily="50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DC2B75F1-59A1-C77E-0C9F-FC1D1A672964}"/>
              </a:ext>
            </a:extLst>
          </p:cNvPr>
          <p:cNvSpPr/>
          <p:nvPr/>
        </p:nvSpPr>
        <p:spPr>
          <a:xfrm>
            <a:off x="4208584" y="1796430"/>
            <a:ext cx="3774830" cy="3810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obert ENEL" panose="00000500000000000000" pitchFamily="50" charset="0"/>
            </a:endParaRPr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D21A924A-89AF-78AD-04FE-AB2DCE5142B0}"/>
              </a:ext>
            </a:extLst>
          </p:cNvPr>
          <p:cNvSpPr/>
          <p:nvPr/>
        </p:nvSpPr>
        <p:spPr>
          <a:xfrm>
            <a:off x="4858435" y="1586534"/>
            <a:ext cx="609600" cy="609600"/>
          </a:xfrm>
          <a:prstGeom prst="ellipse">
            <a:avLst/>
          </a:prstGeom>
          <a:solidFill>
            <a:srgbClr val="5AE0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20965717-3CA5-36D1-4710-B7E23B1237D9}"/>
              </a:ext>
            </a:extLst>
          </p:cNvPr>
          <p:cNvSpPr/>
          <p:nvPr/>
        </p:nvSpPr>
        <p:spPr>
          <a:xfrm>
            <a:off x="7527506" y="3930333"/>
            <a:ext cx="609600" cy="609600"/>
          </a:xfrm>
          <a:prstGeom prst="ellipse">
            <a:avLst/>
          </a:prstGeom>
          <a:solidFill>
            <a:srgbClr val="5AE0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>
                <a:solidFill>
                  <a:schemeClr val="bg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EDB1B0D9-7EE2-C4B1-F605-3737161BAB96}"/>
              </a:ext>
            </a:extLst>
          </p:cNvPr>
          <p:cNvSpPr/>
          <p:nvPr/>
        </p:nvSpPr>
        <p:spPr>
          <a:xfrm>
            <a:off x="7190412" y="2003634"/>
            <a:ext cx="609600" cy="609600"/>
          </a:xfrm>
          <a:prstGeom prst="ellipse">
            <a:avLst/>
          </a:prstGeom>
          <a:solidFill>
            <a:srgbClr val="55BD5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>
                <a:solidFill>
                  <a:schemeClr val="bg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EEECF0B4-F9F9-ACC9-B364-B41EDD835872}"/>
              </a:ext>
            </a:extLst>
          </p:cNvPr>
          <p:cNvSpPr>
            <a:spLocks noEditPoints="1"/>
          </p:cNvSpPr>
          <p:nvPr/>
        </p:nvSpPr>
        <p:spPr bwMode="auto">
          <a:xfrm>
            <a:off x="4941887" y="2536205"/>
            <a:ext cx="2308225" cy="2330450"/>
          </a:xfrm>
          <a:custGeom>
            <a:avLst/>
            <a:gdLst>
              <a:gd name="T0" fmla="*/ 1949 w 4364"/>
              <a:gd name="T1" fmla="*/ 1847 h 4404"/>
              <a:gd name="T2" fmla="*/ 1694 w 4364"/>
              <a:gd name="T3" fmla="*/ 2194 h 4404"/>
              <a:gd name="T4" fmla="*/ 1861 w 4364"/>
              <a:gd name="T5" fmla="*/ 2605 h 4404"/>
              <a:gd name="T6" fmla="*/ 2300 w 4364"/>
              <a:gd name="T7" fmla="*/ 2665 h 4404"/>
              <a:gd name="T8" fmla="*/ 2566 w 4364"/>
              <a:gd name="T9" fmla="*/ 2327 h 4404"/>
              <a:gd name="T10" fmla="*/ 2796 w 4364"/>
              <a:gd name="T11" fmla="*/ 2475 h 4404"/>
              <a:gd name="T12" fmla="*/ 2420 w 4364"/>
              <a:gd name="T13" fmla="*/ 2895 h 4404"/>
              <a:gd name="T14" fmla="*/ 1842 w 4364"/>
              <a:gd name="T15" fmla="*/ 2895 h 4404"/>
              <a:gd name="T16" fmla="*/ 1468 w 4364"/>
              <a:gd name="T17" fmla="*/ 2475 h 4404"/>
              <a:gd name="T18" fmla="*/ 1527 w 4364"/>
              <a:gd name="T19" fmla="*/ 1897 h 4404"/>
              <a:gd name="T20" fmla="*/ 1982 w 4364"/>
              <a:gd name="T21" fmla="*/ 1564 h 4404"/>
              <a:gd name="T22" fmla="*/ 2611 w 4364"/>
              <a:gd name="T23" fmla="*/ 925 h 4404"/>
              <a:gd name="T24" fmla="*/ 2324 w 4364"/>
              <a:gd name="T25" fmla="*/ 1117 h 4404"/>
              <a:gd name="T26" fmla="*/ 1583 w 4364"/>
              <a:gd name="T27" fmla="*/ 1243 h 4404"/>
              <a:gd name="T28" fmla="*/ 1090 w 4364"/>
              <a:gd name="T29" fmla="*/ 1784 h 4404"/>
              <a:gd name="T30" fmla="*/ 1027 w 4364"/>
              <a:gd name="T31" fmla="*/ 2543 h 4404"/>
              <a:gd name="T32" fmla="*/ 1428 w 4364"/>
              <a:gd name="T33" fmla="*/ 3160 h 4404"/>
              <a:gd name="T34" fmla="*/ 2131 w 4364"/>
              <a:gd name="T35" fmla="*/ 3404 h 4404"/>
              <a:gd name="T36" fmla="*/ 2834 w 4364"/>
              <a:gd name="T37" fmla="*/ 3160 h 4404"/>
              <a:gd name="T38" fmla="*/ 3235 w 4364"/>
              <a:gd name="T39" fmla="*/ 2543 h 4404"/>
              <a:gd name="T40" fmla="*/ 3175 w 4364"/>
              <a:gd name="T41" fmla="*/ 1787 h 4404"/>
              <a:gd name="T42" fmla="*/ 3516 w 4364"/>
              <a:gd name="T43" fmla="*/ 2053 h 4404"/>
              <a:gd name="T44" fmla="*/ 3389 w 4364"/>
              <a:gd name="T45" fmla="*/ 2873 h 4404"/>
              <a:gd name="T46" fmla="*/ 2837 w 4364"/>
              <a:gd name="T47" fmla="*/ 3472 h 4404"/>
              <a:gd name="T48" fmla="*/ 2022 w 4364"/>
              <a:gd name="T49" fmla="*/ 3662 h 4404"/>
              <a:gd name="T50" fmla="*/ 1257 w 4364"/>
              <a:gd name="T51" fmla="*/ 3355 h 4404"/>
              <a:gd name="T52" fmla="*/ 797 w 4364"/>
              <a:gd name="T53" fmla="*/ 2678 h 4404"/>
              <a:gd name="T54" fmla="*/ 797 w 4364"/>
              <a:gd name="T55" fmla="*/ 1827 h 4404"/>
              <a:gd name="T56" fmla="*/ 1257 w 4364"/>
              <a:gd name="T57" fmla="*/ 1150 h 4404"/>
              <a:gd name="T58" fmla="*/ 2022 w 4364"/>
              <a:gd name="T59" fmla="*/ 845 h 4404"/>
              <a:gd name="T60" fmla="*/ 2890 w 4364"/>
              <a:gd name="T61" fmla="*/ 242 h 4404"/>
              <a:gd name="T62" fmla="*/ 2608 w 4364"/>
              <a:gd name="T63" fmla="*/ 425 h 4404"/>
              <a:gd name="T64" fmla="*/ 1634 w 4364"/>
              <a:gd name="T65" fmla="*/ 430 h 4404"/>
              <a:gd name="T66" fmla="*/ 808 w 4364"/>
              <a:gd name="T67" fmla="*/ 917 h 4404"/>
              <a:gd name="T68" fmla="*/ 326 w 4364"/>
              <a:gd name="T69" fmla="*/ 1751 h 4404"/>
              <a:gd name="T70" fmla="*/ 326 w 4364"/>
              <a:gd name="T71" fmla="*/ 2754 h 4404"/>
              <a:gd name="T72" fmla="*/ 808 w 4364"/>
              <a:gd name="T73" fmla="*/ 3590 h 4404"/>
              <a:gd name="T74" fmla="*/ 1634 w 4364"/>
              <a:gd name="T75" fmla="*/ 4075 h 4404"/>
              <a:gd name="T76" fmla="*/ 2629 w 4364"/>
              <a:gd name="T77" fmla="*/ 4075 h 4404"/>
              <a:gd name="T78" fmla="*/ 3455 w 4364"/>
              <a:gd name="T79" fmla="*/ 3590 h 4404"/>
              <a:gd name="T80" fmla="*/ 3938 w 4364"/>
              <a:gd name="T81" fmla="*/ 2754 h 4404"/>
              <a:gd name="T82" fmla="*/ 3944 w 4364"/>
              <a:gd name="T83" fmla="*/ 1773 h 4404"/>
              <a:gd name="T84" fmla="*/ 4123 w 4364"/>
              <a:gd name="T85" fmla="*/ 1488 h 4404"/>
              <a:gd name="T86" fmla="*/ 4246 w 4364"/>
              <a:gd name="T87" fmla="*/ 2522 h 4404"/>
              <a:gd name="T88" fmla="*/ 3881 w 4364"/>
              <a:gd name="T89" fmla="*/ 3482 h 4404"/>
              <a:gd name="T90" fmla="*/ 3133 w 4364"/>
              <a:gd name="T91" fmla="*/ 4152 h 4404"/>
              <a:gd name="T92" fmla="*/ 2131 w 4364"/>
              <a:gd name="T93" fmla="*/ 4404 h 4404"/>
              <a:gd name="T94" fmla="*/ 1130 w 4364"/>
              <a:gd name="T95" fmla="*/ 4152 h 4404"/>
              <a:gd name="T96" fmla="*/ 383 w 4364"/>
              <a:gd name="T97" fmla="*/ 3482 h 4404"/>
              <a:gd name="T98" fmla="*/ 17 w 4364"/>
              <a:gd name="T99" fmla="*/ 2522 h 4404"/>
              <a:gd name="T100" fmla="*/ 143 w 4364"/>
              <a:gd name="T101" fmla="*/ 1477 h 4404"/>
              <a:gd name="T102" fmla="*/ 716 w 4364"/>
              <a:gd name="T103" fmla="*/ 646 h 4404"/>
              <a:gd name="T104" fmla="*/ 1607 w 4364"/>
              <a:gd name="T105" fmla="*/ 167 h 4404"/>
              <a:gd name="T106" fmla="*/ 4364 w 4364"/>
              <a:gd name="T107" fmla="*/ 460 h 4404"/>
              <a:gd name="T108" fmla="*/ 2083 w 4364"/>
              <a:gd name="T109" fmla="*/ 2382 h 4404"/>
              <a:gd name="T110" fmla="*/ 2016 w 4364"/>
              <a:gd name="T111" fmla="*/ 2190 h 4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64" h="4404">
                <a:moveTo>
                  <a:pt x="2131" y="1547"/>
                </a:moveTo>
                <a:lnTo>
                  <a:pt x="2204" y="1551"/>
                </a:lnTo>
                <a:lnTo>
                  <a:pt x="2274" y="1563"/>
                </a:lnTo>
                <a:lnTo>
                  <a:pt x="2342" y="1581"/>
                </a:lnTo>
                <a:lnTo>
                  <a:pt x="2115" y="1809"/>
                </a:lnTo>
                <a:lnTo>
                  <a:pt x="2057" y="1814"/>
                </a:lnTo>
                <a:lnTo>
                  <a:pt x="2001" y="1828"/>
                </a:lnTo>
                <a:lnTo>
                  <a:pt x="1949" y="1847"/>
                </a:lnTo>
                <a:lnTo>
                  <a:pt x="1900" y="1874"/>
                </a:lnTo>
                <a:lnTo>
                  <a:pt x="1855" y="1907"/>
                </a:lnTo>
                <a:lnTo>
                  <a:pt x="1815" y="1944"/>
                </a:lnTo>
                <a:lnTo>
                  <a:pt x="1779" y="1986"/>
                </a:lnTo>
                <a:lnTo>
                  <a:pt x="1748" y="2033"/>
                </a:lnTo>
                <a:lnTo>
                  <a:pt x="1724" y="2084"/>
                </a:lnTo>
                <a:lnTo>
                  <a:pt x="1705" y="2138"/>
                </a:lnTo>
                <a:lnTo>
                  <a:pt x="1694" y="2194"/>
                </a:lnTo>
                <a:lnTo>
                  <a:pt x="1690" y="2253"/>
                </a:lnTo>
                <a:lnTo>
                  <a:pt x="1694" y="2313"/>
                </a:lnTo>
                <a:lnTo>
                  <a:pt x="1707" y="2371"/>
                </a:lnTo>
                <a:lnTo>
                  <a:pt x="1726" y="2427"/>
                </a:lnTo>
                <a:lnTo>
                  <a:pt x="1750" y="2478"/>
                </a:lnTo>
                <a:lnTo>
                  <a:pt x="1782" y="2525"/>
                </a:lnTo>
                <a:lnTo>
                  <a:pt x="1820" y="2568"/>
                </a:lnTo>
                <a:lnTo>
                  <a:pt x="1861" y="2605"/>
                </a:lnTo>
                <a:lnTo>
                  <a:pt x="1909" y="2637"/>
                </a:lnTo>
                <a:lnTo>
                  <a:pt x="1960" y="2663"/>
                </a:lnTo>
                <a:lnTo>
                  <a:pt x="2015" y="2683"/>
                </a:lnTo>
                <a:lnTo>
                  <a:pt x="2071" y="2694"/>
                </a:lnTo>
                <a:lnTo>
                  <a:pt x="2131" y="2698"/>
                </a:lnTo>
                <a:lnTo>
                  <a:pt x="2190" y="2695"/>
                </a:lnTo>
                <a:lnTo>
                  <a:pt x="2246" y="2683"/>
                </a:lnTo>
                <a:lnTo>
                  <a:pt x="2300" y="2665"/>
                </a:lnTo>
                <a:lnTo>
                  <a:pt x="2349" y="2640"/>
                </a:lnTo>
                <a:lnTo>
                  <a:pt x="2396" y="2609"/>
                </a:lnTo>
                <a:lnTo>
                  <a:pt x="2438" y="2573"/>
                </a:lnTo>
                <a:lnTo>
                  <a:pt x="2475" y="2532"/>
                </a:lnTo>
                <a:lnTo>
                  <a:pt x="2507" y="2486"/>
                </a:lnTo>
                <a:lnTo>
                  <a:pt x="2533" y="2436"/>
                </a:lnTo>
                <a:lnTo>
                  <a:pt x="2553" y="2384"/>
                </a:lnTo>
                <a:lnTo>
                  <a:pt x="2566" y="2327"/>
                </a:lnTo>
                <a:lnTo>
                  <a:pt x="2572" y="2269"/>
                </a:lnTo>
                <a:lnTo>
                  <a:pt x="2798" y="2041"/>
                </a:lnTo>
                <a:lnTo>
                  <a:pt x="2816" y="2109"/>
                </a:lnTo>
                <a:lnTo>
                  <a:pt x="2827" y="2181"/>
                </a:lnTo>
                <a:lnTo>
                  <a:pt x="2831" y="2253"/>
                </a:lnTo>
                <a:lnTo>
                  <a:pt x="2827" y="2330"/>
                </a:lnTo>
                <a:lnTo>
                  <a:pt x="2815" y="2405"/>
                </a:lnTo>
                <a:lnTo>
                  <a:pt x="2796" y="2475"/>
                </a:lnTo>
                <a:lnTo>
                  <a:pt x="2768" y="2544"/>
                </a:lnTo>
                <a:lnTo>
                  <a:pt x="2735" y="2609"/>
                </a:lnTo>
                <a:lnTo>
                  <a:pt x="2696" y="2670"/>
                </a:lnTo>
                <a:lnTo>
                  <a:pt x="2650" y="2725"/>
                </a:lnTo>
                <a:lnTo>
                  <a:pt x="2600" y="2777"/>
                </a:lnTo>
                <a:lnTo>
                  <a:pt x="2544" y="2822"/>
                </a:lnTo>
                <a:lnTo>
                  <a:pt x="2485" y="2862"/>
                </a:lnTo>
                <a:lnTo>
                  <a:pt x="2420" y="2895"/>
                </a:lnTo>
                <a:lnTo>
                  <a:pt x="2352" y="2923"/>
                </a:lnTo>
                <a:lnTo>
                  <a:pt x="2281" y="2942"/>
                </a:lnTo>
                <a:lnTo>
                  <a:pt x="2208" y="2955"/>
                </a:lnTo>
                <a:lnTo>
                  <a:pt x="2131" y="2959"/>
                </a:lnTo>
                <a:lnTo>
                  <a:pt x="2056" y="2955"/>
                </a:lnTo>
                <a:lnTo>
                  <a:pt x="1982" y="2942"/>
                </a:lnTo>
                <a:lnTo>
                  <a:pt x="1911" y="2923"/>
                </a:lnTo>
                <a:lnTo>
                  <a:pt x="1842" y="2895"/>
                </a:lnTo>
                <a:lnTo>
                  <a:pt x="1779" y="2862"/>
                </a:lnTo>
                <a:lnTo>
                  <a:pt x="1719" y="2822"/>
                </a:lnTo>
                <a:lnTo>
                  <a:pt x="1663" y="2777"/>
                </a:lnTo>
                <a:lnTo>
                  <a:pt x="1612" y="2725"/>
                </a:lnTo>
                <a:lnTo>
                  <a:pt x="1567" y="2670"/>
                </a:lnTo>
                <a:lnTo>
                  <a:pt x="1527" y="2609"/>
                </a:lnTo>
                <a:lnTo>
                  <a:pt x="1494" y="2544"/>
                </a:lnTo>
                <a:lnTo>
                  <a:pt x="1468" y="2475"/>
                </a:lnTo>
                <a:lnTo>
                  <a:pt x="1448" y="2405"/>
                </a:lnTo>
                <a:lnTo>
                  <a:pt x="1437" y="2330"/>
                </a:lnTo>
                <a:lnTo>
                  <a:pt x="1433" y="2253"/>
                </a:lnTo>
                <a:lnTo>
                  <a:pt x="1437" y="2176"/>
                </a:lnTo>
                <a:lnTo>
                  <a:pt x="1448" y="2102"/>
                </a:lnTo>
                <a:lnTo>
                  <a:pt x="1468" y="2030"/>
                </a:lnTo>
                <a:lnTo>
                  <a:pt x="1494" y="1962"/>
                </a:lnTo>
                <a:lnTo>
                  <a:pt x="1527" y="1897"/>
                </a:lnTo>
                <a:lnTo>
                  <a:pt x="1567" y="1836"/>
                </a:lnTo>
                <a:lnTo>
                  <a:pt x="1612" y="1780"/>
                </a:lnTo>
                <a:lnTo>
                  <a:pt x="1663" y="1730"/>
                </a:lnTo>
                <a:lnTo>
                  <a:pt x="1719" y="1683"/>
                </a:lnTo>
                <a:lnTo>
                  <a:pt x="1779" y="1644"/>
                </a:lnTo>
                <a:lnTo>
                  <a:pt x="1842" y="1610"/>
                </a:lnTo>
                <a:lnTo>
                  <a:pt x="1911" y="1583"/>
                </a:lnTo>
                <a:lnTo>
                  <a:pt x="1982" y="1564"/>
                </a:lnTo>
                <a:lnTo>
                  <a:pt x="2056" y="1551"/>
                </a:lnTo>
                <a:lnTo>
                  <a:pt x="2131" y="1547"/>
                </a:lnTo>
                <a:close/>
                <a:moveTo>
                  <a:pt x="2131" y="841"/>
                </a:moveTo>
                <a:lnTo>
                  <a:pt x="2231" y="844"/>
                </a:lnTo>
                <a:lnTo>
                  <a:pt x="2330" y="855"/>
                </a:lnTo>
                <a:lnTo>
                  <a:pt x="2426" y="871"/>
                </a:lnTo>
                <a:lnTo>
                  <a:pt x="2519" y="896"/>
                </a:lnTo>
                <a:lnTo>
                  <a:pt x="2611" y="925"/>
                </a:lnTo>
                <a:lnTo>
                  <a:pt x="2698" y="961"/>
                </a:lnTo>
                <a:lnTo>
                  <a:pt x="2783" y="1004"/>
                </a:lnTo>
                <a:lnTo>
                  <a:pt x="2866" y="1051"/>
                </a:lnTo>
                <a:lnTo>
                  <a:pt x="2678" y="1242"/>
                </a:lnTo>
                <a:lnTo>
                  <a:pt x="2594" y="1200"/>
                </a:lnTo>
                <a:lnTo>
                  <a:pt x="2508" y="1166"/>
                </a:lnTo>
                <a:lnTo>
                  <a:pt x="2418" y="1138"/>
                </a:lnTo>
                <a:lnTo>
                  <a:pt x="2324" y="1117"/>
                </a:lnTo>
                <a:lnTo>
                  <a:pt x="2229" y="1105"/>
                </a:lnTo>
                <a:lnTo>
                  <a:pt x="2131" y="1101"/>
                </a:lnTo>
                <a:lnTo>
                  <a:pt x="2033" y="1105"/>
                </a:lnTo>
                <a:lnTo>
                  <a:pt x="1937" y="1117"/>
                </a:lnTo>
                <a:lnTo>
                  <a:pt x="1844" y="1138"/>
                </a:lnTo>
                <a:lnTo>
                  <a:pt x="1753" y="1166"/>
                </a:lnTo>
                <a:lnTo>
                  <a:pt x="1667" y="1202"/>
                </a:lnTo>
                <a:lnTo>
                  <a:pt x="1583" y="1243"/>
                </a:lnTo>
                <a:lnTo>
                  <a:pt x="1504" y="1292"/>
                </a:lnTo>
                <a:lnTo>
                  <a:pt x="1428" y="1347"/>
                </a:lnTo>
                <a:lnTo>
                  <a:pt x="1359" y="1406"/>
                </a:lnTo>
                <a:lnTo>
                  <a:pt x="1293" y="1473"/>
                </a:lnTo>
                <a:lnTo>
                  <a:pt x="1234" y="1543"/>
                </a:lnTo>
                <a:lnTo>
                  <a:pt x="1179" y="1619"/>
                </a:lnTo>
                <a:lnTo>
                  <a:pt x="1131" y="1699"/>
                </a:lnTo>
                <a:lnTo>
                  <a:pt x="1090" y="1784"/>
                </a:lnTo>
                <a:lnTo>
                  <a:pt x="1054" y="1871"/>
                </a:lnTo>
                <a:lnTo>
                  <a:pt x="1027" y="1962"/>
                </a:lnTo>
                <a:lnTo>
                  <a:pt x="1007" y="2058"/>
                </a:lnTo>
                <a:lnTo>
                  <a:pt x="994" y="2154"/>
                </a:lnTo>
                <a:lnTo>
                  <a:pt x="990" y="2253"/>
                </a:lnTo>
                <a:lnTo>
                  <a:pt x="994" y="2352"/>
                </a:lnTo>
                <a:lnTo>
                  <a:pt x="1007" y="2449"/>
                </a:lnTo>
                <a:lnTo>
                  <a:pt x="1027" y="2543"/>
                </a:lnTo>
                <a:lnTo>
                  <a:pt x="1054" y="2634"/>
                </a:lnTo>
                <a:lnTo>
                  <a:pt x="1090" y="2723"/>
                </a:lnTo>
                <a:lnTo>
                  <a:pt x="1131" y="2807"/>
                </a:lnTo>
                <a:lnTo>
                  <a:pt x="1179" y="2887"/>
                </a:lnTo>
                <a:lnTo>
                  <a:pt x="1234" y="2962"/>
                </a:lnTo>
                <a:lnTo>
                  <a:pt x="1293" y="3034"/>
                </a:lnTo>
                <a:lnTo>
                  <a:pt x="1359" y="3099"/>
                </a:lnTo>
                <a:lnTo>
                  <a:pt x="1428" y="3160"/>
                </a:lnTo>
                <a:lnTo>
                  <a:pt x="1504" y="3215"/>
                </a:lnTo>
                <a:lnTo>
                  <a:pt x="1583" y="3263"/>
                </a:lnTo>
                <a:lnTo>
                  <a:pt x="1667" y="3305"/>
                </a:lnTo>
                <a:lnTo>
                  <a:pt x="1753" y="3339"/>
                </a:lnTo>
                <a:lnTo>
                  <a:pt x="1844" y="3368"/>
                </a:lnTo>
                <a:lnTo>
                  <a:pt x="1937" y="3388"/>
                </a:lnTo>
                <a:lnTo>
                  <a:pt x="2033" y="3400"/>
                </a:lnTo>
                <a:lnTo>
                  <a:pt x="2131" y="3404"/>
                </a:lnTo>
                <a:lnTo>
                  <a:pt x="2230" y="3400"/>
                </a:lnTo>
                <a:lnTo>
                  <a:pt x="2326" y="3388"/>
                </a:lnTo>
                <a:lnTo>
                  <a:pt x="2419" y="3368"/>
                </a:lnTo>
                <a:lnTo>
                  <a:pt x="2509" y="3339"/>
                </a:lnTo>
                <a:lnTo>
                  <a:pt x="2597" y="3305"/>
                </a:lnTo>
                <a:lnTo>
                  <a:pt x="2679" y="3263"/>
                </a:lnTo>
                <a:lnTo>
                  <a:pt x="2759" y="3215"/>
                </a:lnTo>
                <a:lnTo>
                  <a:pt x="2834" y="3160"/>
                </a:lnTo>
                <a:lnTo>
                  <a:pt x="2905" y="3099"/>
                </a:lnTo>
                <a:lnTo>
                  <a:pt x="2970" y="3034"/>
                </a:lnTo>
                <a:lnTo>
                  <a:pt x="3030" y="2962"/>
                </a:lnTo>
                <a:lnTo>
                  <a:pt x="3083" y="2887"/>
                </a:lnTo>
                <a:lnTo>
                  <a:pt x="3131" y="2807"/>
                </a:lnTo>
                <a:lnTo>
                  <a:pt x="3174" y="2723"/>
                </a:lnTo>
                <a:lnTo>
                  <a:pt x="3208" y="2634"/>
                </a:lnTo>
                <a:lnTo>
                  <a:pt x="3235" y="2543"/>
                </a:lnTo>
                <a:lnTo>
                  <a:pt x="3256" y="2449"/>
                </a:lnTo>
                <a:lnTo>
                  <a:pt x="3268" y="2352"/>
                </a:lnTo>
                <a:lnTo>
                  <a:pt x="3272" y="2253"/>
                </a:lnTo>
                <a:lnTo>
                  <a:pt x="3268" y="2154"/>
                </a:lnTo>
                <a:lnTo>
                  <a:pt x="3256" y="2058"/>
                </a:lnTo>
                <a:lnTo>
                  <a:pt x="3237" y="1965"/>
                </a:lnTo>
                <a:lnTo>
                  <a:pt x="3209" y="1874"/>
                </a:lnTo>
                <a:lnTo>
                  <a:pt x="3175" y="1787"/>
                </a:lnTo>
                <a:lnTo>
                  <a:pt x="3134" y="1702"/>
                </a:lnTo>
                <a:lnTo>
                  <a:pt x="3322" y="1511"/>
                </a:lnTo>
                <a:lnTo>
                  <a:pt x="3370" y="1594"/>
                </a:lnTo>
                <a:lnTo>
                  <a:pt x="3411" y="1680"/>
                </a:lnTo>
                <a:lnTo>
                  <a:pt x="3446" y="1770"/>
                </a:lnTo>
                <a:lnTo>
                  <a:pt x="3477" y="1861"/>
                </a:lnTo>
                <a:lnTo>
                  <a:pt x="3500" y="1957"/>
                </a:lnTo>
                <a:lnTo>
                  <a:pt x="3516" y="2053"/>
                </a:lnTo>
                <a:lnTo>
                  <a:pt x="3527" y="2152"/>
                </a:lnTo>
                <a:lnTo>
                  <a:pt x="3531" y="2253"/>
                </a:lnTo>
                <a:lnTo>
                  <a:pt x="3527" y="2363"/>
                </a:lnTo>
                <a:lnTo>
                  <a:pt x="3514" y="2471"/>
                </a:lnTo>
                <a:lnTo>
                  <a:pt x="3494" y="2576"/>
                </a:lnTo>
                <a:lnTo>
                  <a:pt x="3466" y="2678"/>
                </a:lnTo>
                <a:lnTo>
                  <a:pt x="3431" y="2778"/>
                </a:lnTo>
                <a:lnTo>
                  <a:pt x="3389" y="2873"/>
                </a:lnTo>
                <a:lnTo>
                  <a:pt x="3340" y="2966"/>
                </a:lnTo>
                <a:lnTo>
                  <a:pt x="3285" y="3053"/>
                </a:lnTo>
                <a:lnTo>
                  <a:pt x="3223" y="3136"/>
                </a:lnTo>
                <a:lnTo>
                  <a:pt x="3156" y="3214"/>
                </a:lnTo>
                <a:lnTo>
                  <a:pt x="3083" y="3287"/>
                </a:lnTo>
                <a:lnTo>
                  <a:pt x="3007" y="3355"/>
                </a:lnTo>
                <a:lnTo>
                  <a:pt x="2924" y="3417"/>
                </a:lnTo>
                <a:lnTo>
                  <a:pt x="2837" y="3472"/>
                </a:lnTo>
                <a:lnTo>
                  <a:pt x="2746" y="3522"/>
                </a:lnTo>
                <a:lnTo>
                  <a:pt x="2652" y="3565"/>
                </a:lnTo>
                <a:lnTo>
                  <a:pt x="2553" y="3599"/>
                </a:lnTo>
                <a:lnTo>
                  <a:pt x="2452" y="3628"/>
                </a:lnTo>
                <a:lnTo>
                  <a:pt x="2348" y="3649"/>
                </a:lnTo>
                <a:lnTo>
                  <a:pt x="2241" y="3662"/>
                </a:lnTo>
                <a:lnTo>
                  <a:pt x="2131" y="3666"/>
                </a:lnTo>
                <a:lnTo>
                  <a:pt x="2022" y="3662"/>
                </a:lnTo>
                <a:lnTo>
                  <a:pt x="1915" y="3649"/>
                </a:lnTo>
                <a:lnTo>
                  <a:pt x="1811" y="3628"/>
                </a:lnTo>
                <a:lnTo>
                  <a:pt x="1709" y="3599"/>
                </a:lnTo>
                <a:lnTo>
                  <a:pt x="1611" y="3565"/>
                </a:lnTo>
                <a:lnTo>
                  <a:pt x="1516" y="3522"/>
                </a:lnTo>
                <a:lnTo>
                  <a:pt x="1426" y="3472"/>
                </a:lnTo>
                <a:lnTo>
                  <a:pt x="1339" y="3417"/>
                </a:lnTo>
                <a:lnTo>
                  <a:pt x="1257" y="3355"/>
                </a:lnTo>
                <a:lnTo>
                  <a:pt x="1179" y="3287"/>
                </a:lnTo>
                <a:lnTo>
                  <a:pt x="1107" y="3214"/>
                </a:lnTo>
                <a:lnTo>
                  <a:pt x="1039" y="3136"/>
                </a:lnTo>
                <a:lnTo>
                  <a:pt x="978" y="3053"/>
                </a:lnTo>
                <a:lnTo>
                  <a:pt x="923" y="2966"/>
                </a:lnTo>
                <a:lnTo>
                  <a:pt x="874" y="2873"/>
                </a:lnTo>
                <a:lnTo>
                  <a:pt x="833" y="2778"/>
                </a:lnTo>
                <a:lnTo>
                  <a:pt x="797" y="2678"/>
                </a:lnTo>
                <a:lnTo>
                  <a:pt x="770" y="2576"/>
                </a:lnTo>
                <a:lnTo>
                  <a:pt x="749" y="2471"/>
                </a:lnTo>
                <a:lnTo>
                  <a:pt x="737" y="2363"/>
                </a:lnTo>
                <a:lnTo>
                  <a:pt x="731" y="2253"/>
                </a:lnTo>
                <a:lnTo>
                  <a:pt x="737" y="2143"/>
                </a:lnTo>
                <a:lnTo>
                  <a:pt x="749" y="2035"/>
                </a:lnTo>
                <a:lnTo>
                  <a:pt x="770" y="1929"/>
                </a:lnTo>
                <a:lnTo>
                  <a:pt x="797" y="1827"/>
                </a:lnTo>
                <a:lnTo>
                  <a:pt x="833" y="1728"/>
                </a:lnTo>
                <a:lnTo>
                  <a:pt x="874" y="1632"/>
                </a:lnTo>
                <a:lnTo>
                  <a:pt x="923" y="1540"/>
                </a:lnTo>
                <a:lnTo>
                  <a:pt x="978" y="1453"/>
                </a:lnTo>
                <a:lnTo>
                  <a:pt x="1039" y="1370"/>
                </a:lnTo>
                <a:lnTo>
                  <a:pt x="1107" y="1292"/>
                </a:lnTo>
                <a:lnTo>
                  <a:pt x="1179" y="1218"/>
                </a:lnTo>
                <a:lnTo>
                  <a:pt x="1257" y="1150"/>
                </a:lnTo>
                <a:lnTo>
                  <a:pt x="1339" y="1090"/>
                </a:lnTo>
                <a:lnTo>
                  <a:pt x="1426" y="1033"/>
                </a:lnTo>
                <a:lnTo>
                  <a:pt x="1516" y="985"/>
                </a:lnTo>
                <a:lnTo>
                  <a:pt x="1611" y="942"/>
                </a:lnTo>
                <a:lnTo>
                  <a:pt x="1709" y="906"/>
                </a:lnTo>
                <a:lnTo>
                  <a:pt x="1811" y="878"/>
                </a:lnTo>
                <a:lnTo>
                  <a:pt x="1915" y="857"/>
                </a:lnTo>
                <a:lnTo>
                  <a:pt x="2022" y="845"/>
                </a:lnTo>
                <a:lnTo>
                  <a:pt x="2131" y="841"/>
                </a:lnTo>
                <a:close/>
                <a:moveTo>
                  <a:pt x="2131" y="102"/>
                </a:moveTo>
                <a:lnTo>
                  <a:pt x="2264" y="107"/>
                </a:lnTo>
                <a:lnTo>
                  <a:pt x="2394" y="118"/>
                </a:lnTo>
                <a:lnTo>
                  <a:pt x="2522" y="138"/>
                </a:lnTo>
                <a:lnTo>
                  <a:pt x="2648" y="166"/>
                </a:lnTo>
                <a:lnTo>
                  <a:pt x="2771" y="201"/>
                </a:lnTo>
                <a:lnTo>
                  <a:pt x="2890" y="242"/>
                </a:lnTo>
                <a:lnTo>
                  <a:pt x="3007" y="292"/>
                </a:lnTo>
                <a:lnTo>
                  <a:pt x="3119" y="347"/>
                </a:lnTo>
                <a:lnTo>
                  <a:pt x="3227" y="409"/>
                </a:lnTo>
                <a:lnTo>
                  <a:pt x="3040" y="599"/>
                </a:lnTo>
                <a:lnTo>
                  <a:pt x="2937" y="546"/>
                </a:lnTo>
                <a:lnTo>
                  <a:pt x="2830" y="499"/>
                </a:lnTo>
                <a:lnTo>
                  <a:pt x="2720" y="458"/>
                </a:lnTo>
                <a:lnTo>
                  <a:pt x="2608" y="425"/>
                </a:lnTo>
                <a:lnTo>
                  <a:pt x="2493" y="398"/>
                </a:lnTo>
                <a:lnTo>
                  <a:pt x="2374" y="379"/>
                </a:lnTo>
                <a:lnTo>
                  <a:pt x="2255" y="366"/>
                </a:lnTo>
                <a:lnTo>
                  <a:pt x="2131" y="362"/>
                </a:lnTo>
                <a:lnTo>
                  <a:pt x="2004" y="366"/>
                </a:lnTo>
                <a:lnTo>
                  <a:pt x="1878" y="380"/>
                </a:lnTo>
                <a:lnTo>
                  <a:pt x="1755" y="401"/>
                </a:lnTo>
                <a:lnTo>
                  <a:pt x="1634" y="430"/>
                </a:lnTo>
                <a:lnTo>
                  <a:pt x="1518" y="467"/>
                </a:lnTo>
                <a:lnTo>
                  <a:pt x="1404" y="512"/>
                </a:lnTo>
                <a:lnTo>
                  <a:pt x="1293" y="563"/>
                </a:lnTo>
                <a:lnTo>
                  <a:pt x="1187" y="621"/>
                </a:lnTo>
                <a:lnTo>
                  <a:pt x="1085" y="686"/>
                </a:lnTo>
                <a:lnTo>
                  <a:pt x="987" y="756"/>
                </a:lnTo>
                <a:lnTo>
                  <a:pt x="896" y="834"/>
                </a:lnTo>
                <a:lnTo>
                  <a:pt x="808" y="917"/>
                </a:lnTo>
                <a:lnTo>
                  <a:pt x="726" y="1005"/>
                </a:lnTo>
                <a:lnTo>
                  <a:pt x="649" y="1099"/>
                </a:lnTo>
                <a:lnTo>
                  <a:pt x="579" y="1197"/>
                </a:lnTo>
                <a:lnTo>
                  <a:pt x="515" y="1300"/>
                </a:lnTo>
                <a:lnTo>
                  <a:pt x="457" y="1406"/>
                </a:lnTo>
                <a:lnTo>
                  <a:pt x="407" y="1518"/>
                </a:lnTo>
                <a:lnTo>
                  <a:pt x="363" y="1633"/>
                </a:lnTo>
                <a:lnTo>
                  <a:pt x="326" y="1751"/>
                </a:lnTo>
                <a:lnTo>
                  <a:pt x="297" y="1872"/>
                </a:lnTo>
                <a:lnTo>
                  <a:pt x="275" y="1997"/>
                </a:lnTo>
                <a:lnTo>
                  <a:pt x="263" y="2124"/>
                </a:lnTo>
                <a:lnTo>
                  <a:pt x="259" y="2253"/>
                </a:lnTo>
                <a:lnTo>
                  <a:pt x="263" y="2382"/>
                </a:lnTo>
                <a:lnTo>
                  <a:pt x="275" y="2510"/>
                </a:lnTo>
                <a:lnTo>
                  <a:pt x="297" y="2633"/>
                </a:lnTo>
                <a:lnTo>
                  <a:pt x="326" y="2754"/>
                </a:lnTo>
                <a:lnTo>
                  <a:pt x="363" y="2873"/>
                </a:lnTo>
                <a:lnTo>
                  <a:pt x="407" y="2988"/>
                </a:lnTo>
                <a:lnTo>
                  <a:pt x="457" y="3099"/>
                </a:lnTo>
                <a:lnTo>
                  <a:pt x="515" y="3207"/>
                </a:lnTo>
                <a:lnTo>
                  <a:pt x="579" y="3309"/>
                </a:lnTo>
                <a:lnTo>
                  <a:pt x="649" y="3407"/>
                </a:lnTo>
                <a:lnTo>
                  <a:pt x="726" y="3501"/>
                </a:lnTo>
                <a:lnTo>
                  <a:pt x="808" y="3590"/>
                </a:lnTo>
                <a:lnTo>
                  <a:pt x="896" y="3671"/>
                </a:lnTo>
                <a:lnTo>
                  <a:pt x="987" y="3749"/>
                </a:lnTo>
                <a:lnTo>
                  <a:pt x="1085" y="3821"/>
                </a:lnTo>
                <a:lnTo>
                  <a:pt x="1187" y="3884"/>
                </a:lnTo>
                <a:lnTo>
                  <a:pt x="1293" y="3944"/>
                </a:lnTo>
                <a:lnTo>
                  <a:pt x="1404" y="3995"/>
                </a:lnTo>
                <a:lnTo>
                  <a:pt x="1518" y="4039"/>
                </a:lnTo>
                <a:lnTo>
                  <a:pt x="1634" y="4075"/>
                </a:lnTo>
                <a:lnTo>
                  <a:pt x="1755" y="4105"/>
                </a:lnTo>
                <a:lnTo>
                  <a:pt x="1878" y="4126"/>
                </a:lnTo>
                <a:lnTo>
                  <a:pt x="2004" y="4139"/>
                </a:lnTo>
                <a:lnTo>
                  <a:pt x="2131" y="4143"/>
                </a:lnTo>
                <a:lnTo>
                  <a:pt x="2260" y="4139"/>
                </a:lnTo>
                <a:lnTo>
                  <a:pt x="2385" y="4126"/>
                </a:lnTo>
                <a:lnTo>
                  <a:pt x="2508" y="4105"/>
                </a:lnTo>
                <a:lnTo>
                  <a:pt x="2629" y="4075"/>
                </a:lnTo>
                <a:lnTo>
                  <a:pt x="2746" y="4039"/>
                </a:lnTo>
                <a:lnTo>
                  <a:pt x="2860" y="3995"/>
                </a:lnTo>
                <a:lnTo>
                  <a:pt x="2970" y="3944"/>
                </a:lnTo>
                <a:lnTo>
                  <a:pt x="3077" y="3884"/>
                </a:lnTo>
                <a:lnTo>
                  <a:pt x="3178" y="3821"/>
                </a:lnTo>
                <a:lnTo>
                  <a:pt x="3275" y="3749"/>
                </a:lnTo>
                <a:lnTo>
                  <a:pt x="3368" y="3671"/>
                </a:lnTo>
                <a:lnTo>
                  <a:pt x="3455" y="3590"/>
                </a:lnTo>
                <a:lnTo>
                  <a:pt x="3537" y="3501"/>
                </a:lnTo>
                <a:lnTo>
                  <a:pt x="3614" y="3407"/>
                </a:lnTo>
                <a:lnTo>
                  <a:pt x="3685" y="3309"/>
                </a:lnTo>
                <a:lnTo>
                  <a:pt x="3748" y="3207"/>
                </a:lnTo>
                <a:lnTo>
                  <a:pt x="3807" y="3099"/>
                </a:lnTo>
                <a:lnTo>
                  <a:pt x="3857" y="2988"/>
                </a:lnTo>
                <a:lnTo>
                  <a:pt x="3901" y="2873"/>
                </a:lnTo>
                <a:lnTo>
                  <a:pt x="3938" y="2754"/>
                </a:lnTo>
                <a:lnTo>
                  <a:pt x="3967" y="2633"/>
                </a:lnTo>
                <a:lnTo>
                  <a:pt x="3988" y="2510"/>
                </a:lnTo>
                <a:lnTo>
                  <a:pt x="4000" y="2382"/>
                </a:lnTo>
                <a:lnTo>
                  <a:pt x="4004" y="2253"/>
                </a:lnTo>
                <a:lnTo>
                  <a:pt x="4001" y="2129"/>
                </a:lnTo>
                <a:lnTo>
                  <a:pt x="3989" y="2008"/>
                </a:lnTo>
                <a:lnTo>
                  <a:pt x="3970" y="1889"/>
                </a:lnTo>
                <a:lnTo>
                  <a:pt x="3944" y="1773"/>
                </a:lnTo>
                <a:lnTo>
                  <a:pt x="3909" y="1658"/>
                </a:lnTo>
                <a:lnTo>
                  <a:pt x="3870" y="1547"/>
                </a:lnTo>
                <a:lnTo>
                  <a:pt x="3823" y="1441"/>
                </a:lnTo>
                <a:lnTo>
                  <a:pt x="3770" y="1337"/>
                </a:lnTo>
                <a:lnTo>
                  <a:pt x="3959" y="1146"/>
                </a:lnTo>
                <a:lnTo>
                  <a:pt x="4020" y="1257"/>
                </a:lnTo>
                <a:lnTo>
                  <a:pt x="4075" y="1370"/>
                </a:lnTo>
                <a:lnTo>
                  <a:pt x="4123" y="1488"/>
                </a:lnTo>
                <a:lnTo>
                  <a:pt x="4166" y="1608"/>
                </a:lnTo>
                <a:lnTo>
                  <a:pt x="4200" y="1733"/>
                </a:lnTo>
                <a:lnTo>
                  <a:pt x="4227" y="1858"/>
                </a:lnTo>
                <a:lnTo>
                  <a:pt x="4246" y="1987"/>
                </a:lnTo>
                <a:lnTo>
                  <a:pt x="4259" y="2120"/>
                </a:lnTo>
                <a:lnTo>
                  <a:pt x="4263" y="2253"/>
                </a:lnTo>
                <a:lnTo>
                  <a:pt x="4259" y="2389"/>
                </a:lnTo>
                <a:lnTo>
                  <a:pt x="4246" y="2522"/>
                </a:lnTo>
                <a:lnTo>
                  <a:pt x="4226" y="2654"/>
                </a:lnTo>
                <a:lnTo>
                  <a:pt x="4197" y="2782"/>
                </a:lnTo>
                <a:lnTo>
                  <a:pt x="4162" y="2908"/>
                </a:lnTo>
                <a:lnTo>
                  <a:pt x="4119" y="3030"/>
                </a:lnTo>
                <a:lnTo>
                  <a:pt x="4070" y="3149"/>
                </a:lnTo>
                <a:lnTo>
                  <a:pt x="4012" y="3263"/>
                </a:lnTo>
                <a:lnTo>
                  <a:pt x="3949" y="3374"/>
                </a:lnTo>
                <a:lnTo>
                  <a:pt x="3881" y="3482"/>
                </a:lnTo>
                <a:lnTo>
                  <a:pt x="3805" y="3584"/>
                </a:lnTo>
                <a:lnTo>
                  <a:pt x="3725" y="3681"/>
                </a:lnTo>
                <a:lnTo>
                  <a:pt x="3638" y="3774"/>
                </a:lnTo>
                <a:lnTo>
                  <a:pt x="3546" y="3861"/>
                </a:lnTo>
                <a:lnTo>
                  <a:pt x="3449" y="3942"/>
                </a:lnTo>
                <a:lnTo>
                  <a:pt x="3348" y="4018"/>
                </a:lnTo>
                <a:lnTo>
                  <a:pt x="3242" y="4089"/>
                </a:lnTo>
                <a:lnTo>
                  <a:pt x="3133" y="4152"/>
                </a:lnTo>
                <a:lnTo>
                  <a:pt x="3019" y="4209"/>
                </a:lnTo>
                <a:lnTo>
                  <a:pt x="2901" y="4259"/>
                </a:lnTo>
                <a:lnTo>
                  <a:pt x="2781" y="4303"/>
                </a:lnTo>
                <a:lnTo>
                  <a:pt x="2656" y="4339"/>
                </a:lnTo>
                <a:lnTo>
                  <a:pt x="2529" y="4367"/>
                </a:lnTo>
                <a:lnTo>
                  <a:pt x="2398" y="4387"/>
                </a:lnTo>
                <a:lnTo>
                  <a:pt x="2266" y="4400"/>
                </a:lnTo>
                <a:lnTo>
                  <a:pt x="2131" y="4404"/>
                </a:lnTo>
                <a:lnTo>
                  <a:pt x="1997" y="4400"/>
                </a:lnTo>
                <a:lnTo>
                  <a:pt x="1864" y="4387"/>
                </a:lnTo>
                <a:lnTo>
                  <a:pt x="1734" y="4367"/>
                </a:lnTo>
                <a:lnTo>
                  <a:pt x="1607" y="4339"/>
                </a:lnTo>
                <a:lnTo>
                  <a:pt x="1483" y="4303"/>
                </a:lnTo>
                <a:lnTo>
                  <a:pt x="1361" y="4259"/>
                </a:lnTo>
                <a:lnTo>
                  <a:pt x="1244" y="4209"/>
                </a:lnTo>
                <a:lnTo>
                  <a:pt x="1130" y="4152"/>
                </a:lnTo>
                <a:lnTo>
                  <a:pt x="1020" y="4089"/>
                </a:lnTo>
                <a:lnTo>
                  <a:pt x="915" y="4018"/>
                </a:lnTo>
                <a:lnTo>
                  <a:pt x="813" y="3942"/>
                </a:lnTo>
                <a:lnTo>
                  <a:pt x="716" y="3861"/>
                </a:lnTo>
                <a:lnTo>
                  <a:pt x="626" y="3774"/>
                </a:lnTo>
                <a:lnTo>
                  <a:pt x="538" y="3681"/>
                </a:lnTo>
                <a:lnTo>
                  <a:pt x="457" y="3584"/>
                </a:lnTo>
                <a:lnTo>
                  <a:pt x="383" y="3482"/>
                </a:lnTo>
                <a:lnTo>
                  <a:pt x="313" y="3374"/>
                </a:lnTo>
                <a:lnTo>
                  <a:pt x="250" y="3263"/>
                </a:lnTo>
                <a:lnTo>
                  <a:pt x="194" y="3149"/>
                </a:lnTo>
                <a:lnTo>
                  <a:pt x="143" y="3030"/>
                </a:lnTo>
                <a:lnTo>
                  <a:pt x="101" y="2908"/>
                </a:lnTo>
                <a:lnTo>
                  <a:pt x="65" y="2782"/>
                </a:lnTo>
                <a:lnTo>
                  <a:pt x="38" y="2654"/>
                </a:lnTo>
                <a:lnTo>
                  <a:pt x="17" y="2522"/>
                </a:lnTo>
                <a:lnTo>
                  <a:pt x="5" y="2389"/>
                </a:lnTo>
                <a:lnTo>
                  <a:pt x="0" y="2253"/>
                </a:lnTo>
                <a:lnTo>
                  <a:pt x="5" y="2117"/>
                </a:lnTo>
                <a:lnTo>
                  <a:pt x="17" y="1983"/>
                </a:lnTo>
                <a:lnTo>
                  <a:pt x="38" y="1853"/>
                </a:lnTo>
                <a:lnTo>
                  <a:pt x="65" y="1724"/>
                </a:lnTo>
                <a:lnTo>
                  <a:pt x="101" y="1598"/>
                </a:lnTo>
                <a:lnTo>
                  <a:pt x="143" y="1477"/>
                </a:lnTo>
                <a:lnTo>
                  <a:pt x="194" y="1358"/>
                </a:lnTo>
                <a:lnTo>
                  <a:pt x="250" y="1243"/>
                </a:lnTo>
                <a:lnTo>
                  <a:pt x="313" y="1131"/>
                </a:lnTo>
                <a:lnTo>
                  <a:pt x="383" y="1025"/>
                </a:lnTo>
                <a:lnTo>
                  <a:pt x="457" y="922"/>
                </a:lnTo>
                <a:lnTo>
                  <a:pt x="538" y="826"/>
                </a:lnTo>
                <a:lnTo>
                  <a:pt x="626" y="733"/>
                </a:lnTo>
                <a:lnTo>
                  <a:pt x="716" y="646"/>
                </a:lnTo>
                <a:lnTo>
                  <a:pt x="813" y="564"/>
                </a:lnTo>
                <a:lnTo>
                  <a:pt x="915" y="488"/>
                </a:lnTo>
                <a:lnTo>
                  <a:pt x="1020" y="418"/>
                </a:lnTo>
                <a:lnTo>
                  <a:pt x="1130" y="354"/>
                </a:lnTo>
                <a:lnTo>
                  <a:pt x="1244" y="297"/>
                </a:lnTo>
                <a:lnTo>
                  <a:pt x="1361" y="248"/>
                </a:lnTo>
                <a:lnTo>
                  <a:pt x="1483" y="203"/>
                </a:lnTo>
                <a:lnTo>
                  <a:pt x="1607" y="167"/>
                </a:lnTo>
                <a:lnTo>
                  <a:pt x="1734" y="140"/>
                </a:lnTo>
                <a:lnTo>
                  <a:pt x="1864" y="119"/>
                </a:lnTo>
                <a:lnTo>
                  <a:pt x="1997" y="107"/>
                </a:lnTo>
                <a:lnTo>
                  <a:pt x="2131" y="102"/>
                </a:lnTo>
                <a:close/>
                <a:moveTo>
                  <a:pt x="3907" y="0"/>
                </a:moveTo>
                <a:lnTo>
                  <a:pt x="3907" y="0"/>
                </a:lnTo>
                <a:lnTo>
                  <a:pt x="3999" y="369"/>
                </a:lnTo>
                <a:lnTo>
                  <a:pt x="4364" y="460"/>
                </a:lnTo>
                <a:lnTo>
                  <a:pt x="3679" y="1152"/>
                </a:lnTo>
                <a:lnTo>
                  <a:pt x="3433" y="1124"/>
                </a:lnTo>
                <a:lnTo>
                  <a:pt x="2218" y="2351"/>
                </a:lnTo>
                <a:lnTo>
                  <a:pt x="2194" y="2369"/>
                </a:lnTo>
                <a:lnTo>
                  <a:pt x="2168" y="2382"/>
                </a:lnTo>
                <a:lnTo>
                  <a:pt x="2139" y="2388"/>
                </a:lnTo>
                <a:lnTo>
                  <a:pt x="2112" y="2388"/>
                </a:lnTo>
                <a:lnTo>
                  <a:pt x="2083" y="2382"/>
                </a:lnTo>
                <a:lnTo>
                  <a:pt x="2057" y="2369"/>
                </a:lnTo>
                <a:lnTo>
                  <a:pt x="2034" y="2351"/>
                </a:lnTo>
                <a:lnTo>
                  <a:pt x="2016" y="2327"/>
                </a:lnTo>
                <a:lnTo>
                  <a:pt x="2004" y="2301"/>
                </a:lnTo>
                <a:lnTo>
                  <a:pt x="1997" y="2273"/>
                </a:lnTo>
                <a:lnTo>
                  <a:pt x="1997" y="2244"/>
                </a:lnTo>
                <a:lnTo>
                  <a:pt x="2004" y="2217"/>
                </a:lnTo>
                <a:lnTo>
                  <a:pt x="2016" y="2190"/>
                </a:lnTo>
                <a:lnTo>
                  <a:pt x="2034" y="2167"/>
                </a:lnTo>
                <a:lnTo>
                  <a:pt x="3249" y="940"/>
                </a:lnTo>
                <a:lnTo>
                  <a:pt x="3222" y="691"/>
                </a:lnTo>
                <a:lnTo>
                  <a:pt x="3907" y="0"/>
                </a:lnTo>
                <a:close/>
              </a:path>
            </a:pathLst>
          </a:custGeom>
          <a:solidFill>
            <a:srgbClr val="55BD5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obert ENEL" panose="00000500000000000000" pitchFamily="50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3B749D2-41A6-069E-FFF4-9645778BFD01}"/>
              </a:ext>
            </a:extLst>
          </p:cNvPr>
          <p:cNvSpPr/>
          <p:nvPr/>
        </p:nvSpPr>
        <p:spPr>
          <a:xfrm>
            <a:off x="1612835" y="1645292"/>
            <a:ext cx="3162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kern="0" dirty="0">
                <a:solidFill>
                  <a:srgbClr val="55BD5A"/>
                </a:solidFill>
                <a:latin typeface="Roobert ENEL" panose="00000500000000000000" pitchFamily="50" charset="0"/>
                <a:cs typeface="Arial" pitchFamily="34" charset="0"/>
              </a:rPr>
              <a:t>Energías Renovables</a:t>
            </a:r>
            <a:endParaRPr lang="es-CO" sz="2000" kern="0" dirty="0">
              <a:solidFill>
                <a:schemeClr val="bg1">
                  <a:lumMod val="50000"/>
                </a:schemeClr>
              </a:solidFill>
              <a:latin typeface="Roobert ENEL" panose="00000500000000000000" pitchFamily="50" charset="0"/>
              <a:cs typeface="Arial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34154CD-5C30-85D5-C30A-0B468F8DF458}"/>
              </a:ext>
            </a:extLst>
          </p:cNvPr>
          <p:cNvSpPr txBox="1"/>
          <p:nvPr/>
        </p:nvSpPr>
        <p:spPr>
          <a:xfrm>
            <a:off x="815812" y="743112"/>
            <a:ext cx="102777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</a:rPr>
              <a:t>Recomendaciones para la Transición </a:t>
            </a:r>
            <a:r>
              <a:rPr lang="es-GT" sz="2800" b="1" dirty="0">
                <a:latin typeface="Roobert ENEL" panose="00000500000000000000" pitchFamily="50" charset="0"/>
              </a:rPr>
              <a:t>E</a:t>
            </a:r>
            <a:r>
              <a:rPr kumimoji="0" lang="es-GT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</a:rPr>
              <a:t>nergética.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obert ENEL" panose="00000500000000000000" pitchFamily="50" charset="0"/>
              </a:rPr>
              <a:t> 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obert ENEL" panose="00000500000000000000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FFFE86-768A-B833-F238-80345644F637}"/>
              </a:ext>
            </a:extLst>
          </p:cNvPr>
          <p:cNvSpPr/>
          <p:nvPr/>
        </p:nvSpPr>
        <p:spPr>
          <a:xfrm>
            <a:off x="6537852" y="5429069"/>
            <a:ext cx="3162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kern="0" dirty="0">
                <a:solidFill>
                  <a:srgbClr val="55BD5A"/>
                </a:solidFill>
                <a:latin typeface="Roobert ENEL" panose="00000500000000000000" pitchFamily="50" charset="0"/>
                <a:cs typeface="Arial" pitchFamily="34" charset="0"/>
              </a:rPr>
              <a:t>Hidrógeno Verde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D1CE4C-7E13-A0EB-4648-894BD58B6CEF}"/>
              </a:ext>
            </a:extLst>
          </p:cNvPr>
          <p:cNvSpPr/>
          <p:nvPr/>
        </p:nvSpPr>
        <p:spPr>
          <a:xfrm>
            <a:off x="8208581" y="3889818"/>
            <a:ext cx="3162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b="1" kern="0" dirty="0">
                <a:solidFill>
                  <a:srgbClr val="55BD5A"/>
                </a:solidFill>
                <a:latin typeface="Roobert ENEL" panose="00000500000000000000" pitchFamily="50" charset="0"/>
                <a:cs typeface="Arial" pitchFamily="34" charset="0"/>
              </a:rPr>
              <a:t>Movilidad Eléctrica.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3C73F3E-6394-A366-71DB-6A1D51ABFA95}"/>
              </a:ext>
            </a:extLst>
          </p:cNvPr>
          <p:cNvSpPr/>
          <p:nvPr/>
        </p:nvSpPr>
        <p:spPr>
          <a:xfrm>
            <a:off x="0" y="6228861"/>
            <a:ext cx="12192000" cy="629139"/>
          </a:xfrm>
          <a:prstGeom prst="rect">
            <a:avLst/>
          </a:prstGeom>
          <a:solidFill>
            <a:srgbClr val="FE5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obert ENEL" panose="00000500000000000000" pitchFamily="50" charset="0"/>
            </a:endParaRPr>
          </a:p>
        </p:txBody>
      </p:sp>
      <p:sp>
        <p:nvSpPr>
          <p:cNvPr id="2" name="Oval 3">
            <a:extLst>
              <a:ext uri="{FF2B5EF4-FFF2-40B4-BE49-F238E27FC236}">
                <a16:creationId xmlns:a16="http://schemas.microsoft.com/office/drawing/2014/main" id="{8EDF5A74-7644-634D-EEAE-A3F230BABF7B}"/>
              </a:ext>
            </a:extLst>
          </p:cNvPr>
          <p:cNvSpPr/>
          <p:nvPr/>
        </p:nvSpPr>
        <p:spPr>
          <a:xfrm>
            <a:off x="4007596" y="3579259"/>
            <a:ext cx="609600" cy="609600"/>
          </a:xfrm>
          <a:prstGeom prst="ellipse">
            <a:avLst/>
          </a:prstGeom>
          <a:solidFill>
            <a:srgbClr val="5AE08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chemeClr val="bg1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166E3004-7BFE-9522-48E2-DB4B495EF7F2}"/>
              </a:ext>
            </a:extLst>
          </p:cNvPr>
          <p:cNvSpPr/>
          <p:nvPr/>
        </p:nvSpPr>
        <p:spPr>
          <a:xfrm>
            <a:off x="796585" y="3357533"/>
            <a:ext cx="3162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kern="0" dirty="0">
                <a:solidFill>
                  <a:srgbClr val="55BD5A"/>
                </a:solidFill>
                <a:latin typeface="Roobert ENEL" panose="00000500000000000000" pitchFamily="50" charset="0"/>
                <a:cs typeface="Arial" pitchFamily="34" charset="0"/>
              </a:rPr>
              <a:t>Electrificación y Eficiencia Energética</a:t>
            </a:r>
            <a:r>
              <a:rPr lang="es-CO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Roobert ENEL" panose="00000500000000000000" pitchFamily="50" charset="0"/>
                <a:cs typeface="Arial" pitchFamily="34" charset="0"/>
              </a:rPr>
              <a:t>.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CDF46BC0-903F-ED8B-8E08-5B0C2A2775DF}"/>
              </a:ext>
            </a:extLst>
          </p:cNvPr>
          <p:cNvSpPr/>
          <p:nvPr/>
        </p:nvSpPr>
        <p:spPr>
          <a:xfrm>
            <a:off x="5750046" y="5206726"/>
            <a:ext cx="609600" cy="609600"/>
          </a:xfrm>
          <a:prstGeom prst="ellipse">
            <a:avLst/>
          </a:prstGeom>
          <a:solidFill>
            <a:srgbClr val="5AE08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prstClr val="white"/>
                </a:solidFill>
                <a:latin typeface="Roobert ENEL" panose="00000500000000000000" pitchFamily="50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prstClr val="white"/>
              </a:solidFill>
              <a:latin typeface="Roobert ENEL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41245422-286E-4C2E-61F6-04C2DC783AFA}"/>
              </a:ext>
            </a:extLst>
          </p:cNvPr>
          <p:cNvSpPr/>
          <p:nvPr/>
        </p:nvSpPr>
        <p:spPr>
          <a:xfrm>
            <a:off x="7854398" y="1825799"/>
            <a:ext cx="3774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kern="0" dirty="0">
                <a:solidFill>
                  <a:srgbClr val="55BD5A"/>
                </a:solidFill>
                <a:latin typeface="Roobert ENEL" panose="00000500000000000000" pitchFamily="50" charset="0"/>
                <a:cs typeface="Arial" pitchFamily="34" charset="0"/>
              </a:rPr>
              <a:t>Finanzas del clima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2050F6-2AE5-4E0C-36DF-C2CE960500AC}"/>
              </a:ext>
            </a:extLst>
          </p:cNvPr>
          <p:cNvSpPr txBox="1"/>
          <p:nvPr/>
        </p:nvSpPr>
        <p:spPr>
          <a:xfrm>
            <a:off x="678922" y="1962910"/>
            <a:ext cx="3949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5A0F"/>
                </a:solidFill>
                <a:effectLst/>
                <a:uLnTx/>
                <a:uFillTx/>
                <a:latin typeface="Roobert ENEL" panose="00000500000000000000" pitchFamily="50" charset="0"/>
              </a:rPr>
              <a:t>Planear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obert ENEL" panose="00000500000000000000" pitchFamily="50" charset="0"/>
              </a:rPr>
              <a:t>de forma integral el sistema energético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5A0F"/>
                </a:solidFill>
                <a:effectLst/>
                <a:uLnTx/>
                <a:uFillTx/>
                <a:latin typeface="Roobert ENEL" panose="00000500000000000000" pitchFamily="50" charset="0"/>
              </a:rPr>
              <a:t>con visión de largo plazo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5A0F"/>
                </a:solidFill>
                <a:effectLst/>
                <a:uLnTx/>
                <a:uFillTx/>
                <a:latin typeface="Roobert ENEL" panose="00000500000000000000" pitchFamily="50" charset="0"/>
              </a:rPr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1FC763B-C5FE-108B-78A4-AD937084D95A}"/>
              </a:ext>
            </a:extLst>
          </p:cNvPr>
          <p:cNvSpPr txBox="1"/>
          <p:nvPr/>
        </p:nvSpPr>
        <p:spPr>
          <a:xfrm>
            <a:off x="197674" y="4178066"/>
            <a:ext cx="39490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es-ES" sz="1400" b="1" dirty="0">
                <a:solidFill>
                  <a:srgbClr val="FE570D"/>
                </a:solidFill>
                <a:latin typeface="Roobert ENEL" panose="00000500000000000000" pitchFamily="50" charset="0"/>
              </a:rPr>
              <a:t>Crear incentivos a la eficiencia,</a:t>
            </a:r>
            <a:r>
              <a:rPr lang="es-ES" sz="1400" dirty="0">
                <a:solidFill>
                  <a:prstClr val="black"/>
                </a:solidFill>
                <a:latin typeface="Roobert ENEL" panose="00000500000000000000" pitchFamily="50" charset="0"/>
              </a:rPr>
              <a:t> remoción de barreras y Promover Políticas de </a:t>
            </a:r>
            <a:r>
              <a:rPr lang="es-ES" sz="1400" b="1" dirty="0">
                <a:solidFill>
                  <a:srgbClr val="FE570D"/>
                </a:solidFill>
                <a:latin typeface="Roobert ENEL" panose="00000500000000000000" pitchFamily="50" charset="0"/>
              </a:rPr>
              <a:t>desarrollo de nuevas tecnologías.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045883C-B8E3-904B-33E4-E9F26BA01D06}"/>
              </a:ext>
            </a:extLst>
          </p:cNvPr>
          <p:cNvSpPr txBox="1"/>
          <p:nvPr/>
        </p:nvSpPr>
        <p:spPr>
          <a:xfrm>
            <a:off x="8118981" y="4241392"/>
            <a:ext cx="3651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dirty="0">
                <a:solidFill>
                  <a:prstClr val="black"/>
                </a:solidFill>
                <a:latin typeface="Roobert ENEL" panose="00000500000000000000" pitchFamily="50" charset="0"/>
              </a:rPr>
              <a:t> </a:t>
            </a:r>
            <a:r>
              <a:rPr lang="es-ES" sz="1400" b="1" dirty="0">
                <a:solidFill>
                  <a:srgbClr val="FE570D"/>
                </a:solidFill>
                <a:latin typeface="Roobert ENEL" panose="00000500000000000000" pitchFamily="50" charset="0"/>
              </a:rPr>
              <a:t>Incentivar la electrificación del total </a:t>
            </a:r>
            <a:r>
              <a:rPr lang="es-ES" sz="1400" dirty="0">
                <a:solidFill>
                  <a:prstClr val="black"/>
                </a:solidFill>
                <a:latin typeface="Roobert ENEL" panose="00000500000000000000" pitchFamily="50" charset="0"/>
              </a:rPr>
              <a:t>del transporte público urbano.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1088DB2-D8C7-1972-9DE4-E78D5F4178EC}"/>
              </a:ext>
            </a:extLst>
          </p:cNvPr>
          <p:cNvSpPr txBox="1"/>
          <p:nvPr/>
        </p:nvSpPr>
        <p:spPr>
          <a:xfrm>
            <a:off x="5899872" y="5775468"/>
            <a:ext cx="6108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400" dirty="0">
                <a:latin typeface="Roobert ENEL" panose="00000500000000000000" pitchFamily="50" charset="0"/>
              </a:rPr>
              <a:t>Aprobar la </a:t>
            </a:r>
            <a:r>
              <a:rPr lang="es-ES" sz="1400" b="1" dirty="0">
                <a:solidFill>
                  <a:srgbClr val="FE570D"/>
                </a:solidFill>
                <a:latin typeface="Roobert ENEL" panose="00000500000000000000" pitchFamily="50" charset="0"/>
              </a:rPr>
              <a:t>Estrategia Nacional de H2V.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AEE3325-F00D-F39E-F25D-8A442C8C8100}"/>
              </a:ext>
            </a:extLst>
          </p:cNvPr>
          <p:cNvSpPr txBox="1"/>
          <p:nvPr/>
        </p:nvSpPr>
        <p:spPr>
          <a:xfrm>
            <a:off x="7630266" y="2302438"/>
            <a:ext cx="42569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400" dirty="0">
                <a:solidFill>
                  <a:prstClr val="black"/>
                </a:solidFill>
                <a:latin typeface="Roobert ENEL" panose="00000500000000000000" pitchFamily="50" charset="0"/>
              </a:rPr>
              <a:t>Los recursos técnicos y económicos en temas de financiación deben </a:t>
            </a:r>
            <a:r>
              <a:rPr lang="es-ES" sz="1400" dirty="0">
                <a:solidFill>
                  <a:srgbClr val="FE570D"/>
                </a:solidFill>
                <a:latin typeface="Roobert ENEL" panose="00000500000000000000" pitchFamily="50" charset="0"/>
              </a:rPr>
              <a:t>ser priorizados en los Planes de Acción de Cambio Climático.</a:t>
            </a:r>
          </a:p>
        </p:txBody>
      </p:sp>
    </p:spTree>
    <p:extLst>
      <p:ext uri="{BB962C8B-B14F-4D97-AF65-F5344CB8AC3E}">
        <p14:creationId xmlns:p14="http://schemas.microsoft.com/office/powerpoint/2010/main" val="254050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3B7287-C814-1FE6-7178-EB626321D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s-ES" sz="4800" b="1" dirty="0"/>
              <a:t>GRACIAS</a:t>
            </a:r>
            <a:endParaRPr lang="es-CO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12F87-693A-EF59-715E-505F453CFA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9</a:t>
            </a:fld>
            <a:endParaRPr lang="es-CO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22BE083-3386-2232-4DDE-8DF8AE09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4" y="5168600"/>
            <a:ext cx="2806701" cy="752037"/>
          </a:xfrm>
        </p:spPr>
        <p:txBody>
          <a:bodyPr/>
          <a:lstStyle/>
          <a:p>
            <a:r>
              <a:rPr lang="es-CR" sz="1200" dirty="0"/>
              <a:t>Informe final del estudio </a:t>
            </a:r>
            <a:br>
              <a:rPr lang="es-CR" sz="1200" dirty="0"/>
            </a:br>
            <a:r>
              <a:rPr lang="es-ES" sz="1200" i="1" dirty="0"/>
              <a:t>Hoja de ruta para potenciar el rol de stakeholders en el marco de la Transición Energética de Colombia y Centroamérica.</a:t>
            </a:r>
            <a:endParaRPr lang="es-CR" sz="1200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1A439B-F2B6-9918-0C40-8180D11920F6}"/>
              </a:ext>
            </a:extLst>
          </p:cNvPr>
          <p:cNvSpPr txBox="1"/>
          <p:nvPr/>
        </p:nvSpPr>
        <p:spPr>
          <a:xfrm>
            <a:off x="7858122" y="4717673"/>
            <a:ext cx="39468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1100" dirty="0"/>
              <a:t>https://www.enel.com.co/es/transicion-energetica.html.html</a:t>
            </a:r>
          </a:p>
        </p:txBody>
      </p:sp>
      <p:pic>
        <p:nvPicPr>
          <p:cNvPr id="7" name="Imagen 6" descr="Código QR&#10;&#10;Descripción generada automáticamente">
            <a:extLst>
              <a:ext uri="{FF2B5EF4-FFF2-40B4-BE49-F238E27FC236}">
                <a16:creationId xmlns:a16="http://schemas.microsoft.com/office/drawing/2014/main" id="{849648AB-F55A-0447-F803-0E86E68B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440" y="1619792"/>
            <a:ext cx="3082248" cy="30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50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OqAdbdSLSFHIFkVJtx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.SwO0OQYWTUbpo9h6I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ndle.4Tp6Yufu5z7e_Fg"/>
</p:tagLst>
</file>

<file path=ppt/theme/theme1.xml><?xml version="1.0" encoding="utf-8"?>
<a:theme xmlns:a="http://schemas.openxmlformats.org/drawingml/2006/main" name="EGP Template v2.7 [JPEG+VECTOR LOGO]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PG_PPTtemplate_v2-7[JPEG+VECTORLOGO]" id="{57611767-F261-BD4B-84E0-9D325519CB8C}" vid="{44F083EA-52AA-554D-87A9-B498B76F92E5}"/>
    </a:ext>
  </a:extLst>
</a:theme>
</file>

<file path=ppt/theme/theme2.xml><?xml version="1.0" encoding="utf-8"?>
<a:theme xmlns:a="http://schemas.openxmlformats.org/drawingml/2006/main" name="Enel Template v2.6 [JPEG+VECTOR LOGO]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3.xml><?xml version="1.0" encoding="utf-8"?>
<a:theme xmlns:a="http://schemas.openxmlformats.org/drawingml/2006/main" name="2_Enel Template v2.6 [JPEG+VECTOR LOGO]">
  <a:themeElements>
    <a:clrScheme name="Enel">
      <a:dk1>
        <a:srgbClr val="000000"/>
      </a:dk1>
      <a:lt1>
        <a:srgbClr val="FFFFFF"/>
      </a:lt1>
      <a:dk2>
        <a:srgbClr val="C6C6C6"/>
      </a:dk2>
      <a:lt2>
        <a:srgbClr val="FFFFFF"/>
      </a:lt2>
      <a:accent1>
        <a:srgbClr val="E61400"/>
      </a:accent1>
      <a:accent2>
        <a:srgbClr val="0555FA"/>
      </a:accent2>
      <a:accent3>
        <a:srgbClr val="EB0051"/>
      </a:accent3>
      <a:accent4>
        <a:srgbClr val="008556"/>
      </a:accent4>
      <a:accent5>
        <a:srgbClr val="D64100"/>
      </a:accent5>
      <a:accent6>
        <a:srgbClr val="157EA3"/>
      </a:accent6>
      <a:hlink>
        <a:srgbClr val="FF4687"/>
      </a:hlink>
      <a:folHlink>
        <a:srgbClr val="32853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2F7423C-0D7D-4F84-A7DE-6E6E77EADC23}" vid="{31D5041B-EFEB-438D-8EFA-B87E7AFA687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B44433D2266B4F80C98E84DEE2B483" ma:contentTypeVersion="9" ma:contentTypeDescription="Crear nuevo documento." ma:contentTypeScope="" ma:versionID="68d89ed9b9a623b61f3537d9f3a94283">
  <xsd:schema xmlns:xsd="http://www.w3.org/2001/XMLSchema" xmlns:xs="http://www.w3.org/2001/XMLSchema" xmlns:p="http://schemas.microsoft.com/office/2006/metadata/properties" xmlns:ns2="2fd1d0d7-9719-4fa6-9782-54829434cae5" targetNamespace="http://schemas.microsoft.com/office/2006/metadata/properties" ma:root="true" ma:fieldsID="26de97991b8f833b0cf6cb9b617b2545" ns2:_="">
    <xsd:import namespace="2fd1d0d7-9719-4fa6-9782-54829434c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1d0d7-9719-4fa6-9782-54829434c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B27169-C61F-4A59-9D78-70CDDD246831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fd1d0d7-9719-4fa6-9782-54829434cae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C4A1E7-A678-461A-8DE5-3083BA9BF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FD936-AC52-46A8-B02D-7A1E30D28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d1d0d7-9719-4fa6-9782-54829434ca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Microsoft Office PowerPoint</Application>
  <PresentationFormat>Panorámica</PresentationFormat>
  <Paragraphs>145</Paragraphs>
  <Slides>10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Lucida Grande</vt:lpstr>
      <vt:lpstr>RobertEnelLight</vt:lpstr>
      <vt:lpstr>Roobert ENEL</vt:lpstr>
      <vt:lpstr>Wingdings</vt:lpstr>
      <vt:lpstr>EGP Template v2.7 [JPEG+VECTOR LOGO]</vt:lpstr>
      <vt:lpstr>Enel Template v2.6 [JPEG+VECTOR LOGO]</vt:lpstr>
      <vt:lpstr>2_Enel Template v2.6 [JPEG+VECTOR LOGO]</vt:lpstr>
      <vt:lpstr>think-cell Slide</vt:lpstr>
      <vt:lpstr>Presentación de PowerPoint</vt:lpstr>
      <vt:lpstr>Presentación de PowerPoint</vt:lpstr>
      <vt:lpstr>Nuestra Inversión en Centroamérica.</vt:lpstr>
      <vt:lpstr>Financiamiento de proyectos exitosos en  Centroamérica.</vt:lpstr>
      <vt:lpstr>Iniciativas privadas: casos exitosos.</vt:lpstr>
      <vt:lpstr>Oportunidades de la Transición Energética.</vt:lpstr>
      <vt:lpstr>Proyectos Ruta de transición energética Enel.</vt:lpstr>
      <vt:lpstr>Presentación de PowerPoint</vt:lpstr>
      <vt:lpstr>Informe final del estudio  Hoja de ruta para potenciar el rol de stakeholders en el marco de la Transición Energética de Colombia y Centroamérica.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314</cp:revision>
  <dcterms:created xsi:type="dcterms:W3CDTF">2020-10-23T08:16:18Z</dcterms:created>
  <dcterms:modified xsi:type="dcterms:W3CDTF">2023-05-18T00:44:35Z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0x01010062B44433D2266B4F80C98E84DEE2B483</vt:lpwstr>
  </property>
  <property fmtid="{D5CDD505-2E9C-101B-9397-08002B2CF9AE}" pid="3" name="MSIP_Label_b284f6bf-f638-41cc-935f-2157ddac8142_Enabled">
    <vt:lpwstr>true</vt:lpwstr>
  </property>
  <property fmtid="{D5CDD505-2E9C-101B-9397-08002B2CF9AE}" pid="4" name="MSIP_Label_b284f6bf-f638-41cc-935f-2157ddac8142_SetDate">
    <vt:lpwstr>2021-12-13T23:37:39Z</vt:lpwstr>
  </property>
  <property fmtid="{D5CDD505-2E9C-101B-9397-08002B2CF9AE}" pid="5" name="MSIP_Label_b284f6bf-f638-41cc-935f-2157ddac8142_Method">
    <vt:lpwstr>Privileged</vt:lpwstr>
  </property>
  <property fmtid="{D5CDD505-2E9C-101B-9397-08002B2CF9AE}" pid="6" name="MSIP_Label_b284f6bf-f638-41cc-935f-2157ddac8142_Name">
    <vt:lpwstr>b284f6bf-f638-41cc-935f-2157ddac8142</vt:lpwstr>
  </property>
  <property fmtid="{D5CDD505-2E9C-101B-9397-08002B2CF9AE}" pid="7" name="MSIP_Label_b284f6bf-f638-41cc-935f-2157ddac8142_SiteId">
    <vt:lpwstr>d539d4bf-5610-471a-afc2-1c76685cfefa</vt:lpwstr>
  </property>
  <property fmtid="{D5CDD505-2E9C-101B-9397-08002B2CF9AE}" pid="8" name="MSIP_Label_b284f6bf-f638-41cc-935f-2157ddac8142_ActionId">
    <vt:lpwstr>a5e0e456-5741-4b5e-90ee-add452095fb9</vt:lpwstr>
  </property>
  <property fmtid="{D5CDD505-2E9C-101B-9397-08002B2CF9AE}" pid="9" name="MSIP_Label_b284f6bf-f638-41cc-935f-2157ddac8142_ContentBits">
    <vt:lpwstr>0</vt:lpwstr>
  </property>
</Properties>
</file>