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Poppins"/>
      <p:regular r:id="rId18"/>
      <p:bold r:id="rId19"/>
      <p:italic r:id="rId20"/>
      <p:boldItalic r:id="rId21"/>
    </p:embeddedFont>
    <p:embeddedFont>
      <p:font typeface="Poppins Medium"/>
      <p:regular r:id="rId22"/>
      <p:bold r:id="rId23"/>
      <p:italic r:id="rId24"/>
      <p:boldItalic r:id="rId25"/>
    </p:embeddedFont>
    <p:embeddedFont>
      <p:font typeface="Poppins Black"/>
      <p:bold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A0464B2-9EA3-4649-B7CB-D50E06F96A0D}">
  <a:tblStyle styleId="{8A0464B2-9EA3-4649-B7CB-D50E06F96A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PoppinsMedium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PoppinsMedium-italic.fntdata"/><Relationship Id="rId23" Type="http://schemas.openxmlformats.org/officeDocument/2006/relationships/font" Target="fonts/Poppins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Black-bold.fntdata"/><Relationship Id="rId25" Type="http://schemas.openxmlformats.org/officeDocument/2006/relationships/font" Target="fonts/PoppinsMedium-boldItalic.fntdata"/><Relationship Id="rId27" Type="http://schemas.openxmlformats.org/officeDocument/2006/relationships/font" Target="fonts/Poppins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e2e52139b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1e2e52139bf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e2e52139bf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1e2e52139bf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e2e52139bf_1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1e2e52139bf_1_1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e2e7edfd5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1e2e7edfd51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6.png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8.png"/><Relationship Id="rId15" Type="http://schemas.openxmlformats.org/officeDocument/2006/relationships/image" Target="../media/image25.png"/><Relationship Id="rId14" Type="http://schemas.openxmlformats.org/officeDocument/2006/relationships/image" Target="../media/image22.png"/><Relationship Id="rId17" Type="http://schemas.openxmlformats.org/officeDocument/2006/relationships/image" Target="../media/image21.png"/><Relationship Id="rId16" Type="http://schemas.openxmlformats.org/officeDocument/2006/relationships/image" Target="../media/image19.png"/><Relationship Id="rId5" Type="http://schemas.openxmlformats.org/officeDocument/2006/relationships/image" Target="../media/image11.png"/><Relationship Id="rId19" Type="http://schemas.openxmlformats.org/officeDocument/2006/relationships/image" Target="../media/image27.jpg"/><Relationship Id="rId6" Type="http://schemas.openxmlformats.org/officeDocument/2006/relationships/image" Target="../media/image4.png"/><Relationship Id="rId18" Type="http://schemas.openxmlformats.org/officeDocument/2006/relationships/image" Target="../media/image24.png"/><Relationship Id="rId7" Type="http://schemas.openxmlformats.org/officeDocument/2006/relationships/image" Target="../media/image9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48.png"/><Relationship Id="rId11" Type="http://schemas.openxmlformats.org/officeDocument/2006/relationships/image" Target="../media/image47.png"/><Relationship Id="rId22" Type="http://schemas.openxmlformats.org/officeDocument/2006/relationships/image" Target="../media/image28.png"/><Relationship Id="rId10" Type="http://schemas.openxmlformats.org/officeDocument/2006/relationships/image" Target="../media/image58.png"/><Relationship Id="rId21" Type="http://schemas.openxmlformats.org/officeDocument/2006/relationships/image" Target="../media/image61.png"/><Relationship Id="rId13" Type="http://schemas.openxmlformats.org/officeDocument/2006/relationships/image" Target="../media/image54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66.png"/><Relationship Id="rId9" Type="http://schemas.openxmlformats.org/officeDocument/2006/relationships/image" Target="../media/image57.png"/><Relationship Id="rId15" Type="http://schemas.openxmlformats.org/officeDocument/2006/relationships/image" Target="../media/image56.png"/><Relationship Id="rId14" Type="http://schemas.openxmlformats.org/officeDocument/2006/relationships/image" Target="../media/image35.png"/><Relationship Id="rId17" Type="http://schemas.openxmlformats.org/officeDocument/2006/relationships/image" Target="../media/image39.png"/><Relationship Id="rId16" Type="http://schemas.openxmlformats.org/officeDocument/2006/relationships/image" Target="../media/image62.png"/><Relationship Id="rId5" Type="http://schemas.openxmlformats.org/officeDocument/2006/relationships/image" Target="../media/image64.png"/><Relationship Id="rId19" Type="http://schemas.openxmlformats.org/officeDocument/2006/relationships/image" Target="../media/image45.png"/><Relationship Id="rId6" Type="http://schemas.openxmlformats.org/officeDocument/2006/relationships/image" Target="../media/image29.png"/><Relationship Id="rId18" Type="http://schemas.openxmlformats.org/officeDocument/2006/relationships/image" Target="../media/image53.png"/><Relationship Id="rId7" Type="http://schemas.openxmlformats.org/officeDocument/2006/relationships/image" Target="../media/image42.png"/><Relationship Id="rId8" Type="http://schemas.openxmlformats.org/officeDocument/2006/relationships/image" Target="../media/image44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13" Type="http://schemas.openxmlformats.org/officeDocument/2006/relationships/image" Target="../media/image59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5" Type="http://schemas.openxmlformats.org/officeDocument/2006/relationships/image" Target="../media/image30.png"/><Relationship Id="rId6" Type="http://schemas.openxmlformats.org/officeDocument/2006/relationships/image" Target="../media/image33.png"/><Relationship Id="rId7" Type="http://schemas.openxmlformats.org/officeDocument/2006/relationships/image" Target="../media/image43.png"/><Relationship Id="rId8" Type="http://schemas.openxmlformats.org/officeDocument/2006/relationships/image" Target="../media/image3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5.jpg"/><Relationship Id="rId5" Type="http://schemas.openxmlformats.org/officeDocument/2006/relationships/image" Target="../media/image63.png"/><Relationship Id="rId6" Type="http://schemas.openxmlformats.org/officeDocument/2006/relationships/image" Target="../media/image6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51.png"/><Relationship Id="rId6" Type="http://schemas.openxmlformats.org/officeDocument/2006/relationships/image" Target="../media/image6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6.png"/><Relationship Id="rId4" Type="http://schemas.openxmlformats.org/officeDocument/2006/relationships/image" Target="../media/image50.png"/><Relationship Id="rId5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8480" y="1272529"/>
            <a:ext cx="3924833" cy="665280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724460" y="3749996"/>
            <a:ext cx="8229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A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Gestión de G</a:t>
            </a:r>
            <a:r>
              <a:rPr b="1" lang="es-PA" sz="3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ases de Efecto Invernadero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724460" y="4950325"/>
            <a:ext cx="82296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-PA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Compañía de Galletas Pozuelo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724460" y="5585471"/>
            <a:ext cx="82296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José Alfredo Arce Chacón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056" y="361236"/>
            <a:ext cx="90487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3814" y="1935204"/>
            <a:ext cx="6942510" cy="1618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20353"/>
          <a:stretch/>
        </p:blipFill>
        <p:spPr>
          <a:xfrm>
            <a:off x="0" y="0"/>
            <a:ext cx="12192000" cy="1395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en blanco y negro&#10;&#10;Descripción generada automáticamente con confianza media" id="95" name="Google Shape;95;p14"/>
          <p:cNvPicPr preferRelativeResize="0"/>
          <p:nvPr/>
        </p:nvPicPr>
        <p:blipFill rotWithShape="1">
          <a:blip r:embed="rId4">
            <a:alphaModFix/>
          </a:blip>
          <a:srcRect b="34314" l="0" r="61291" t="49656"/>
          <a:stretch/>
        </p:blipFill>
        <p:spPr>
          <a:xfrm>
            <a:off x="3811974" y="5757593"/>
            <a:ext cx="2518279" cy="9233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 en blanco y negro&#10;&#10;Descripción generada automáticamente con confianza media" id="96" name="Google Shape;96;p14"/>
          <p:cNvPicPr preferRelativeResize="0"/>
          <p:nvPr/>
        </p:nvPicPr>
        <p:blipFill rotWithShape="1">
          <a:blip r:embed="rId5">
            <a:alphaModFix/>
          </a:blip>
          <a:srcRect b="0" l="29888" r="0" t="26895"/>
          <a:stretch/>
        </p:blipFill>
        <p:spPr>
          <a:xfrm>
            <a:off x="5700946" y="1350824"/>
            <a:ext cx="7428300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dibujo de una persona&#10;&#10;Descripción generada automáticamente con confianza media" id="97" name="Google Shape;97;p14"/>
          <p:cNvPicPr preferRelativeResize="0"/>
          <p:nvPr/>
        </p:nvPicPr>
        <p:blipFill rotWithShape="1">
          <a:blip r:embed="rId6">
            <a:alphaModFix/>
          </a:blip>
          <a:srcRect b="11509" l="17058" r="13852" t="26940"/>
          <a:stretch/>
        </p:blipFill>
        <p:spPr>
          <a:xfrm>
            <a:off x="4321399" y="1368281"/>
            <a:ext cx="7319779" cy="5774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14"/>
          <p:cNvGrpSpPr/>
          <p:nvPr/>
        </p:nvGrpSpPr>
        <p:grpSpPr>
          <a:xfrm>
            <a:off x="8246389" y="1779453"/>
            <a:ext cx="2284482" cy="445665"/>
            <a:chOff x="8599615" y="1063613"/>
            <a:chExt cx="2490713" cy="530553"/>
          </a:xfrm>
        </p:grpSpPr>
        <p:sp>
          <p:nvSpPr>
            <p:cNvPr id="99" name="Google Shape;99;p14"/>
            <p:cNvSpPr/>
            <p:nvPr/>
          </p:nvSpPr>
          <p:spPr>
            <a:xfrm>
              <a:off x="9196728" y="1063613"/>
              <a:ext cx="1893600" cy="276900"/>
            </a:xfrm>
            <a:prstGeom prst="roundRect">
              <a:avLst>
                <a:gd fmla="val 12999" name="adj"/>
              </a:avLst>
            </a:prstGeom>
            <a:solidFill>
              <a:srgbClr val="1A4B2C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4"/>
            <p:cNvSpPr txBox="1"/>
            <p:nvPr/>
          </p:nvSpPr>
          <p:spPr>
            <a:xfrm>
              <a:off x="9191303" y="1063613"/>
              <a:ext cx="18990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A" sz="1000">
                  <a:solidFill>
                    <a:srgbClr val="F7E25B"/>
                  </a:solidFill>
                  <a:latin typeface="Poppins"/>
                  <a:ea typeface="Poppins"/>
                  <a:cs typeface="Poppins"/>
                  <a:sym typeface="Poppins"/>
                </a:rPr>
                <a:t>Estados Unidos</a:t>
              </a:r>
              <a:endParaRPr b="1" sz="1000">
                <a:solidFill>
                  <a:srgbClr val="F7E25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01" name="Google Shape;101;p14"/>
            <p:cNvGrpSpPr/>
            <p:nvPr/>
          </p:nvGrpSpPr>
          <p:grpSpPr>
            <a:xfrm>
              <a:off x="9479829" y="1384166"/>
              <a:ext cx="1327977" cy="210000"/>
              <a:chOff x="1057597" y="3574483"/>
              <a:chExt cx="1327977" cy="210000"/>
            </a:xfrm>
          </p:grpSpPr>
          <p:pic>
            <p:nvPicPr>
              <p:cNvPr id="102" name="Google Shape;102;p14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722879" y="3574483"/>
                <a:ext cx="204614" cy="2036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3" name="Google Shape;103;p14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1272988" y="3574483"/>
                <a:ext cx="203669" cy="2036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4" name="Google Shape;104;p14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1057597" y="3574484"/>
                <a:ext cx="204614" cy="2036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offee.png" id="105" name="Google Shape;105;p14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1500668" y="3574483"/>
                <a:ext cx="206846" cy="20684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" name="Google Shape;106;p14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2031276" y="3609899"/>
                <a:ext cx="161257" cy="1328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7" name="Google Shape;107;p14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227943" y="3601126"/>
                <a:ext cx="157631" cy="12984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08" name="Google Shape;108;p14"/>
              <p:cNvCxnSpPr/>
              <p:nvPr/>
            </p:nvCxnSpPr>
            <p:spPr>
              <a:xfrm>
                <a:off x="1989423" y="3574483"/>
                <a:ext cx="0" cy="210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BE8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109" name="Google Shape;109;p14"/>
            <p:cNvCxnSpPr/>
            <p:nvPr/>
          </p:nvCxnSpPr>
          <p:spPr>
            <a:xfrm>
              <a:off x="8599615" y="1267294"/>
              <a:ext cx="466200" cy="0"/>
            </a:xfrm>
            <a:prstGeom prst="straightConnector1">
              <a:avLst/>
            </a:prstGeom>
            <a:noFill/>
            <a:ln cap="flat" cmpd="sng" w="9525">
              <a:solidFill>
                <a:srgbClr val="1A4B2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10" name="Google Shape;110;p14"/>
          <p:cNvGrpSpPr/>
          <p:nvPr/>
        </p:nvGrpSpPr>
        <p:grpSpPr>
          <a:xfrm>
            <a:off x="4869149" y="2558425"/>
            <a:ext cx="2052428" cy="513848"/>
            <a:chOff x="4102956" y="1915505"/>
            <a:chExt cx="2237710" cy="611724"/>
          </a:xfrm>
        </p:grpSpPr>
        <p:grpSp>
          <p:nvGrpSpPr>
            <p:cNvPr id="111" name="Google Shape;111;p14"/>
            <p:cNvGrpSpPr/>
            <p:nvPr/>
          </p:nvGrpSpPr>
          <p:grpSpPr>
            <a:xfrm>
              <a:off x="4360430" y="2304223"/>
              <a:ext cx="872087" cy="223006"/>
              <a:chOff x="1066142" y="4476385"/>
              <a:chExt cx="872087" cy="223006"/>
            </a:xfrm>
          </p:grpSpPr>
          <p:pic>
            <p:nvPicPr>
              <p:cNvPr id="112" name="Google Shape;112;p14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1066142" y="4492545"/>
                <a:ext cx="203669" cy="2036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coffee.png" id="113" name="Google Shape;113;p14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1293822" y="4492545"/>
                <a:ext cx="206846" cy="20684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4" name="Google Shape;114;p14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1583931" y="4511802"/>
                <a:ext cx="161257" cy="1328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5" name="Google Shape;115;p14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1780598" y="4503028"/>
                <a:ext cx="157631" cy="12984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16" name="Google Shape;116;p14"/>
              <p:cNvCxnSpPr/>
              <p:nvPr/>
            </p:nvCxnSpPr>
            <p:spPr>
              <a:xfrm>
                <a:off x="1542078" y="4476385"/>
                <a:ext cx="0" cy="210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BE8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17" name="Google Shape;117;p14"/>
            <p:cNvSpPr/>
            <p:nvPr/>
          </p:nvSpPr>
          <p:spPr>
            <a:xfrm>
              <a:off x="4102956" y="1923278"/>
              <a:ext cx="1439100" cy="276900"/>
            </a:xfrm>
            <a:prstGeom prst="roundRect">
              <a:avLst>
                <a:gd fmla="val 12999" name="adj"/>
              </a:avLst>
            </a:prstGeom>
            <a:solidFill>
              <a:srgbClr val="1A4B2C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8" name="Google Shape;118;p14"/>
            <p:cNvCxnSpPr/>
            <p:nvPr/>
          </p:nvCxnSpPr>
          <p:spPr>
            <a:xfrm>
              <a:off x="5799166" y="2049614"/>
              <a:ext cx="541500" cy="0"/>
            </a:xfrm>
            <a:prstGeom prst="straightConnector1">
              <a:avLst/>
            </a:prstGeom>
            <a:noFill/>
            <a:ln cap="flat" cmpd="sng" w="9525">
              <a:solidFill>
                <a:srgbClr val="1A4B2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9" name="Google Shape;119;p14"/>
            <p:cNvSpPr txBox="1"/>
            <p:nvPr/>
          </p:nvSpPr>
          <p:spPr>
            <a:xfrm>
              <a:off x="4102957" y="1915505"/>
              <a:ext cx="1439100" cy="3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A" sz="1000">
                  <a:solidFill>
                    <a:srgbClr val="F7E25B"/>
                  </a:solidFill>
                  <a:latin typeface="Poppins"/>
                  <a:ea typeface="Poppins"/>
                  <a:cs typeface="Poppins"/>
                  <a:sym typeface="Poppins"/>
                </a:rPr>
                <a:t>México</a:t>
              </a:r>
              <a:endParaRPr b="1" sz="1000">
                <a:solidFill>
                  <a:srgbClr val="F7E25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20" name="Google Shape;120;p14"/>
          <p:cNvGrpSpPr/>
          <p:nvPr/>
        </p:nvGrpSpPr>
        <p:grpSpPr>
          <a:xfrm>
            <a:off x="5804014" y="3119900"/>
            <a:ext cx="2371418" cy="535579"/>
            <a:chOff x="5649509" y="2206396"/>
            <a:chExt cx="2585497" cy="637594"/>
          </a:xfrm>
        </p:grpSpPr>
        <p:grpSp>
          <p:nvGrpSpPr>
            <p:cNvPr id="121" name="Google Shape;121;p14"/>
            <p:cNvGrpSpPr/>
            <p:nvPr/>
          </p:nvGrpSpPr>
          <p:grpSpPr>
            <a:xfrm>
              <a:off x="5802040" y="2603571"/>
              <a:ext cx="1733114" cy="240419"/>
              <a:chOff x="2953638" y="4922285"/>
              <a:chExt cx="1733114" cy="240419"/>
            </a:xfrm>
          </p:grpSpPr>
          <p:pic>
            <p:nvPicPr>
              <p:cNvPr id="122" name="Google Shape;122;p14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3183665" y="4950783"/>
                <a:ext cx="194102" cy="1941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3" name="Google Shape;123;p14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3611617" y="4937554"/>
                <a:ext cx="204614" cy="2036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p14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3391293" y="4946001"/>
                <a:ext cx="203669" cy="2036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Google Shape;125;p14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953638" y="4937554"/>
                <a:ext cx="204614" cy="2036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Google Shape;126;p14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3821666" y="4922285"/>
                <a:ext cx="232964" cy="2404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7" name="Google Shape;127;p14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4153735" y="4965522"/>
                <a:ext cx="161257" cy="1328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8" name="Google Shape;128;p14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4343105" y="4971340"/>
                <a:ext cx="157631" cy="12984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29" name="Google Shape;129;p14"/>
              <p:cNvCxnSpPr/>
              <p:nvPr/>
            </p:nvCxnSpPr>
            <p:spPr>
              <a:xfrm>
                <a:off x="4111881" y="4930105"/>
                <a:ext cx="0" cy="210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BE8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id="130" name="Google Shape;130;p14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4526751" y="4969938"/>
                <a:ext cx="160001" cy="153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1" name="Google Shape;131;p14"/>
            <p:cNvGrpSpPr/>
            <p:nvPr/>
          </p:nvGrpSpPr>
          <p:grpSpPr>
            <a:xfrm>
              <a:off x="5649509" y="2206396"/>
              <a:ext cx="2585497" cy="329700"/>
              <a:chOff x="5581696" y="3109026"/>
              <a:chExt cx="2585497" cy="329700"/>
            </a:xfrm>
          </p:grpSpPr>
          <p:cxnSp>
            <p:nvCxnSpPr>
              <p:cNvPr id="132" name="Google Shape;132;p14"/>
              <p:cNvCxnSpPr/>
              <p:nvPr/>
            </p:nvCxnSpPr>
            <p:spPr>
              <a:xfrm>
                <a:off x="7625693" y="3248494"/>
                <a:ext cx="54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1A4B2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33" name="Google Shape;133;p14"/>
              <p:cNvSpPr/>
              <p:nvPr/>
            </p:nvSpPr>
            <p:spPr>
              <a:xfrm>
                <a:off x="5581696" y="3124881"/>
                <a:ext cx="1917300" cy="276900"/>
              </a:xfrm>
              <a:prstGeom prst="roundRect">
                <a:avLst>
                  <a:gd fmla="val 12999" name="adj"/>
                </a:avLst>
              </a:prstGeom>
              <a:solidFill>
                <a:srgbClr val="1A4B2C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4"/>
              <p:cNvSpPr txBox="1"/>
              <p:nvPr/>
            </p:nvSpPr>
            <p:spPr>
              <a:xfrm>
                <a:off x="5584133" y="3109026"/>
                <a:ext cx="1899000" cy="32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60925" lIns="121900" spcFirstLastPara="1" rIns="121900" wrap="square" tIns="6092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PA" sz="1000">
                    <a:solidFill>
                      <a:srgbClr val="F7E25B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Centroamérica</a:t>
                </a:r>
                <a:endParaRPr b="1" sz="17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35" name="Google Shape;135;p14"/>
          <p:cNvGrpSpPr/>
          <p:nvPr/>
        </p:nvGrpSpPr>
        <p:grpSpPr>
          <a:xfrm>
            <a:off x="9165775" y="3748696"/>
            <a:ext cx="2400500" cy="769594"/>
            <a:chOff x="8809026" y="2833830"/>
            <a:chExt cx="2456005" cy="916183"/>
          </a:xfrm>
        </p:grpSpPr>
        <p:cxnSp>
          <p:nvCxnSpPr>
            <p:cNvPr id="136" name="Google Shape;136;p14"/>
            <p:cNvCxnSpPr/>
            <p:nvPr/>
          </p:nvCxnSpPr>
          <p:spPr>
            <a:xfrm>
              <a:off x="8809026" y="2833830"/>
              <a:ext cx="511200" cy="283200"/>
            </a:xfrm>
            <a:prstGeom prst="straightConnector1">
              <a:avLst/>
            </a:prstGeom>
            <a:noFill/>
            <a:ln cap="flat" cmpd="sng" w="9525">
              <a:solidFill>
                <a:srgbClr val="1A4B2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137" name="Google Shape;137;p14"/>
            <p:cNvGrpSpPr/>
            <p:nvPr/>
          </p:nvGrpSpPr>
          <p:grpSpPr>
            <a:xfrm>
              <a:off x="8984952" y="3114103"/>
              <a:ext cx="2280080" cy="635910"/>
              <a:chOff x="5929932" y="3023232"/>
              <a:chExt cx="2280080" cy="635910"/>
            </a:xfrm>
          </p:grpSpPr>
          <p:grpSp>
            <p:nvGrpSpPr>
              <p:cNvPr id="138" name="Google Shape;138;p14"/>
              <p:cNvGrpSpPr/>
              <p:nvPr/>
            </p:nvGrpSpPr>
            <p:grpSpPr>
              <a:xfrm>
                <a:off x="5929932" y="3396297"/>
                <a:ext cx="2280080" cy="262846"/>
                <a:chOff x="2491177" y="6254335"/>
                <a:chExt cx="2280080" cy="262846"/>
              </a:xfrm>
            </p:grpSpPr>
            <p:pic>
              <p:nvPicPr>
                <p:cNvPr id="139" name="Google Shape;139;p14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b="0" l="0" r="0" t="0"/>
                <a:stretch/>
              </p:blipFill>
              <p:spPr>
                <a:xfrm>
                  <a:off x="4238241" y="6322127"/>
                  <a:ext cx="161256" cy="14832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40" name="Google Shape;140;p14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>
                  <a:off x="4427611" y="6328625"/>
                  <a:ext cx="157630" cy="14499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141" name="Google Shape;141;p14"/>
                <p:cNvCxnSpPr/>
                <p:nvPr/>
              </p:nvCxnSpPr>
              <p:spPr>
                <a:xfrm>
                  <a:off x="4196388" y="6282580"/>
                  <a:ext cx="0" cy="234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30BE88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pic>
              <p:nvPicPr>
                <p:cNvPr id="142" name="Google Shape;142;p14"/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 b="0" l="0" r="0" t="0"/>
                <a:stretch/>
              </p:blipFill>
              <p:spPr>
                <a:xfrm>
                  <a:off x="4611256" y="6327059"/>
                  <a:ext cx="160000" cy="17173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143" name="Google Shape;143;p14"/>
                <p:cNvGrpSpPr/>
                <p:nvPr/>
              </p:nvGrpSpPr>
              <p:grpSpPr>
                <a:xfrm>
                  <a:off x="2491177" y="6254335"/>
                  <a:ext cx="1631436" cy="254785"/>
                  <a:chOff x="2916838" y="4820231"/>
                  <a:chExt cx="2106982" cy="357945"/>
                </a:xfrm>
              </p:grpSpPr>
              <p:pic>
                <p:nvPicPr>
                  <p:cNvPr id="144" name="Google Shape;144;p14"/>
                  <p:cNvPicPr preferRelativeResize="0"/>
                  <p:nvPr/>
                </p:nvPicPr>
                <p:blipFill rotWithShape="1">
                  <a:blip r:embed="rId16">
                    <a:alphaModFix/>
                  </a:blip>
                  <a:srcRect b="0" l="0" r="0" t="0"/>
                  <a:stretch/>
                </p:blipFill>
                <p:spPr>
                  <a:xfrm>
                    <a:off x="4755205" y="4846319"/>
                    <a:ext cx="268615" cy="2999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5" name="Google Shape;145;p14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 b="0" l="0" r="0" t="0"/>
                  <a:stretch/>
                </p:blipFill>
                <p:spPr>
                  <a:xfrm>
                    <a:off x="3245160" y="4861743"/>
                    <a:ext cx="258802" cy="2889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6" name="Google Shape;146;p14"/>
                  <p:cNvPicPr preferRelativeResize="0"/>
                  <p:nvPr/>
                </p:nvPicPr>
                <p:blipFill rotWithShape="1">
                  <a:blip r:embed="rId7">
                    <a:alphaModFix/>
                  </a:blip>
                  <a:srcRect b="0" l="0" r="0" t="0"/>
                  <a:stretch/>
                </p:blipFill>
                <p:spPr>
                  <a:xfrm>
                    <a:off x="3864018" y="4842963"/>
                    <a:ext cx="272818" cy="3032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7" name="Google Shape;147;p14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b="0" l="0" r="0" t="0"/>
                  <a:stretch/>
                </p:blipFill>
                <p:spPr>
                  <a:xfrm>
                    <a:off x="3570254" y="4855539"/>
                    <a:ext cx="271558" cy="3032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8" name="Google Shape;148;p14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 b="0" l="0" r="0" t="0"/>
                  <a:stretch/>
                </p:blipFill>
                <p:spPr>
                  <a:xfrm>
                    <a:off x="2916838" y="4852659"/>
                    <a:ext cx="272818" cy="30323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49" name="Google Shape;149;p14"/>
                  <p:cNvPicPr preferRelativeResize="0"/>
                  <p:nvPr/>
                </p:nvPicPr>
                <p:blipFill rotWithShape="1">
                  <a:blip r:embed="rId14">
                    <a:alphaModFix/>
                  </a:blip>
                  <a:srcRect b="0" l="0" r="0" t="0"/>
                  <a:stretch/>
                </p:blipFill>
                <p:spPr>
                  <a:xfrm>
                    <a:off x="4144083" y="4820231"/>
                    <a:ext cx="310617" cy="3579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50" name="Google Shape;150;p14"/>
                  <p:cNvPicPr preferRelativeResize="0"/>
                  <p:nvPr/>
                </p:nvPicPr>
                <p:blipFill rotWithShape="1">
                  <a:blip r:embed="rId17">
                    <a:alphaModFix/>
                  </a:blip>
                  <a:srcRect b="0" l="0" r="0" t="0"/>
                  <a:stretch/>
                </p:blipFill>
                <p:spPr>
                  <a:xfrm>
                    <a:off x="4454316" y="4842964"/>
                    <a:ext cx="280448" cy="31315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grpSp>
            <p:nvGrpSpPr>
              <p:cNvPr id="151" name="Google Shape;151;p14"/>
              <p:cNvGrpSpPr/>
              <p:nvPr/>
            </p:nvGrpSpPr>
            <p:grpSpPr>
              <a:xfrm>
                <a:off x="6500685" y="3023232"/>
                <a:ext cx="1385700" cy="348000"/>
                <a:chOff x="4083710" y="1915509"/>
                <a:chExt cx="1385700" cy="348000"/>
              </a:xfrm>
            </p:grpSpPr>
            <p:sp>
              <p:nvSpPr>
                <p:cNvPr id="152" name="Google Shape;152;p14"/>
                <p:cNvSpPr/>
                <p:nvPr/>
              </p:nvSpPr>
              <p:spPr>
                <a:xfrm>
                  <a:off x="4083710" y="1923278"/>
                  <a:ext cx="1385700" cy="276900"/>
                </a:xfrm>
                <a:prstGeom prst="roundRect">
                  <a:avLst>
                    <a:gd fmla="val 12999" name="adj"/>
                  </a:avLst>
                </a:prstGeom>
                <a:solidFill>
                  <a:srgbClr val="1A4B2C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153;p14"/>
                <p:cNvSpPr txBox="1"/>
                <p:nvPr/>
              </p:nvSpPr>
              <p:spPr>
                <a:xfrm>
                  <a:off x="4106445" y="1915509"/>
                  <a:ext cx="1350600" cy="348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60925" lIns="121900" spcFirstLastPara="1" rIns="121900" wrap="square" tIns="60925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s-PA" sz="1100">
                      <a:solidFill>
                        <a:srgbClr val="F7E25B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Colombia</a:t>
                  </a:r>
                  <a:endParaRPr b="1" sz="1100"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</p:grpSp>
      </p:grpSp>
      <p:grpSp>
        <p:nvGrpSpPr>
          <p:cNvPr id="154" name="Google Shape;154;p14"/>
          <p:cNvGrpSpPr/>
          <p:nvPr/>
        </p:nvGrpSpPr>
        <p:grpSpPr>
          <a:xfrm>
            <a:off x="9673322" y="3377300"/>
            <a:ext cx="1746126" cy="471549"/>
            <a:chOff x="9361192" y="2391691"/>
            <a:chExt cx="1903757" cy="561368"/>
          </a:xfrm>
        </p:grpSpPr>
        <p:grpSp>
          <p:nvGrpSpPr>
            <p:cNvPr id="155" name="Google Shape;155;p14"/>
            <p:cNvGrpSpPr/>
            <p:nvPr/>
          </p:nvGrpSpPr>
          <p:grpSpPr>
            <a:xfrm>
              <a:off x="10324576" y="2738961"/>
              <a:ext cx="633130" cy="214098"/>
              <a:chOff x="6504108" y="5218308"/>
              <a:chExt cx="633130" cy="214098"/>
            </a:xfrm>
          </p:grpSpPr>
          <p:pic>
            <p:nvPicPr>
              <p:cNvPr id="156" name="Google Shape;156;p14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6504108" y="5218308"/>
                <a:ext cx="194102" cy="1941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7" name="Google Shape;157;p14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6782940" y="5257822"/>
                <a:ext cx="161257" cy="1328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14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6979607" y="5268099"/>
                <a:ext cx="157631" cy="12984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59" name="Google Shape;159;p14"/>
              <p:cNvCxnSpPr/>
              <p:nvPr/>
            </p:nvCxnSpPr>
            <p:spPr>
              <a:xfrm>
                <a:off x="6741087" y="5222406"/>
                <a:ext cx="0" cy="210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BE8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160" name="Google Shape;160;p14"/>
            <p:cNvCxnSpPr/>
            <p:nvPr/>
          </p:nvCxnSpPr>
          <p:spPr>
            <a:xfrm>
              <a:off x="9361192" y="2559410"/>
              <a:ext cx="541500" cy="0"/>
            </a:xfrm>
            <a:prstGeom prst="straightConnector1">
              <a:avLst/>
            </a:prstGeom>
            <a:noFill/>
            <a:ln cap="flat" cmpd="sng" w="9525">
              <a:solidFill>
                <a:srgbClr val="1A4B2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161" name="Google Shape;161;p14"/>
            <p:cNvGrpSpPr/>
            <p:nvPr/>
          </p:nvGrpSpPr>
          <p:grpSpPr>
            <a:xfrm>
              <a:off x="10143838" y="2391691"/>
              <a:ext cx="1121111" cy="329700"/>
              <a:chOff x="4218175" y="1915481"/>
              <a:chExt cx="1121111" cy="329700"/>
            </a:xfrm>
          </p:grpSpPr>
          <p:sp>
            <p:nvSpPr>
              <p:cNvPr id="162" name="Google Shape;162;p14"/>
              <p:cNvSpPr/>
              <p:nvPr/>
            </p:nvSpPr>
            <p:spPr>
              <a:xfrm>
                <a:off x="4218175" y="1923278"/>
                <a:ext cx="1121100" cy="276900"/>
              </a:xfrm>
              <a:prstGeom prst="roundRect">
                <a:avLst>
                  <a:gd fmla="val 12999" name="adj"/>
                </a:avLst>
              </a:prstGeom>
              <a:solidFill>
                <a:srgbClr val="1A4B2C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4"/>
              <p:cNvSpPr txBox="1"/>
              <p:nvPr/>
            </p:nvSpPr>
            <p:spPr>
              <a:xfrm>
                <a:off x="4218186" y="1915481"/>
                <a:ext cx="1121100" cy="32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PA" sz="1000">
                    <a:solidFill>
                      <a:srgbClr val="F7E25B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Venezuela</a:t>
                </a:r>
                <a:endParaRPr b="1" sz="17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64" name="Google Shape;164;p14"/>
          <p:cNvGrpSpPr/>
          <p:nvPr/>
        </p:nvGrpSpPr>
        <p:grpSpPr>
          <a:xfrm>
            <a:off x="9136516" y="4803416"/>
            <a:ext cx="2374133" cy="1541804"/>
            <a:chOff x="8044058" y="3016438"/>
            <a:chExt cx="2588457" cy="1835481"/>
          </a:xfrm>
        </p:grpSpPr>
        <p:grpSp>
          <p:nvGrpSpPr>
            <p:cNvPr id="165" name="Google Shape;165;p14"/>
            <p:cNvGrpSpPr/>
            <p:nvPr/>
          </p:nvGrpSpPr>
          <p:grpSpPr>
            <a:xfrm>
              <a:off x="9463102" y="4637266"/>
              <a:ext cx="1097155" cy="214653"/>
              <a:chOff x="6129745" y="6442610"/>
              <a:chExt cx="1097155" cy="214653"/>
            </a:xfrm>
          </p:grpSpPr>
          <p:pic>
            <p:nvPicPr>
              <p:cNvPr id="166" name="Google Shape;166;p14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6583059" y="6442610"/>
                <a:ext cx="204614" cy="2036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67;p14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6359424" y="6442610"/>
                <a:ext cx="203669" cy="2036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8" name="Google Shape;168;p14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6129745" y="6442611"/>
                <a:ext cx="204614" cy="2036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9" name="Google Shape;169;p14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6872602" y="6482679"/>
                <a:ext cx="161257" cy="1328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0" name="Google Shape;170;p14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7069269" y="6483431"/>
                <a:ext cx="157631" cy="12984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71" name="Google Shape;171;p14"/>
              <p:cNvCxnSpPr/>
              <p:nvPr/>
            </p:nvCxnSpPr>
            <p:spPr>
              <a:xfrm>
                <a:off x="6830749" y="6447263"/>
                <a:ext cx="0" cy="210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BE8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172" name="Google Shape;172;p14"/>
            <p:cNvCxnSpPr/>
            <p:nvPr/>
          </p:nvCxnSpPr>
          <p:spPr>
            <a:xfrm>
              <a:off x="8044058" y="3016438"/>
              <a:ext cx="1169400" cy="875700"/>
            </a:xfrm>
            <a:prstGeom prst="straightConnector1">
              <a:avLst/>
            </a:prstGeom>
            <a:noFill/>
            <a:ln cap="flat" cmpd="sng" w="9525">
              <a:solidFill>
                <a:srgbClr val="1A4B2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173" name="Google Shape;173;p14"/>
            <p:cNvGrpSpPr/>
            <p:nvPr/>
          </p:nvGrpSpPr>
          <p:grpSpPr>
            <a:xfrm>
              <a:off x="9460881" y="4206895"/>
              <a:ext cx="1171634" cy="329700"/>
              <a:chOff x="4162981" y="1915484"/>
              <a:chExt cx="1171634" cy="329700"/>
            </a:xfrm>
          </p:grpSpPr>
          <p:sp>
            <p:nvSpPr>
              <p:cNvPr id="174" name="Google Shape;174;p14"/>
              <p:cNvSpPr/>
              <p:nvPr/>
            </p:nvSpPr>
            <p:spPr>
              <a:xfrm>
                <a:off x="4162981" y="1923278"/>
                <a:ext cx="1169700" cy="276900"/>
              </a:xfrm>
              <a:prstGeom prst="roundRect">
                <a:avLst>
                  <a:gd fmla="val 12999" name="adj"/>
                </a:avLst>
              </a:prstGeom>
              <a:solidFill>
                <a:srgbClr val="1A4B2C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14"/>
              <p:cNvSpPr txBox="1"/>
              <p:nvPr/>
            </p:nvSpPr>
            <p:spPr>
              <a:xfrm>
                <a:off x="4165215" y="1915484"/>
                <a:ext cx="1169400" cy="32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60925" lIns="121900" spcFirstLastPara="1" rIns="121900" wrap="square" tIns="6092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PA" sz="1000">
                    <a:solidFill>
                      <a:srgbClr val="F7E25B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Perú</a:t>
                </a:r>
                <a:endParaRPr b="1" sz="1000">
                  <a:solidFill>
                    <a:srgbClr val="F7E25B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76" name="Google Shape;176;p14"/>
          <p:cNvGrpSpPr/>
          <p:nvPr/>
        </p:nvGrpSpPr>
        <p:grpSpPr>
          <a:xfrm>
            <a:off x="6643916" y="3977575"/>
            <a:ext cx="1935616" cy="546596"/>
            <a:chOff x="6058312" y="3106302"/>
            <a:chExt cx="2110353" cy="650709"/>
          </a:xfrm>
        </p:grpSpPr>
        <p:grpSp>
          <p:nvGrpSpPr>
            <p:cNvPr id="177" name="Google Shape;177;p14"/>
            <p:cNvGrpSpPr/>
            <p:nvPr/>
          </p:nvGrpSpPr>
          <p:grpSpPr>
            <a:xfrm>
              <a:off x="6297601" y="3540085"/>
              <a:ext cx="935501" cy="216926"/>
              <a:chOff x="2190020" y="5751856"/>
              <a:chExt cx="935501" cy="216926"/>
            </a:xfrm>
          </p:grpSpPr>
          <p:pic>
            <p:nvPicPr>
              <p:cNvPr id="178" name="Google Shape;178;p14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643334" y="5751856"/>
                <a:ext cx="204614" cy="2036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9" name="Google Shape;179;p14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2419699" y="5751856"/>
                <a:ext cx="203669" cy="2036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0" name="Google Shape;180;p14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2190020" y="5751857"/>
                <a:ext cx="204614" cy="2036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1" name="Google Shape;181;p14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967890" y="5815925"/>
                <a:ext cx="157631" cy="12984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82" name="Google Shape;182;p14"/>
              <p:cNvCxnSpPr/>
              <p:nvPr/>
            </p:nvCxnSpPr>
            <p:spPr>
              <a:xfrm>
                <a:off x="2909669" y="5758782"/>
                <a:ext cx="0" cy="210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BE8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183" name="Google Shape;183;p14"/>
            <p:cNvCxnSpPr/>
            <p:nvPr/>
          </p:nvCxnSpPr>
          <p:spPr>
            <a:xfrm>
              <a:off x="7627165" y="3167692"/>
              <a:ext cx="541500" cy="0"/>
            </a:xfrm>
            <a:prstGeom prst="straightConnector1">
              <a:avLst/>
            </a:prstGeom>
            <a:noFill/>
            <a:ln cap="flat" cmpd="sng" w="9525">
              <a:solidFill>
                <a:srgbClr val="1A4B2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184" name="Google Shape;184;p14"/>
            <p:cNvGrpSpPr/>
            <p:nvPr/>
          </p:nvGrpSpPr>
          <p:grpSpPr>
            <a:xfrm>
              <a:off x="6058312" y="3106302"/>
              <a:ext cx="1385732" cy="329700"/>
              <a:chOff x="4083710" y="1915491"/>
              <a:chExt cx="1385732" cy="329700"/>
            </a:xfrm>
          </p:grpSpPr>
          <p:sp>
            <p:nvSpPr>
              <p:cNvPr id="185" name="Google Shape;185;p14"/>
              <p:cNvSpPr/>
              <p:nvPr/>
            </p:nvSpPr>
            <p:spPr>
              <a:xfrm>
                <a:off x="4083710" y="1923278"/>
                <a:ext cx="1385700" cy="276900"/>
              </a:xfrm>
              <a:prstGeom prst="roundRect">
                <a:avLst>
                  <a:gd fmla="val 12999" name="adj"/>
                </a:avLst>
              </a:prstGeom>
              <a:solidFill>
                <a:srgbClr val="1A4B2C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4"/>
              <p:cNvSpPr txBox="1"/>
              <p:nvPr/>
            </p:nvSpPr>
            <p:spPr>
              <a:xfrm>
                <a:off x="4092142" y="1915491"/>
                <a:ext cx="1377300" cy="32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60925" lIns="121900" spcFirstLastPara="1" rIns="121900" wrap="square" tIns="6092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PA" sz="1000">
                    <a:solidFill>
                      <a:srgbClr val="F7E25B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Ecuador</a:t>
                </a:r>
                <a:endParaRPr b="1" sz="1000">
                  <a:solidFill>
                    <a:srgbClr val="F7E25B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87" name="Google Shape;187;p14"/>
          <p:cNvGrpSpPr/>
          <p:nvPr/>
        </p:nvGrpSpPr>
        <p:grpSpPr>
          <a:xfrm>
            <a:off x="7238825" y="5728625"/>
            <a:ext cx="1768419" cy="513713"/>
            <a:chOff x="6706925" y="5190892"/>
            <a:chExt cx="1928063" cy="611563"/>
          </a:xfrm>
        </p:grpSpPr>
        <p:grpSp>
          <p:nvGrpSpPr>
            <p:cNvPr id="188" name="Google Shape;188;p14"/>
            <p:cNvGrpSpPr/>
            <p:nvPr/>
          </p:nvGrpSpPr>
          <p:grpSpPr>
            <a:xfrm>
              <a:off x="6937556" y="5589086"/>
              <a:ext cx="672343" cy="213369"/>
              <a:chOff x="1641129" y="4639783"/>
              <a:chExt cx="672343" cy="213369"/>
            </a:xfrm>
          </p:grpSpPr>
          <p:pic>
            <p:nvPicPr>
              <p:cNvPr descr="coffee.png" id="189" name="Google Shape;189;p14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1641129" y="4639783"/>
                <a:ext cx="206846" cy="20684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0" name="Google Shape;190;p14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1959174" y="4678568"/>
                <a:ext cx="161257" cy="1328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1" name="Google Shape;191;p14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2155841" y="4679320"/>
                <a:ext cx="157631" cy="12984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92" name="Google Shape;192;p14"/>
              <p:cNvCxnSpPr/>
              <p:nvPr/>
            </p:nvCxnSpPr>
            <p:spPr>
              <a:xfrm>
                <a:off x="1917321" y="4643152"/>
                <a:ext cx="0" cy="210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BE8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193" name="Google Shape;193;p14"/>
            <p:cNvCxnSpPr/>
            <p:nvPr/>
          </p:nvCxnSpPr>
          <p:spPr>
            <a:xfrm>
              <a:off x="8093488" y="5474276"/>
              <a:ext cx="541500" cy="0"/>
            </a:xfrm>
            <a:prstGeom prst="straightConnector1">
              <a:avLst/>
            </a:prstGeom>
            <a:noFill/>
            <a:ln cap="flat" cmpd="sng" w="9525">
              <a:solidFill>
                <a:srgbClr val="1A4B2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194" name="Google Shape;194;p14"/>
            <p:cNvGrpSpPr/>
            <p:nvPr/>
          </p:nvGrpSpPr>
          <p:grpSpPr>
            <a:xfrm>
              <a:off x="6706925" y="5190892"/>
              <a:ext cx="1169703" cy="329700"/>
              <a:chOff x="4200691" y="1915499"/>
              <a:chExt cx="1169703" cy="329700"/>
            </a:xfrm>
          </p:grpSpPr>
          <p:sp>
            <p:nvSpPr>
              <p:cNvPr id="195" name="Google Shape;195;p14"/>
              <p:cNvSpPr/>
              <p:nvPr/>
            </p:nvSpPr>
            <p:spPr>
              <a:xfrm>
                <a:off x="4200694" y="1923278"/>
                <a:ext cx="1169700" cy="276900"/>
              </a:xfrm>
              <a:prstGeom prst="roundRect">
                <a:avLst>
                  <a:gd fmla="val 12999" name="adj"/>
                </a:avLst>
              </a:prstGeom>
              <a:solidFill>
                <a:srgbClr val="1A4B2C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14"/>
              <p:cNvSpPr txBox="1"/>
              <p:nvPr/>
            </p:nvSpPr>
            <p:spPr>
              <a:xfrm>
                <a:off x="4200691" y="1915499"/>
                <a:ext cx="1169700" cy="32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60925" lIns="121900" spcFirstLastPara="1" rIns="121900" wrap="square" tIns="6092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PA" sz="1000">
                    <a:solidFill>
                      <a:srgbClr val="F7E25B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Chile</a:t>
                </a:r>
                <a:endParaRPr b="1" sz="1000">
                  <a:solidFill>
                    <a:srgbClr val="F7E25B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pic>
        <p:nvPicPr>
          <p:cNvPr descr="Imagen en blanco y negro&#10;&#10;Descripción generada automáticamente con confianza media" id="197" name="Google Shape;197;p14"/>
          <p:cNvPicPr preferRelativeResize="0"/>
          <p:nvPr/>
        </p:nvPicPr>
        <p:blipFill rotWithShape="1">
          <a:blip r:embed="rId18">
            <a:alphaModFix/>
          </a:blip>
          <a:srcRect b="31796" l="12942" r="60294" t="49993"/>
          <a:stretch/>
        </p:blipFill>
        <p:spPr>
          <a:xfrm>
            <a:off x="4660896" y="5796943"/>
            <a:ext cx="1741876" cy="10489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14"/>
          <p:cNvGrpSpPr/>
          <p:nvPr/>
        </p:nvGrpSpPr>
        <p:grpSpPr>
          <a:xfrm>
            <a:off x="5197551" y="5611674"/>
            <a:ext cx="1132843" cy="501641"/>
            <a:chOff x="2040458" y="1855236"/>
            <a:chExt cx="1235110" cy="597191"/>
          </a:xfrm>
        </p:grpSpPr>
        <p:grpSp>
          <p:nvGrpSpPr>
            <p:cNvPr id="199" name="Google Shape;199;p14"/>
            <p:cNvGrpSpPr/>
            <p:nvPr/>
          </p:nvGrpSpPr>
          <p:grpSpPr>
            <a:xfrm>
              <a:off x="2040458" y="1855236"/>
              <a:ext cx="1235110" cy="307800"/>
              <a:chOff x="2027541" y="2039411"/>
              <a:chExt cx="1235110" cy="307800"/>
            </a:xfrm>
          </p:grpSpPr>
          <p:sp>
            <p:nvSpPr>
              <p:cNvPr id="200" name="Google Shape;200;p14"/>
              <p:cNvSpPr/>
              <p:nvPr/>
            </p:nvSpPr>
            <p:spPr>
              <a:xfrm>
                <a:off x="2027551" y="2047189"/>
                <a:ext cx="1235100" cy="276900"/>
              </a:xfrm>
              <a:prstGeom prst="roundRect">
                <a:avLst>
                  <a:gd fmla="val 12999" name="adj"/>
                </a:avLst>
              </a:prstGeom>
              <a:solidFill>
                <a:srgbClr val="1A4B2C"/>
              </a:solidFill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14"/>
              <p:cNvSpPr txBox="1"/>
              <p:nvPr/>
            </p:nvSpPr>
            <p:spPr>
              <a:xfrm>
                <a:off x="2027541" y="2039411"/>
                <a:ext cx="12351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0925" lIns="121900" spcFirstLastPara="1" rIns="121900" wrap="square" tIns="609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PA" sz="1000">
                    <a:solidFill>
                      <a:srgbClr val="F7E25B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Malasia</a:t>
                </a:r>
                <a:endParaRPr b="1" sz="100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202" name="Google Shape;202;p14"/>
            <p:cNvGrpSpPr/>
            <p:nvPr/>
          </p:nvGrpSpPr>
          <p:grpSpPr>
            <a:xfrm>
              <a:off x="2443925" y="2228252"/>
              <a:ext cx="459939" cy="224175"/>
              <a:chOff x="649518" y="6266306"/>
              <a:chExt cx="459939" cy="224175"/>
            </a:xfrm>
          </p:grpSpPr>
          <p:pic>
            <p:nvPicPr>
              <p:cNvPr id="203" name="Google Shape;203;p14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649518" y="6286812"/>
                <a:ext cx="204614" cy="20366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04" name="Google Shape;204;p14"/>
              <p:cNvCxnSpPr/>
              <p:nvPr/>
            </p:nvCxnSpPr>
            <p:spPr>
              <a:xfrm>
                <a:off x="915853" y="6266306"/>
                <a:ext cx="0" cy="210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BE8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id="205" name="Google Shape;205;p14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948200" y="6331630"/>
                <a:ext cx="161257" cy="1328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06" name="Google Shape;206;p14"/>
          <p:cNvSpPr/>
          <p:nvPr/>
        </p:nvSpPr>
        <p:spPr>
          <a:xfrm>
            <a:off x="4869111" y="3928471"/>
            <a:ext cx="1320000" cy="12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pSp>
        <p:nvGrpSpPr>
          <p:cNvPr id="207" name="Google Shape;207;p14"/>
          <p:cNvGrpSpPr/>
          <p:nvPr/>
        </p:nvGrpSpPr>
        <p:grpSpPr>
          <a:xfrm>
            <a:off x="9139123" y="2407142"/>
            <a:ext cx="2522557" cy="646477"/>
            <a:chOff x="8778771" y="1236740"/>
            <a:chExt cx="2750280" cy="769616"/>
          </a:xfrm>
        </p:grpSpPr>
        <p:grpSp>
          <p:nvGrpSpPr>
            <p:cNvPr id="208" name="Google Shape;208;p14"/>
            <p:cNvGrpSpPr/>
            <p:nvPr/>
          </p:nvGrpSpPr>
          <p:grpSpPr>
            <a:xfrm>
              <a:off x="8778771" y="1236740"/>
              <a:ext cx="2750271" cy="769616"/>
              <a:chOff x="9136579" y="1236740"/>
              <a:chExt cx="2750271" cy="769616"/>
            </a:xfrm>
          </p:grpSpPr>
          <p:grpSp>
            <p:nvGrpSpPr>
              <p:cNvPr id="209" name="Google Shape;209;p14"/>
              <p:cNvGrpSpPr/>
              <p:nvPr/>
            </p:nvGrpSpPr>
            <p:grpSpPr>
              <a:xfrm>
                <a:off x="9862750" y="1236740"/>
                <a:ext cx="2024100" cy="769616"/>
                <a:chOff x="9621733" y="2159688"/>
                <a:chExt cx="2024100" cy="769616"/>
              </a:xfrm>
            </p:grpSpPr>
            <p:grpSp>
              <p:nvGrpSpPr>
                <p:cNvPr id="210" name="Google Shape;210;p14"/>
                <p:cNvGrpSpPr/>
                <p:nvPr/>
              </p:nvGrpSpPr>
              <p:grpSpPr>
                <a:xfrm>
                  <a:off x="9959882" y="2691698"/>
                  <a:ext cx="903545" cy="237606"/>
                  <a:chOff x="6340687" y="4095411"/>
                  <a:chExt cx="903545" cy="240419"/>
                </a:xfrm>
              </p:grpSpPr>
              <p:pic>
                <p:nvPicPr>
                  <p:cNvPr id="211" name="Google Shape;211;p14"/>
                  <p:cNvPicPr preferRelativeResize="0"/>
                  <p:nvPr/>
                </p:nvPicPr>
                <p:blipFill rotWithShape="1">
                  <a:blip r:embed="rId9">
                    <a:alphaModFix/>
                  </a:blip>
                  <a:srcRect b="0" l="0" r="0" t="0"/>
                  <a:stretch/>
                </p:blipFill>
                <p:spPr>
                  <a:xfrm>
                    <a:off x="6340687" y="4111797"/>
                    <a:ext cx="204614" cy="20366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12" name="Google Shape;212;p14"/>
                  <p:cNvPicPr preferRelativeResize="0"/>
                  <p:nvPr/>
                </p:nvPicPr>
                <p:blipFill rotWithShape="1">
                  <a:blip r:embed="rId14">
                    <a:alphaModFix/>
                  </a:blip>
                  <a:srcRect b="0" l="0" r="0" t="0"/>
                  <a:stretch/>
                </p:blipFill>
                <p:spPr>
                  <a:xfrm>
                    <a:off x="6572045" y="4095411"/>
                    <a:ext cx="232964" cy="24041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13" name="Google Shape;213;p14"/>
                  <p:cNvPicPr preferRelativeResize="0"/>
                  <p:nvPr/>
                </p:nvPicPr>
                <p:blipFill rotWithShape="1">
                  <a:blip r:embed="rId11">
                    <a:alphaModFix/>
                  </a:blip>
                  <a:srcRect b="0" l="0" r="0" t="0"/>
                  <a:stretch/>
                </p:blipFill>
                <p:spPr>
                  <a:xfrm>
                    <a:off x="6889935" y="4152928"/>
                    <a:ext cx="161257" cy="13283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14" name="Google Shape;214;p14"/>
                  <p:cNvPicPr preferRelativeResize="0"/>
                  <p:nvPr/>
                </p:nvPicPr>
                <p:blipFill rotWithShape="1">
                  <a:blip r:embed="rId12">
                    <a:alphaModFix/>
                  </a:blip>
                  <a:srcRect b="0" l="0" r="0" t="0"/>
                  <a:stretch/>
                </p:blipFill>
                <p:spPr>
                  <a:xfrm>
                    <a:off x="7086601" y="4153680"/>
                    <a:ext cx="157631" cy="12984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cxnSp>
                <p:nvCxnSpPr>
                  <p:cNvPr id="215" name="Google Shape;215;p14"/>
                  <p:cNvCxnSpPr/>
                  <p:nvPr/>
                </p:nvCxnSpPr>
                <p:spPr>
                  <a:xfrm>
                    <a:off x="6848081" y="4117512"/>
                    <a:ext cx="0" cy="2100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0BE88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16" name="Google Shape;216;p14"/>
                <p:cNvSpPr/>
                <p:nvPr/>
              </p:nvSpPr>
              <p:spPr>
                <a:xfrm>
                  <a:off x="9621733" y="2159688"/>
                  <a:ext cx="2024100" cy="474000"/>
                </a:xfrm>
                <a:prstGeom prst="roundRect">
                  <a:avLst>
                    <a:gd fmla="val 12999" name="adj"/>
                  </a:avLst>
                </a:prstGeom>
                <a:solidFill>
                  <a:srgbClr val="1A4B2C"/>
                </a:solidFill>
                <a:ln>
                  <a:noFill/>
                </a:ln>
              </p:spPr>
              <p:txBody>
                <a:bodyPr anchorCtr="0" anchor="ctr" bIns="60925" lIns="121900" spcFirstLastPara="1" rIns="121900" wrap="square" tIns="609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217" name="Google Shape;217;p14"/>
              <p:cNvCxnSpPr/>
              <p:nvPr/>
            </p:nvCxnSpPr>
            <p:spPr>
              <a:xfrm>
                <a:off x="9136579" y="1653175"/>
                <a:ext cx="541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1A4B2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218" name="Google Shape;218;p14"/>
            <p:cNvSpPr txBox="1"/>
            <p:nvPr/>
          </p:nvSpPr>
          <p:spPr>
            <a:xfrm>
              <a:off x="9504951" y="1242880"/>
              <a:ext cx="20241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spcFirstLastPara="1" rIns="121900" wrap="square" tIns="609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A" sz="1000">
                  <a:solidFill>
                    <a:srgbClr val="F7E25B"/>
                  </a:solidFill>
                  <a:latin typeface="Poppins"/>
                  <a:ea typeface="Poppins"/>
                  <a:cs typeface="Poppins"/>
                  <a:sym typeface="Poppins"/>
                </a:rPr>
                <a:t>República Dominicana y el Caribe</a:t>
              </a:r>
              <a:endParaRPr b="1" sz="1000">
                <a:solidFill>
                  <a:srgbClr val="F7E25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19" name="Google Shape;219;p14"/>
          <p:cNvSpPr/>
          <p:nvPr/>
        </p:nvSpPr>
        <p:spPr>
          <a:xfrm>
            <a:off x="230275" y="1507275"/>
            <a:ext cx="35817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400" lIns="108800" spcFirstLastPara="1" rIns="108800" wrap="square" tIns="544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PA" sz="2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Huella Geográfica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14"/>
          <p:cNvSpPr txBox="1"/>
          <p:nvPr/>
        </p:nvSpPr>
        <p:spPr>
          <a:xfrm>
            <a:off x="312700" y="3233825"/>
            <a:ext cx="1635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000">
                <a:solidFill>
                  <a:srgbClr val="3A3838"/>
                </a:solidFill>
                <a:latin typeface="Poppins"/>
                <a:ea typeface="Poppins"/>
                <a:cs typeface="Poppins"/>
                <a:sym typeface="Poppins"/>
              </a:rPr>
              <a:t>Instalaciones Producción</a:t>
            </a:r>
            <a:endParaRPr sz="1000">
              <a:solidFill>
                <a:srgbClr val="3A383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1" name="Google Shape;221;p14"/>
          <p:cNvSpPr txBox="1"/>
          <p:nvPr/>
        </p:nvSpPr>
        <p:spPr>
          <a:xfrm>
            <a:off x="814001" y="2801495"/>
            <a:ext cx="633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PA" sz="2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47</a:t>
            </a:r>
            <a:endParaRPr b="1" sz="2400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22" name="Google Shape;222;p14"/>
          <p:cNvSpPr txBox="1"/>
          <p:nvPr/>
        </p:nvSpPr>
        <p:spPr>
          <a:xfrm>
            <a:off x="312700" y="4213400"/>
            <a:ext cx="16359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100">
                <a:solidFill>
                  <a:srgbClr val="3A3838"/>
                </a:solidFill>
                <a:latin typeface="Poppins"/>
                <a:ea typeface="Poppins"/>
                <a:cs typeface="Poppins"/>
                <a:sym typeface="Poppins"/>
              </a:rPr>
              <a:t>Total de países con redes de distribución, instalaciones de producción y/o marcas locales</a:t>
            </a:r>
            <a:endParaRPr sz="1100">
              <a:solidFill>
                <a:srgbClr val="3A383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p14"/>
          <p:cNvSpPr txBox="1"/>
          <p:nvPr/>
        </p:nvSpPr>
        <p:spPr>
          <a:xfrm>
            <a:off x="881198" y="3780650"/>
            <a:ext cx="498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PA" sz="2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17</a:t>
            </a:r>
            <a:endParaRPr b="1" sz="2400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cxnSp>
        <p:nvCxnSpPr>
          <p:cNvPr id="224" name="Google Shape;224;p14"/>
          <p:cNvCxnSpPr/>
          <p:nvPr/>
        </p:nvCxnSpPr>
        <p:spPr>
          <a:xfrm>
            <a:off x="647506" y="3710300"/>
            <a:ext cx="966300" cy="0"/>
          </a:xfrm>
          <a:prstGeom prst="straightConnector1">
            <a:avLst/>
          </a:prstGeom>
          <a:noFill/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5" name="Google Shape;225;p1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405535" y="2766895"/>
            <a:ext cx="1671825" cy="1886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5"/>
          <p:cNvPicPr preferRelativeResize="0"/>
          <p:nvPr/>
        </p:nvPicPr>
        <p:blipFill rotWithShape="1">
          <a:blip r:embed="rId3">
            <a:alphaModFix/>
          </a:blip>
          <a:srcRect b="0" l="0" r="0" t="20350"/>
          <a:stretch/>
        </p:blipFill>
        <p:spPr>
          <a:xfrm>
            <a:off x="0" y="0"/>
            <a:ext cx="12192000" cy="1395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5"/>
          <p:cNvPicPr preferRelativeResize="0"/>
          <p:nvPr/>
        </p:nvPicPr>
        <p:blipFill rotWithShape="1">
          <a:blip r:embed="rId4">
            <a:alphaModFix/>
          </a:blip>
          <a:srcRect b="6301" l="9796" r="8770" t="7252"/>
          <a:stretch/>
        </p:blipFill>
        <p:spPr>
          <a:xfrm>
            <a:off x="2706475" y="1349100"/>
            <a:ext cx="5832210" cy="548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5"/>
          <p:cNvPicPr preferRelativeResize="0"/>
          <p:nvPr/>
        </p:nvPicPr>
        <p:blipFill rotWithShape="1">
          <a:blip r:embed="rId5">
            <a:alphaModFix/>
          </a:blip>
          <a:srcRect b="34755" l="0" r="0" t="0"/>
          <a:stretch/>
        </p:blipFill>
        <p:spPr>
          <a:xfrm>
            <a:off x="607567" y="3000817"/>
            <a:ext cx="1144101" cy="74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5"/>
          <p:cNvPicPr preferRelativeResize="0"/>
          <p:nvPr/>
        </p:nvPicPr>
        <p:blipFill rotWithShape="1">
          <a:blip r:embed="rId6">
            <a:alphaModFix/>
          </a:blip>
          <a:srcRect b="34755" l="0" r="0" t="0"/>
          <a:stretch/>
        </p:blipFill>
        <p:spPr>
          <a:xfrm>
            <a:off x="1688733" y="3009055"/>
            <a:ext cx="1144066" cy="74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5"/>
          <p:cNvPicPr preferRelativeResize="0"/>
          <p:nvPr/>
        </p:nvPicPr>
        <p:blipFill rotWithShape="1">
          <a:blip r:embed="rId7">
            <a:alphaModFix/>
          </a:blip>
          <a:srcRect b="25942" l="0" r="0" t="0"/>
          <a:stretch/>
        </p:blipFill>
        <p:spPr>
          <a:xfrm>
            <a:off x="661500" y="4301913"/>
            <a:ext cx="1036236" cy="76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5"/>
          <p:cNvPicPr preferRelativeResize="0"/>
          <p:nvPr/>
        </p:nvPicPr>
        <p:blipFill rotWithShape="1">
          <a:blip r:embed="rId8">
            <a:alphaModFix/>
          </a:blip>
          <a:srcRect b="28926" l="0" r="0" t="0"/>
          <a:stretch/>
        </p:blipFill>
        <p:spPr>
          <a:xfrm>
            <a:off x="1766950" y="4235417"/>
            <a:ext cx="959939" cy="682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5"/>
          <p:cNvPicPr preferRelativeResize="0"/>
          <p:nvPr/>
        </p:nvPicPr>
        <p:blipFill rotWithShape="1">
          <a:blip r:embed="rId9">
            <a:alphaModFix/>
          </a:blip>
          <a:srcRect b="30357" l="0" r="0" t="0"/>
          <a:stretch/>
        </p:blipFill>
        <p:spPr>
          <a:xfrm>
            <a:off x="605567" y="5224317"/>
            <a:ext cx="1130234" cy="78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5"/>
          <p:cNvPicPr preferRelativeResize="0"/>
          <p:nvPr/>
        </p:nvPicPr>
        <p:blipFill rotWithShape="1">
          <a:blip r:embed="rId10">
            <a:alphaModFix/>
          </a:blip>
          <a:srcRect b="35000" l="-13879" r="13880" t="-11103"/>
          <a:stretch/>
        </p:blipFill>
        <p:spPr>
          <a:xfrm>
            <a:off x="1650633" y="5279283"/>
            <a:ext cx="959934" cy="73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5"/>
          <p:cNvPicPr preferRelativeResize="0"/>
          <p:nvPr/>
        </p:nvPicPr>
        <p:blipFill rotWithShape="1">
          <a:blip r:embed="rId11">
            <a:alphaModFix/>
          </a:blip>
          <a:srcRect b="33954" l="0" r="0" t="0"/>
          <a:stretch/>
        </p:blipFill>
        <p:spPr>
          <a:xfrm>
            <a:off x="8278067" y="1389800"/>
            <a:ext cx="992933" cy="6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5"/>
          <p:cNvPicPr preferRelativeResize="0"/>
          <p:nvPr/>
        </p:nvPicPr>
        <p:blipFill rotWithShape="1">
          <a:blip r:embed="rId12">
            <a:alphaModFix/>
          </a:blip>
          <a:srcRect b="33537" l="0" r="0" t="0"/>
          <a:stretch/>
        </p:blipFill>
        <p:spPr>
          <a:xfrm>
            <a:off x="9492167" y="1356917"/>
            <a:ext cx="1036236" cy="688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5"/>
          <p:cNvPicPr preferRelativeResize="0"/>
          <p:nvPr/>
        </p:nvPicPr>
        <p:blipFill rotWithShape="1">
          <a:blip r:embed="rId13">
            <a:alphaModFix/>
          </a:blip>
          <a:srcRect b="33954" l="0" r="0" t="0"/>
          <a:stretch/>
        </p:blipFill>
        <p:spPr>
          <a:xfrm>
            <a:off x="10700250" y="1248371"/>
            <a:ext cx="1130234" cy="74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5"/>
          <p:cNvPicPr preferRelativeResize="0"/>
          <p:nvPr/>
        </p:nvPicPr>
        <p:blipFill rotWithShape="1">
          <a:blip r:embed="rId14">
            <a:alphaModFix/>
          </a:blip>
          <a:srcRect b="34567" l="0" r="0" t="0"/>
          <a:stretch/>
        </p:blipFill>
        <p:spPr>
          <a:xfrm>
            <a:off x="9713683" y="2199983"/>
            <a:ext cx="1184368" cy="774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5"/>
          <p:cNvPicPr preferRelativeResize="0"/>
          <p:nvPr/>
        </p:nvPicPr>
        <p:blipFill rotWithShape="1">
          <a:blip r:embed="rId15">
            <a:alphaModFix/>
          </a:blip>
          <a:srcRect b="32102" l="0" r="0" t="0"/>
          <a:stretch/>
        </p:blipFill>
        <p:spPr>
          <a:xfrm>
            <a:off x="8696833" y="2235656"/>
            <a:ext cx="1036236" cy="703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5"/>
          <p:cNvPicPr preferRelativeResize="0"/>
          <p:nvPr/>
        </p:nvPicPr>
        <p:blipFill rotWithShape="1">
          <a:blip r:embed="rId16">
            <a:alphaModFix/>
          </a:blip>
          <a:srcRect b="37087" l="0" r="0" t="0"/>
          <a:stretch/>
        </p:blipFill>
        <p:spPr>
          <a:xfrm>
            <a:off x="8256250" y="4086534"/>
            <a:ext cx="1307769" cy="82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5"/>
          <p:cNvPicPr preferRelativeResize="0"/>
          <p:nvPr/>
        </p:nvPicPr>
        <p:blipFill rotWithShape="1">
          <a:blip r:embed="rId17">
            <a:alphaModFix/>
          </a:blip>
          <a:srcRect b="34810" l="0" r="0" t="0"/>
          <a:stretch/>
        </p:blipFill>
        <p:spPr>
          <a:xfrm>
            <a:off x="9285800" y="3891300"/>
            <a:ext cx="1481665" cy="96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5"/>
          <p:cNvPicPr preferRelativeResize="0"/>
          <p:nvPr/>
        </p:nvPicPr>
        <p:blipFill rotWithShape="1">
          <a:blip r:embed="rId18">
            <a:alphaModFix/>
          </a:blip>
          <a:srcRect b="34810" l="0" r="0" t="0"/>
          <a:stretch/>
        </p:blipFill>
        <p:spPr>
          <a:xfrm>
            <a:off x="10446630" y="4055203"/>
            <a:ext cx="1207459" cy="78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5"/>
          <p:cNvPicPr preferRelativeResize="0"/>
          <p:nvPr/>
        </p:nvPicPr>
        <p:blipFill rotWithShape="1">
          <a:blip r:embed="rId19">
            <a:alphaModFix/>
          </a:blip>
          <a:srcRect b="38879" l="0" r="0" t="0"/>
          <a:stretch/>
        </p:blipFill>
        <p:spPr>
          <a:xfrm>
            <a:off x="8253650" y="5032100"/>
            <a:ext cx="1184368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5"/>
          <p:cNvPicPr preferRelativeResize="0"/>
          <p:nvPr/>
        </p:nvPicPr>
        <p:blipFill rotWithShape="1">
          <a:blip r:embed="rId20">
            <a:alphaModFix/>
          </a:blip>
          <a:srcRect b="34512" l="0" r="0" t="0"/>
          <a:stretch/>
        </p:blipFill>
        <p:spPr>
          <a:xfrm>
            <a:off x="9285800" y="4907583"/>
            <a:ext cx="1307769" cy="856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5"/>
          <p:cNvPicPr preferRelativeResize="0"/>
          <p:nvPr/>
        </p:nvPicPr>
        <p:blipFill rotWithShape="1">
          <a:blip r:embed="rId21">
            <a:alphaModFix/>
          </a:blip>
          <a:srcRect b="35616" l="0" r="0" t="0"/>
          <a:stretch/>
        </p:blipFill>
        <p:spPr>
          <a:xfrm>
            <a:off x="10306667" y="4973050"/>
            <a:ext cx="1307769" cy="84199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5"/>
          <p:cNvSpPr txBox="1"/>
          <p:nvPr/>
        </p:nvSpPr>
        <p:spPr>
          <a:xfrm>
            <a:off x="576333" y="3701817"/>
            <a:ext cx="1112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Adaptación al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 climático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5"/>
          <p:cNvSpPr txBox="1"/>
          <p:nvPr/>
        </p:nvSpPr>
        <p:spPr>
          <a:xfrm>
            <a:off x="1572967" y="3719650"/>
            <a:ext cx="1428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Biodiversidad y servicios ecosistémicos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5"/>
          <p:cNvSpPr txBox="1"/>
          <p:nvPr/>
        </p:nvSpPr>
        <p:spPr>
          <a:xfrm>
            <a:off x="623400" y="4979317"/>
            <a:ext cx="1112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Circularidad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1484067" y="4907517"/>
            <a:ext cx="1428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Emisiones y mitigación del cambio climático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5"/>
          <p:cNvSpPr txBox="1"/>
          <p:nvPr/>
        </p:nvSpPr>
        <p:spPr>
          <a:xfrm>
            <a:off x="418333" y="5929167"/>
            <a:ext cx="1428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Manejo del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 hídrico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 txBox="1"/>
          <p:nvPr/>
        </p:nvSpPr>
        <p:spPr>
          <a:xfrm>
            <a:off x="1572950" y="5970100"/>
            <a:ext cx="1428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Pérdida y desperdicio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alimentos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5"/>
          <p:cNvSpPr txBox="1"/>
          <p:nvPr/>
        </p:nvSpPr>
        <p:spPr>
          <a:xfrm>
            <a:off x="8195933" y="4758633"/>
            <a:ext cx="1428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Desarrollo territorial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inclusión social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5"/>
          <p:cNvSpPr txBox="1"/>
          <p:nvPr/>
        </p:nvSpPr>
        <p:spPr>
          <a:xfrm>
            <a:off x="8131650" y="5683517"/>
            <a:ext cx="1428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Nutrición y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 saludable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5"/>
          <p:cNvSpPr txBox="1"/>
          <p:nvPr/>
        </p:nvSpPr>
        <p:spPr>
          <a:xfrm>
            <a:off x="9092300" y="5683517"/>
            <a:ext cx="1428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alimentaria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 txBox="1"/>
          <p:nvPr/>
        </p:nvSpPr>
        <p:spPr>
          <a:xfrm>
            <a:off x="10020833" y="5683517"/>
            <a:ext cx="1791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Trazabilidad, calidad y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seguridad de los productos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5"/>
          <p:cNvSpPr txBox="1"/>
          <p:nvPr/>
        </p:nvSpPr>
        <p:spPr>
          <a:xfrm>
            <a:off x="10704300" y="4728825"/>
            <a:ext cx="1207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Innovación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5"/>
          <p:cNvSpPr txBox="1"/>
          <p:nvPr/>
        </p:nvSpPr>
        <p:spPr>
          <a:xfrm>
            <a:off x="9408900" y="4744283"/>
            <a:ext cx="1791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y diversidad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talento humano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5"/>
          <p:cNvSpPr txBox="1"/>
          <p:nvPr/>
        </p:nvSpPr>
        <p:spPr>
          <a:xfrm>
            <a:off x="7838267" y="1937983"/>
            <a:ext cx="1791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Crecimiento rentable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los mercados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5"/>
          <p:cNvSpPr txBox="1"/>
          <p:nvPr/>
        </p:nvSpPr>
        <p:spPr>
          <a:xfrm>
            <a:off x="9116533" y="1929333"/>
            <a:ext cx="1791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Disponibilidad y volatilidad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las materias primas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5"/>
          <p:cNvSpPr txBox="1"/>
          <p:nvPr/>
        </p:nvSpPr>
        <p:spPr>
          <a:xfrm>
            <a:off x="10369350" y="1929333"/>
            <a:ext cx="1791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Entorno económico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sociopolítico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5"/>
          <p:cNvSpPr txBox="1"/>
          <p:nvPr/>
        </p:nvSpPr>
        <p:spPr>
          <a:xfrm>
            <a:off x="8201850" y="2823367"/>
            <a:ext cx="1791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Marketing y ventas responsables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 txBox="1"/>
          <p:nvPr/>
        </p:nvSpPr>
        <p:spPr>
          <a:xfrm>
            <a:off x="9435417" y="2828783"/>
            <a:ext cx="1791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Integridad y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gobierno corporativo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15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1207800" y="2381433"/>
            <a:ext cx="427534" cy="6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5"/>
          <p:cNvSpPr txBox="1"/>
          <p:nvPr/>
        </p:nvSpPr>
        <p:spPr>
          <a:xfrm>
            <a:off x="10756230" y="2828800"/>
            <a:ext cx="138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Transformación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5"/>
          <p:cNvSpPr txBox="1"/>
          <p:nvPr/>
        </p:nvSpPr>
        <p:spPr>
          <a:xfrm>
            <a:off x="508700" y="1477001"/>
            <a:ext cx="3865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PA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Estrategia</a:t>
            </a:r>
            <a:endParaRPr b="1" i="0" sz="2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27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2030</a:t>
            </a:r>
            <a:endParaRPr i="0" sz="2700" u="none" cap="none" strike="noStrike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 rotWithShape="1">
          <a:blip r:embed="rId3">
            <a:alphaModFix/>
          </a:blip>
          <a:srcRect b="0" l="0" r="0" t="20350"/>
          <a:stretch/>
        </p:blipFill>
        <p:spPr>
          <a:xfrm>
            <a:off x="0" y="0"/>
            <a:ext cx="12192000" cy="1395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4779" y="2781356"/>
            <a:ext cx="1323411" cy="266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6076" y="1682271"/>
            <a:ext cx="1072014" cy="4860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73308" y="1742120"/>
            <a:ext cx="559493" cy="474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65384" y="2626986"/>
            <a:ext cx="630185" cy="63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27662" y="4930863"/>
            <a:ext cx="630185" cy="63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82934" y="3780441"/>
            <a:ext cx="630185" cy="63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50218" y="1860356"/>
            <a:ext cx="635226" cy="63485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6"/>
          <p:cNvSpPr txBox="1"/>
          <p:nvPr/>
        </p:nvSpPr>
        <p:spPr>
          <a:xfrm>
            <a:off x="5678094" y="1392275"/>
            <a:ext cx="3159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000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Abastecimiento </a:t>
            </a:r>
            <a:r>
              <a:rPr lang="es-PA" sz="1000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resiliente</a:t>
            </a:r>
            <a:endParaRPr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Agricultura regenerativa, y cadenas libres de deforestación</a:t>
            </a:r>
            <a:endParaRPr sz="80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Comunidades resilientes</a:t>
            </a:r>
            <a:endParaRPr sz="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Abastecimiento adaptativo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2" name="Google Shape;282;p16"/>
          <p:cNvSpPr txBox="1"/>
          <p:nvPr/>
        </p:nvSpPr>
        <p:spPr>
          <a:xfrm>
            <a:off x="6198479" y="2293083"/>
            <a:ext cx="27513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000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Operaciones y logística sostenible</a:t>
            </a:r>
            <a:endParaRPr b="1" sz="1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Empaques y diseño para la circularidad</a:t>
            </a:r>
            <a:endParaRPr sz="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Energías renovables</a:t>
            </a:r>
            <a:endParaRPr sz="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Actualización tecnológica</a:t>
            </a:r>
            <a:endParaRPr sz="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Reducción de la pérdida y el desperdicio </a:t>
            </a:r>
            <a:endParaRPr sz="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 alimentos</a:t>
            </a:r>
            <a:endParaRPr sz="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Logística sostenible 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6313122" y="3528859"/>
            <a:ext cx="2751300" cy="10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000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Innovación en productos, servicios y experiencias carbono-eficientes</a:t>
            </a:r>
            <a:endParaRPr sz="1000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Inclusión de proteínas alternativas y sostenibles</a:t>
            </a:r>
            <a:endParaRPr sz="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Eficiencia en puntos de venta </a:t>
            </a: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 momentos de consumo</a:t>
            </a:r>
            <a:endParaRPr sz="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Aumentar las Marcas Carbono Neutro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4" name="Google Shape;284;p16"/>
          <p:cNvSpPr txBox="1"/>
          <p:nvPr/>
        </p:nvSpPr>
        <p:spPr>
          <a:xfrm>
            <a:off x="6189230" y="4779635"/>
            <a:ext cx="3256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000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Inversión</a:t>
            </a:r>
            <a:r>
              <a:rPr lang="es-PA" sz="1000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es-PA" sz="1000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responsable con el clima</a:t>
            </a:r>
            <a:endParaRPr sz="1000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Inversiones y adquisiciones de baja carbono-intensidad (neutro-positivo)</a:t>
            </a:r>
            <a:endParaRPr sz="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Alianzas </a:t>
            </a:r>
            <a:endParaRPr sz="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Acceso a capital sostenible</a:t>
            </a:r>
            <a:endParaRPr sz="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Compensación de Emisiones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3623272" y="4779662"/>
            <a:ext cx="290400" cy="3009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198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94585" y="6178428"/>
            <a:ext cx="168358" cy="17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973776" y="5325079"/>
            <a:ext cx="168358" cy="17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096963" y="4492412"/>
            <a:ext cx="168358" cy="17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142120" y="3659745"/>
            <a:ext cx="168358" cy="17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032128" y="2827079"/>
            <a:ext cx="168358" cy="17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751975" y="2011024"/>
            <a:ext cx="168358" cy="17328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6"/>
          <p:cNvSpPr txBox="1"/>
          <p:nvPr/>
        </p:nvSpPr>
        <p:spPr>
          <a:xfrm>
            <a:off x="3903928" y="2735044"/>
            <a:ext cx="1616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100">
                <a:solidFill>
                  <a:srgbClr val="085631"/>
                </a:solidFill>
                <a:latin typeface="Poppins Black"/>
                <a:ea typeface="Poppins Black"/>
                <a:cs typeface="Poppins Black"/>
                <a:sym typeface="Poppins Black"/>
              </a:rPr>
              <a:t>Abastecimiento</a:t>
            </a:r>
            <a:endParaRPr sz="1100">
              <a:solidFill>
                <a:srgbClr val="085631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100">
                <a:solidFill>
                  <a:srgbClr val="085631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responsable</a:t>
            </a:r>
            <a:endParaRPr sz="1100">
              <a:solidFill>
                <a:srgbClr val="085631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100">
                <a:solidFill>
                  <a:srgbClr val="085631"/>
                </a:solidFill>
                <a:latin typeface="Poppins Black"/>
                <a:ea typeface="Poppins Black"/>
                <a:cs typeface="Poppins Black"/>
                <a:sym typeface="Poppins Black"/>
              </a:rPr>
              <a:t>que conserva</a:t>
            </a:r>
            <a:endParaRPr sz="1100">
              <a:solidFill>
                <a:srgbClr val="085631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100">
                <a:solidFill>
                  <a:srgbClr val="085631"/>
                </a:solidFill>
                <a:latin typeface="Poppins Black"/>
                <a:ea typeface="Poppins Black"/>
                <a:cs typeface="Poppins Black"/>
                <a:sym typeface="Poppins Black"/>
              </a:rPr>
              <a:t>la biodiversidad</a:t>
            </a:r>
            <a:endParaRPr sz="1100">
              <a:solidFill>
                <a:srgbClr val="08563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93" name="Google Shape;293;p16"/>
          <p:cNvSpPr txBox="1"/>
          <p:nvPr/>
        </p:nvSpPr>
        <p:spPr>
          <a:xfrm>
            <a:off x="3905229" y="4721303"/>
            <a:ext cx="1239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100">
                <a:solidFill>
                  <a:srgbClr val="085631"/>
                </a:solidFill>
                <a:latin typeface="Poppins Black"/>
                <a:ea typeface="Poppins Black"/>
                <a:cs typeface="Poppins Black"/>
                <a:sym typeface="Poppins Black"/>
              </a:rPr>
              <a:t>Medio</a:t>
            </a:r>
            <a:endParaRPr sz="1100">
              <a:solidFill>
                <a:srgbClr val="085631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100">
                <a:solidFill>
                  <a:srgbClr val="085631"/>
                </a:solidFill>
                <a:latin typeface="Poppins Black"/>
                <a:ea typeface="Poppins Black"/>
                <a:cs typeface="Poppins Black"/>
                <a:sym typeface="Poppins Black"/>
              </a:rPr>
              <a:t>Ambiente y</a:t>
            </a:r>
            <a:endParaRPr sz="1100">
              <a:solidFill>
                <a:srgbClr val="085631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100">
                <a:solidFill>
                  <a:srgbClr val="085631"/>
                </a:solidFill>
                <a:latin typeface="Poppins Black"/>
                <a:ea typeface="Poppins Black"/>
                <a:cs typeface="Poppins Black"/>
                <a:sym typeface="Poppins Black"/>
              </a:rPr>
              <a:t>soluciones</a:t>
            </a:r>
            <a:endParaRPr sz="1100">
              <a:solidFill>
                <a:srgbClr val="085631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100">
                <a:solidFill>
                  <a:srgbClr val="085631"/>
                </a:solidFill>
                <a:latin typeface="Poppins Black"/>
                <a:ea typeface="Poppins Black"/>
                <a:cs typeface="Poppins Black"/>
                <a:sym typeface="Poppins Black"/>
              </a:rPr>
              <a:t>circulares</a:t>
            </a:r>
            <a:endParaRPr sz="1100">
              <a:solidFill>
                <a:srgbClr val="08563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294" name="Google Shape;294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069225" y="3367045"/>
            <a:ext cx="1479733" cy="149066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6"/>
          <p:cNvSpPr/>
          <p:nvPr/>
        </p:nvSpPr>
        <p:spPr>
          <a:xfrm>
            <a:off x="3622621" y="3085641"/>
            <a:ext cx="290400" cy="3009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198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6"/>
          <p:cNvSpPr txBox="1"/>
          <p:nvPr/>
        </p:nvSpPr>
        <p:spPr>
          <a:xfrm>
            <a:off x="8920333" y="1865493"/>
            <a:ext cx="2155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000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100%</a:t>
            </a:r>
            <a:endParaRPr sz="9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materias primas abastecidas</a:t>
            </a:r>
            <a:endParaRPr sz="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productiva y sosteniblemente,</a:t>
            </a:r>
            <a:endParaRPr sz="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conservando la biodiversidad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7" name="Google Shape;297;p16"/>
          <p:cNvSpPr txBox="1"/>
          <p:nvPr/>
        </p:nvSpPr>
        <p:spPr>
          <a:xfrm>
            <a:off x="8862943" y="6088580"/>
            <a:ext cx="188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000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100%</a:t>
            </a:r>
            <a:endParaRPr sz="9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empaques reciclables,</a:t>
            </a:r>
            <a:endParaRPr sz="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reusables y compostables</a:t>
            </a:r>
            <a:endParaRPr sz="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8" name="Google Shape;298;p16"/>
          <p:cNvSpPr txBox="1"/>
          <p:nvPr/>
        </p:nvSpPr>
        <p:spPr>
          <a:xfrm>
            <a:off x="9142134" y="5244137"/>
            <a:ext cx="198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000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100%</a:t>
            </a:r>
            <a:endParaRPr sz="9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energía eléctrica renovable</a:t>
            </a:r>
            <a:endParaRPr sz="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9" name="Google Shape;299;p16"/>
          <p:cNvSpPr txBox="1"/>
          <p:nvPr/>
        </p:nvSpPr>
        <p:spPr>
          <a:xfrm>
            <a:off x="9265321" y="4399695"/>
            <a:ext cx="117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000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-40%</a:t>
            </a:r>
            <a:endParaRPr sz="9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GEI alcance 1+2</a:t>
            </a:r>
            <a:endParaRPr sz="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0" name="Google Shape;300;p16"/>
          <p:cNvSpPr txBox="1"/>
          <p:nvPr/>
        </p:nvSpPr>
        <p:spPr>
          <a:xfrm>
            <a:off x="9310478" y="3555252"/>
            <a:ext cx="14394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000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-25%</a:t>
            </a:r>
            <a:endParaRPr sz="9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reducción energía no renovable</a:t>
            </a:r>
            <a:endParaRPr sz="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1" name="Google Shape;301;p16"/>
          <p:cNvSpPr txBox="1"/>
          <p:nvPr/>
        </p:nvSpPr>
        <p:spPr>
          <a:xfrm>
            <a:off x="9200500" y="2717176"/>
            <a:ext cx="1810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000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Reducir</a:t>
            </a:r>
            <a:endParaRPr sz="9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30% pérdida y 50% desperdicio de alimentos</a:t>
            </a:r>
            <a:endParaRPr sz="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2" name="Google Shape;302;p16"/>
          <p:cNvSpPr txBox="1"/>
          <p:nvPr/>
        </p:nvSpPr>
        <p:spPr>
          <a:xfrm>
            <a:off x="5724120" y="5755469"/>
            <a:ext cx="2751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020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Adaptación, riesgos y </a:t>
            </a:r>
            <a:endParaRPr sz="1020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020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transformación  de la cultura</a:t>
            </a:r>
            <a:endParaRPr sz="720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4784407" y="6095684"/>
            <a:ext cx="559500" cy="563700"/>
          </a:xfrm>
          <a:prstGeom prst="ellipse">
            <a:avLst/>
          </a:prstGeom>
          <a:solidFill>
            <a:srgbClr val="4AA4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6"/>
          <p:cNvSpPr txBox="1"/>
          <p:nvPr/>
        </p:nvSpPr>
        <p:spPr>
          <a:xfrm>
            <a:off x="5641453" y="6124645"/>
            <a:ext cx="28695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8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Movilizar a colaboradores y accionistas para la mitigación de los riesgos financieros del cambio climático y potencial las oportunidades derivadas del mismo</a:t>
            </a:r>
            <a:endParaRPr sz="1000"/>
          </a:p>
        </p:txBody>
      </p:sp>
      <p:sp>
        <p:nvSpPr>
          <p:cNvPr id="305" name="Google Shape;305;p16"/>
          <p:cNvSpPr/>
          <p:nvPr/>
        </p:nvSpPr>
        <p:spPr>
          <a:xfrm>
            <a:off x="315025" y="1565700"/>
            <a:ext cx="3643200" cy="800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198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6" name="Google Shape;306;p16"/>
          <p:cNvSpPr txBox="1"/>
          <p:nvPr/>
        </p:nvSpPr>
        <p:spPr>
          <a:xfrm>
            <a:off x="314975" y="1587275"/>
            <a:ext cx="3643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A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Estrategia 2030</a:t>
            </a:r>
            <a:endParaRPr b="1"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A" sz="2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Cambio Climático </a:t>
            </a:r>
            <a:endParaRPr sz="2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307" name="Google Shape;307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211700" y="5958924"/>
            <a:ext cx="1980300" cy="750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885" y="1573844"/>
            <a:ext cx="5106613" cy="472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7"/>
          <p:cNvSpPr txBox="1"/>
          <p:nvPr/>
        </p:nvSpPr>
        <p:spPr>
          <a:xfrm>
            <a:off x="361729" y="298261"/>
            <a:ext cx="10719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A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Inventario Emisiones de GEI</a:t>
            </a:r>
            <a:endParaRPr/>
          </a:p>
        </p:txBody>
      </p:sp>
      <p:cxnSp>
        <p:nvCxnSpPr>
          <p:cNvPr id="314" name="Google Shape;314;p17"/>
          <p:cNvCxnSpPr/>
          <p:nvPr/>
        </p:nvCxnSpPr>
        <p:spPr>
          <a:xfrm>
            <a:off x="0" y="1105025"/>
            <a:ext cx="1884218" cy="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315" name="Google Shape;315;p17"/>
          <p:cNvGraphicFramePr/>
          <p:nvPr/>
        </p:nvGraphicFramePr>
        <p:xfrm>
          <a:off x="1485900" y="2019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{8A0464B2-9EA3-4649-B7CB-D50E06F96A0D}</a:tableStyleId>
              </a:tblPr>
              <a:tblGrid>
                <a:gridCol w="386520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A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Gases de Efecto Invernadero</a:t>
                      </a:r>
                      <a:endParaRPr b="1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166063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A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Combustión de GLP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A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Fugas de gases refrigerantes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A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Combustión de gases inflamables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A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Combustión de diésel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A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Combustión de gasolina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A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Propelentes / Extintores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A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Aguas residuales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A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Consumo de electricidad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"/>
          <p:cNvSpPr txBox="1"/>
          <p:nvPr/>
        </p:nvSpPr>
        <p:spPr>
          <a:xfrm>
            <a:off x="361729" y="298261"/>
            <a:ext cx="10719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A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Mitigación GEI </a:t>
            </a:r>
            <a:endParaRPr/>
          </a:p>
        </p:txBody>
      </p:sp>
      <p:cxnSp>
        <p:nvCxnSpPr>
          <p:cNvPr id="321" name="Google Shape;321;p18"/>
          <p:cNvCxnSpPr/>
          <p:nvPr/>
        </p:nvCxnSpPr>
        <p:spPr>
          <a:xfrm>
            <a:off x="0" y="1105025"/>
            <a:ext cx="1884218" cy="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49433" y="1272734"/>
            <a:ext cx="3467100" cy="587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4466" y="504327"/>
            <a:ext cx="2637600" cy="14835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324" name="Google Shape;324;p18"/>
          <p:cNvSpPr/>
          <p:nvPr/>
        </p:nvSpPr>
        <p:spPr>
          <a:xfrm>
            <a:off x="555663" y="1720008"/>
            <a:ext cx="5480700" cy="416100"/>
          </a:xfrm>
          <a:prstGeom prst="roundRect">
            <a:avLst>
              <a:gd fmla="val 16667" name="adj"/>
            </a:avLst>
          </a:prstGeom>
          <a:solidFill>
            <a:srgbClr val="156063"/>
          </a:solidFill>
          <a:ln cap="flat" cmpd="sng" w="25400">
            <a:solidFill>
              <a:srgbClr val="1560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8"/>
          <p:cNvSpPr txBox="1"/>
          <p:nvPr/>
        </p:nvSpPr>
        <p:spPr>
          <a:xfrm>
            <a:off x="575964" y="1740309"/>
            <a:ext cx="54399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Instalación de paneles fotovoltáicos</a:t>
            </a:r>
            <a:endParaRPr sz="15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6" name="Google Shape;326;p18"/>
          <p:cNvSpPr/>
          <p:nvPr/>
        </p:nvSpPr>
        <p:spPr>
          <a:xfrm>
            <a:off x="555663" y="2135869"/>
            <a:ext cx="5480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8"/>
          <p:cNvSpPr txBox="1"/>
          <p:nvPr/>
        </p:nvSpPr>
        <p:spPr>
          <a:xfrm>
            <a:off x="492163" y="2146019"/>
            <a:ext cx="5480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600" lIns="174000" spcFirstLastPara="1" rIns="104300" wrap="square" tIns="18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300">
                <a:latin typeface="Poppins"/>
                <a:ea typeface="Poppins"/>
                <a:cs typeface="Poppins"/>
                <a:sym typeface="Poppins"/>
              </a:rPr>
              <a:t>2,74</a:t>
            </a:r>
            <a:r>
              <a:rPr b="0" i="0" lang="es-PA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ton CO</a:t>
            </a:r>
            <a:r>
              <a:rPr b="0" baseline="-25000" i="0" lang="es-PA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2e</a:t>
            </a:r>
            <a:endParaRPr b="0"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555663" y="2487940"/>
            <a:ext cx="5480700" cy="416100"/>
          </a:xfrm>
          <a:prstGeom prst="roundRect">
            <a:avLst>
              <a:gd fmla="val 16667" name="adj"/>
            </a:avLst>
          </a:prstGeom>
          <a:solidFill>
            <a:srgbClr val="156063"/>
          </a:solidFill>
          <a:ln cap="flat" cmpd="sng" w="25400">
            <a:solidFill>
              <a:srgbClr val="1560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8"/>
          <p:cNvSpPr txBox="1"/>
          <p:nvPr/>
        </p:nvSpPr>
        <p:spPr>
          <a:xfrm>
            <a:off x="575964" y="2508241"/>
            <a:ext cx="54399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Sustitución de la caldera</a:t>
            </a:r>
            <a:endParaRPr sz="15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18"/>
          <p:cNvSpPr/>
          <p:nvPr/>
        </p:nvSpPr>
        <p:spPr>
          <a:xfrm>
            <a:off x="555663" y="2903801"/>
            <a:ext cx="5480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8"/>
          <p:cNvSpPr txBox="1"/>
          <p:nvPr/>
        </p:nvSpPr>
        <p:spPr>
          <a:xfrm>
            <a:off x="555663" y="2903801"/>
            <a:ext cx="5480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600" lIns="174000" spcFirstLastPara="1" rIns="104300" wrap="square" tIns="18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300">
                <a:latin typeface="Poppins"/>
                <a:ea typeface="Poppins"/>
                <a:cs typeface="Poppins"/>
                <a:sym typeface="Poppins"/>
              </a:rPr>
              <a:t>21,89</a:t>
            </a:r>
            <a:r>
              <a:rPr b="0" i="0" lang="es-PA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ton CO</a:t>
            </a:r>
            <a:r>
              <a:rPr b="0" baseline="-25000" i="0" lang="es-PA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2e</a:t>
            </a:r>
            <a:endParaRPr b="0"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555663" y="3255872"/>
            <a:ext cx="5480700" cy="416100"/>
          </a:xfrm>
          <a:prstGeom prst="roundRect">
            <a:avLst>
              <a:gd fmla="val 16667" name="adj"/>
            </a:avLst>
          </a:prstGeom>
          <a:solidFill>
            <a:srgbClr val="156063"/>
          </a:solidFill>
          <a:ln cap="flat" cmpd="sng" w="25400">
            <a:solidFill>
              <a:srgbClr val="1560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8"/>
          <p:cNvSpPr txBox="1"/>
          <p:nvPr/>
        </p:nvSpPr>
        <p:spPr>
          <a:xfrm>
            <a:off x="637231" y="3276173"/>
            <a:ext cx="54399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PA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Optimización consumo energético fase II (Horno 2 y 3)</a:t>
            </a:r>
            <a:endParaRPr b="0" i="0" sz="15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555663" y="3671733"/>
            <a:ext cx="5480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8"/>
          <p:cNvSpPr txBox="1"/>
          <p:nvPr/>
        </p:nvSpPr>
        <p:spPr>
          <a:xfrm>
            <a:off x="555663" y="3671733"/>
            <a:ext cx="5480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600" lIns="174000" spcFirstLastPara="1" rIns="104300" wrap="square" tIns="18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300">
                <a:latin typeface="Poppins"/>
                <a:ea typeface="Poppins"/>
                <a:cs typeface="Poppins"/>
                <a:sym typeface="Poppins"/>
              </a:rPr>
              <a:t>258,22</a:t>
            </a:r>
            <a:r>
              <a:rPr b="0" i="0" lang="es-PA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ton CO</a:t>
            </a:r>
            <a:r>
              <a:rPr b="0" baseline="-25000" i="0" lang="es-PA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2e</a:t>
            </a:r>
            <a:endParaRPr b="0"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555663" y="4023804"/>
            <a:ext cx="5480700" cy="416100"/>
          </a:xfrm>
          <a:prstGeom prst="roundRect">
            <a:avLst>
              <a:gd fmla="val 16667" name="adj"/>
            </a:avLst>
          </a:prstGeom>
          <a:solidFill>
            <a:srgbClr val="156063"/>
          </a:solidFill>
          <a:ln cap="flat" cmpd="sng" w="25400">
            <a:solidFill>
              <a:srgbClr val="1560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8"/>
          <p:cNvSpPr txBox="1"/>
          <p:nvPr/>
        </p:nvSpPr>
        <p:spPr>
          <a:xfrm>
            <a:off x="575964" y="4044105"/>
            <a:ext cx="54399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Optimización consumo energético fase II (Horno 4)</a:t>
            </a:r>
            <a:endParaRPr b="0" i="0" sz="15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8" name="Google Shape;338;p18"/>
          <p:cNvSpPr/>
          <p:nvPr/>
        </p:nvSpPr>
        <p:spPr>
          <a:xfrm>
            <a:off x="555663" y="4439665"/>
            <a:ext cx="5480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8"/>
          <p:cNvSpPr txBox="1"/>
          <p:nvPr/>
        </p:nvSpPr>
        <p:spPr>
          <a:xfrm>
            <a:off x="555663" y="4439665"/>
            <a:ext cx="5480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600" lIns="174000" spcFirstLastPara="1" rIns="104300" wrap="square" tIns="18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300">
                <a:latin typeface="Poppins"/>
                <a:ea typeface="Poppins"/>
                <a:cs typeface="Poppins"/>
                <a:sym typeface="Poppins"/>
              </a:rPr>
              <a:t>74,34</a:t>
            </a:r>
            <a:r>
              <a:rPr b="0" i="0" lang="es-PA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ton CO</a:t>
            </a:r>
            <a:r>
              <a:rPr b="0" baseline="-25000" i="0" lang="es-PA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2e</a:t>
            </a:r>
            <a:endParaRPr b="0"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555663" y="4791737"/>
            <a:ext cx="5480700" cy="416100"/>
          </a:xfrm>
          <a:prstGeom prst="roundRect">
            <a:avLst>
              <a:gd fmla="val 16667" name="adj"/>
            </a:avLst>
          </a:prstGeom>
          <a:solidFill>
            <a:srgbClr val="156063"/>
          </a:solidFill>
          <a:ln cap="flat" cmpd="sng" w="25400">
            <a:solidFill>
              <a:srgbClr val="1560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8"/>
          <p:cNvSpPr txBox="1"/>
          <p:nvPr/>
        </p:nvSpPr>
        <p:spPr>
          <a:xfrm>
            <a:off x="575964" y="4812039"/>
            <a:ext cx="54399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Proyecto Transporte Limpio</a:t>
            </a:r>
            <a:endParaRPr b="0" i="0" sz="15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2" name="Google Shape;342;p18"/>
          <p:cNvSpPr/>
          <p:nvPr/>
        </p:nvSpPr>
        <p:spPr>
          <a:xfrm>
            <a:off x="555663" y="5207599"/>
            <a:ext cx="5480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8"/>
          <p:cNvSpPr txBox="1"/>
          <p:nvPr/>
        </p:nvSpPr>
        <p:spPr>
          <a:xfrm>
            <a:off x="637233" y="5207600"/>
            <a:ext cx="53355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600" lIns="174000" spcFirstLastPara="1" rIns="104300" wrap="square" tIns="18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300">
                <a:latin typeface="Poppins"/>
                <a:ea typeface="Poppins"/>
                <a:cs typeface="Poppins"/>
                <a:sym typeface="Poppins"/>
              </a:rPr>
              <a:t>500</a:t>
            </a:r>
            <a:r>
              <a:rPr b="0" i="0" lang="es-PA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ton CO</a:t>
            </a:r>
            <a:r>
              <a:rPr b="0" baseline="-25000" i="0" lang="es-PA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2e</a:t>
            </a:r>
            <a:endParaRPr b="0"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44" name="Google Shape;344;p18"/>
          <p:cNvPicPr preferRelativeResize="0"/>
          <p:nvPr/>
        </p:nvPicPr>
        <p:blipFill rotWithShape="1">
          <a:blip r:embed="rId5">
            <a:alphaModFix/>
          </a:blip>
          <a:srcRect b="7" l="0" r="0" t="22055"/>
          <a:stretch/>
        </p:blipFill>
        <p:spPr>
          <a:xfrm>
            <a:off x="6235875" y="2492050"/>
            <a:ext cx="2854800" cy="1691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345" name="Google Shape;345;p18"/>
          <p:cNvPicPr preferRelativeResize="0"/>
          <p:nvPr/>
        </p:nvPicPr>
        <p:blipFill rotWithShape="1">
          <a:blip r:embed="rId6">
            <a:alphaModFix/>
          </a:blip>
          <a:srcRect b="30092" l="0" r="12141" t="27288"/>
          <a:stretch/>
        </p:blipFill>
        <p:spPr>
          <a:xfrm>
            <a:off x="6235875" y="4687975"/>
            <a:ext cx="2746200" cy="1065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9"/>
          <p:cNvSpPr txBox="1"/>
          <p:nvPr/>
        </p:nvSpPr>
        <p:spPr>
          <a:xfrm>
            <a:off x="361729" y="298261"/>
            <a:ext cx="10719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A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Planes de Reducción</a:t>
            </a:r>
            <a:r>
              <a:rPr b="1" lang="es-PA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</p:txBody>
      </p:sp>
      <p:cxnSp>
        <p:nvCxnSpPr>
          <p:cNvPr id="351" name="Google Shape;351;p19"/>
          <p:cNvCxnSpPr/>
          <p:nvPr/>
        </p:nvCxnSpPr>
        <p:spPr>
          <a:xfrm>
            <a:off x="0" y="1105025"/>
            <a:ext cx="1884300" cy="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2" name="Google Shape;35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49433" y="1272734"/>
            <a:ext cx="3467100" cy="58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9"/>
          <p:cNvSpPr/>
          <p:nvPr/>
        </p:nvSpPr>
        <p:spPr>
          <a:xfrm>
            <a:off x="555663" y="1720008"/>
            <a:ext cx="5480700" cy="416100"/>
          </a:xfrm>
          <a:prstGeom prst="roundRect">
            <a:avLst>
              <a:gd fmla="val 16667" name="adj"/>
            </a:avLst>
          </a:prstGeom>
          <a:solidFill>
            <a:srgbClr val="156063"/>
          </a:solidFill>
          <a:ln cap="flat" cmpd="sng" w="25400">
            <a:solidFill>
              <a:srgbClr val="1560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9"/>
          <p:cNvSpPr txBox="1"/>
          <p:nvPr/>
        </p:nvSpPr>
        <p:spPr>
          <a:xfrm>
            <a:off x="575964" y="1740309"/>
            <a:ext cx="54399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Monitoreo</a:t>
            </a:r>
            <a:r>
              <a:rPr lang="es-PA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y control de consumo de GLP</a:t>
            </a:r>
            <a:endParaRPr sz="15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5" name="Google Shape;355;p19"/>
          <p:cNvSpPr/>
          <p:nvPr/>
        </p:nvSpPr>
        <p:spPr>
          <a:xfrm>
            <a:off x="555663" y="2135869"/>
            <a:ext cx="5480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9"/>
          <p:cNvSpPr txBox="1"/>
          <p:nvPr/>
        </p:nvSpPr>
        <p:spPr>
          <a:xfrm>
            <a:off x="492163" y="2146019"/>
            <a:ext cx="5480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600" lIns="174000" spcFirstLastPara="1" rIns="104300" wrap="square" tIns="18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300">
                <a:latin typeface="Poppins"/>
                <a:ea typeface="Poppins"/>
                <a:cs typeface="Poppins"/>
                <a:sym typeface="Poppins"/>
              </a:rPr>
              <a:t>86</a:t>
            </a:r>
            <a:r>
              <a:rPr b="0" i="0" lang="es-PA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ton CO</a:t>
            </a:r>
            <a:r>
              <a:rPr b="0" baseline="-25000" i="0" lang="es-PA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2e</a:t>
            </a:r>
            <a:endParaRPr b="0"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7" name="Google Shape;357;p19"/>
          <p:cNvSpPr/>
          <p:nvPr/>
        </p:nvSpPr>
        <p:spPr>
          <a:xfrm>
            <a:off x="555663" y="2487940"/>
            <a:ext cx="5480700" cy="416100"/>
          </a:xfrm>
          <a:prstGeom prst="roundRect">
            <a:avLst>
              <a:gd fmla="val 16667" name="adj"/>
            </a:avLst>
          </a:prstGeom>
          <a:solidFill>
            <a:srgbClr val="156063"/>
          </a:solidFill>
          <a:ln cap="flat" cmpd="sng" w="25400">
            <a:solidFill>
              <a:srgbClr val="1560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9"/>
          <p:cNvSpPr txBox="1"/>
          <p:nvPr/>
        </p:nvSpPr>
        <p:spPr>
          <a:xfrm>
            <a:off x="575964" y="2508241"/>
            <a:ext cx="54399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Mejora de tecnología en áreas de limpieza</a:t>
            </a:r>
            <a:endParaRPr sz="15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9" name="Google Shape;359;p19"/>
          <p:cNvSpPr/>
          <p:nvPr/>
        </p:nvSpPr>
        <p:spPr>
          <a:xfrm>
            <a:off x="555663" y="2903801"/>
            <a:ext cx="5480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9"/>
          <p:cNvSpPr txBox="1"/>
          <p:nvPr/>
        </p:nvSpPr>
        <p:spPr>
          <a:xfrm>
            <a:off x="555663" y="2903801"/>
            <a:ext cx="5480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600" lIns="174000" spcFirstLastPara="1" rIns="104300" wrap="square" tIns="18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300">
                <a:latin typeface="Poppins"/>
                <a:ea typeface="Poppins"/>
                <a:cs typeface="Poppins"/>
                <a:sym typeface="Poppins"/>
              </a:rPr>
              <a:t>48</a:t>
            </a:r>
            <a:r>
              <a:rPr b="0" i="0" lang="es-PA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ton CO</a:t>
            </a:r>
            <a:r>
              <a:rPr b="0" baseline="-25000" i="0" lang="es-PA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2e</a:t>
            </a:r>
            <a:endParaRPr b="0"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1" name="Google Shape;361;p19"/>
          <p:cNvSpPr/>
          <p:nvPr/>
        </p:nvSpPr>
        <p:spPr>
          <a:xfrm>
            <a:off x="555663" y="3255872"/>
            <a:ext cx="5480700" cy="416100"/>
          </a:xfrm>
          <a:prstGeom prst="roundRect">
            <a:avLst>
              <a:gd fmla="val 16667" name="adj"/>
            </a:avLst>
          </a:prstGeom>
          <a:solidFill>
            <a:srgbClr val="156063"/>
          </a:solidFill>
          <a:ln cap="flat" cmpd="sng" w="25400">
            <a:solidFill>
              <a:srgbClr val="1560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9"/>
          <p:cNvSpPr txBox="1"/>
          <p:nvPr/>
        </p:nvSpPr>
        <p:spPr>
          <a:xfrm>
            <a:off x="637231" y="3276173"/>
            <a:ext cx="54399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PA" sz="1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Proyecto Transporte Limpio</a:t>
            </a:r>
            <a:endParaRPr b="0" i="0" sz="15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3" name="Google Shape;363;p19"/>
          <p:cNvSpPr/>
          <p:nvPr/>
        </p:nvSpPr>
        <p:spPr>
          <a:xfrm>
            <a:off x="555663" y="3671733"/>
            <a:ext cx="5480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9"/>
          <p:cNvSpPr txBox="1"/>
          <p:nvPr/>
        </p:nvSpPr>
        <p:spPr>
          <a:xfrm>
            <a:off x="555663" y="3671733"/>
            <a:ext cx="5480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600" lIns="174000" spcFirstLastPara="1" rIns="104300" wrap="square" tIns="18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A" sz="1300">
                <a:latin typeface="Poppins"/>
                <a:ea typeface="Poppins"/>
                <a:cs typeface="Poppins"/>
                <a:sym typeface="Poppins"/>
              </a:rPr>
              <a:t>100</a:t>
            </a:r>
            <a:r>
              <a:rPr b="0" i="0" lang="es-PA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ton CO</a:t>
            </a:r>
            <a:r>
              <a:rPr b="0" baseline="-25000" i="0" lang="es-PA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2e</a:t>
            </a:r>
            <a:endParaRPr b="0"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5" name="Google Shape;365;p19"/>
          <p:cNvSpPr/>
          <p:nvPr/>
        </p:nvSpPr>
        <p:spPr>
          <a:xfrm>
            <a:off x="555663" y="4439665"/>
            <a:ext cx="5480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9"/>
          <p:cNvSpPr/>
          <p:nvPr/>
        </p:nvSpPr>
        <p:spPr>
          <a:xfrm>
            <a:off x="555663" y="5207599"/>
            <a:ext cx="5480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7" name="Google Shape;36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2087" y="3260138"/>
            <a:ext cx="16097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2388" y="4427700"/>
            <a:ext cx="2160000" cy="1582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369" name="Google Shape;36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2071" y="5420156"/>
            <a:ext cx="1440000" cy="1070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885" y="1573844"/>
            <a:ext cx="5106613" cy="4729973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0"/>
          <p:cNvSpPr txBox="1"/>
          <p:nvPr/>
        </p:nvSpPr>
        <p:spPr>
          <a:xfrm>
            <a:off x="361729" y="298261"/>
            <a:ext cx="10719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A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Acción Climática Empresarial</a:t>
            </a:r>
            <a:endParaRPr/>
          </a:p>
        </p:txBody>
      </p:sp>
      <p:cxnSp>
        <p:nvCxnSpPr>
          <p:cNvPr id="376" name="Google Shape;376;p20"/>
          <p:cNvCxnSpPr/>
          <p:nvPr/>
        </p:nvCxnSpPr>
        <p:spPr>
          <a:xfrm>
            <a:off x="0" y="1105025"/>
            <a:ext cx="1884300" cy="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7" name="Google Shape;37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4850" y="1872564"/>
            <a:ext cx="3963624" cy="174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0025" y="4311626"/>
            <a:ext cx="4413275" cy="132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