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4" r:id="rId5"/>
    <p:sldId id="267" r:id="rId6"/>
    <p:sldId id="265" r:id="rId7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91905" autoAdjust="0"/>
  </p:normalViewPr>
  <p:slideViewPr>
    <p:cSldViewPr snapToGrid="0">
      <p:cViewPr varScale="1">
        <p:scale>
          <a:sx n="79" d="100"/>
          <a:sy n="79" d="100"/>
        </p:scale>
        <p:origin x="61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 Delgado-Olguin (Afilliate)" userId="de81ed8d-c33b-49bb-8692-88f0838c2912" providerId="ADAL" clId="{45149226-74B3-4DD0-AEC4-B2EF53FC7CFF}"/>
    <pc:docChg chg="custSel modSld">
      <pc:chgData name="Karla  Delgado-Olguin (Afilliate)" userId="de81ed8d-c33b-49bb-8692-88f0838c2912" providerId="ADAL" clId="{45149226-74B3-4DD0-AEC4-B2EF53FC7CFF}" dt="2023-05-12T21:56:19.186" v="4" actId="1076"/>
      <pc:docMkLst>
        <pc:docMk/>
      </pc:docMkLst>
      <pc:sldChg chg="addSp delSp modSp mod">
        <pc:chgData name="Karla  Delgado-Olguin (Afilliate)" userId="de81ed8d-c33b-49bb-8692-88f0838c2912" providerId="ADAL" clId="{45149226-74B3-4DD0-AEC4-B2EF53FC7CFF}" dt="2023-05-12T21:56:19.186" v="4" actId="1076"/>
        <pc:sldMkLst>
          <pc:docMk/>
          <pc:sldMk cId="825887028" sldId="256"/>
        </pc:sldMkLst>
        <pc:picChg chg="add mod">
          <ac:chgData name="Karla  Delgado-Olguin (Afilliate)" userId="de81ed8d-c33b-49bb-8692-88f0838c2912" providerId="ADAL" clId="{45149226-74B3-4DD0-AEC4-B2EF53FC7CFF}" dt="2023-05-12T21:56:19.186" v="4" actId="1076"/>
          <ac:picMkLst>
            <pc:docMk/>
            <pc:sldMk cId="825887028" sldId="256"/>
            <ac:picMk id="3" creationId="{727E1304-E78E-6921-C07F-457954FC783F}"/>
          </ac:picMkLst>
        </pc:picChg>
        <pc:picChg chg="del">
          <ac:chgData name="Karla  Delgado-Olguin (Afilliate)" userId="de81ed8d-c33b-49bb-8692-88f0838c2912" providerId="ADAL" clId="{45149226-74B3-4DD0-AEC4-B2EF53FC7CFF}" dt="2023-05-12T21:55:21.614" v="0" actId="478"/>
          <ac:picMkLst>
            <pc:docMk/>
            <pc:sldMk cId="825887028" sldId="256"/>
            <ac:picMk id="5" creationId="{762AC3BA-4814-A328-9A00-1FD354403FAB}"/>
          </ac:picMkLst>
        </pc:picChg>
      </pc:sldChg>
    </pc:docChg>
  </pc:docChgLst>
  <pc:docChgLst>
    <pc:chgData name="Karla  Delgado-Olguin (Afilliate)" userId="de81ed8d-c33b-49bb-8692-88f0838c2912" providerId="ADAL" clId="{981E5A2C-7F09-4606-A0DD-2A74429E82BE}"/>
    <pc:docChg chg="modSld">
      <pc:chgData name="Karla  Delgado-Olguin (Afilliate)" userId="de81ed8d-c33b-49bb-8692-88f0838c2912" providerId="ADAL" clId="{981E5A2C-7F09-4606-A0DD-2A74429E82BE}" dt="2023-05-12T20:21:34.342" v="6" actId="1076"/>
      <pc:docMkLst>
        <pc:docMk/>
      </pc:docMkLst>
      <pc:sldChg chg="addSp modSp mod">
        <pc:chgData name="Karla  Delgado-Olguin (Afilliate)" userId="de81ed8d-c33b-49bb-8692-88f0838c2912" providerId="ADAL" clId="{981E5A2C-7F09-4606-A0DD-2A74429E82BE}" dt="2023-05-12T20:21:34.342" v="6" actId="1076"/>
        <pc:sldMkLst>
          <pc:docMk/>
          <pc:sldMk cId="825887028" sldId="256"/>
        </pc:sldMkLst>
        <pc:spChg chg="mod">
          <ac:chgData name="Karla  Delgado-Olguin (Afilliate)" userId="de81ed8d-c33b-49bb-8692-88f0838c2912" providerId="ADAL" clId="{981E5A2C-7F09-4606-A0DD-2A74429E82BE}" dt="2023-05-12T20:21:34.342" v="6" actId="1076"/>
          <ac:spMkLst>
            <pc:docMk/>
            <pc:sldMk cId="825887028" sldId="256"/>
            <ac:spMk id="10" creationId="{FB30E21A-E6D5-21D6-A276-224C816BA4E3}"/>
          </ac:spMkLst>
        </pc:spChg>
        <pc:spChg chg="mod">
          <ac:chgData name="Karla  Delgado-Olguin (Afilliate)" userId="de81ed8d-c33b-49bb-8692-88f0838c2912" providerId="ADAL" clId="{981E5A2C-7F09-4606-A0DD-2A74429E82BE}" dt="2023-05-12T20:21:34.342" v="6" actId="1076"/>
          <ac:spMkLst>
            <pc:docMk/>
            <pc:sldMk cId="825887028" sldId="256"/>
            <ac:spMk id="11" creationId="{BD3A995B-B7C8-9A3E-73A5-C1BED5009DB6}"/>
          </ac:spMkLst>
        </pc:spChg>
        <pc:spChg chg="mod">
          <ac:chgData name="Karla  Delgado-Olguin (Afilliate)" userId="de81ed8d-c33b-49bb-8692-88f0838c2912" providerId="ADAL" clId="{981E5A2C-7F09-4606-A0DD-2A74429E82BE}" dt="2023-05-12T20:21:34.342" v="6" actId="1076"/>
          <ac:spMkLst>
            <pc:docMk/>
            <pc:sldMk cId="825887028" sldId="256"/>
            <ac:spMk id="13" creationId="{D6D25671-8FA3-0D95-6A01-B837662AB5A6}"/>
          </ac:spMkLst>
        </pc:spChg>
        <pc:picChg chg="mod">
          <ac:chgData name="Karla  Delgado-Olguin (Afilliate)" userId="de81ed8d-c33b-49bb-8692-88f0838c2912" providerId="ADAL" clId="{981E5A2C-7F09-4606-A0DD-2A74429E82BE}" dt="2023-05-12T20:21:34.342" v="6" actId="1076"/>
          <ac:picMkLst>
            <pc:docMk/>
            <pc:sldMk cId="825887028" sldId="256"/>
            <ac:picMk id="5" creationId="{762AC3BA-4814-A328-9A00-1FD354403FAB}"/>
          </ac:picMkLst>
        </pc:picChg>
        <pc:picChg chg="mod">
          <ac:chgData name="Karla  Delgado-Olguin (Afilliate)" userId="de81ed8d-c33b-49bb-8692-88f0838c2912" providerId="ADAL" clId="{981E5A2C-7F09-4606-A0DD-2A74429E82BE}" dt="2023-05-12T20:21:30.502" v="5" actId="1076"/>
          <ac:picMkLst>
            <pc:docMk/>
            <pc:sldMk cId="825887028" sldId="256"/>
            <ac:picMk id="9" creationId="{7A0A9D83-69C9-3E64-E673-EBFF2C4E46A7}"/>
          </ac:picMkLst>
        </pc:picChg>
        <pc:picChg chg="add mod">
          <ac:chgData name="Karla  Delgado-Olguin (Afilliate)" userId="de81ed8d-c33b-49bb-8692-88f0838c2912" providerId="ADAL" clId="{981E5A2C-7F09-4606-A0DD-2A74429E82BE}" dt="2023-05-12T20:21:22.423" v="1" actId="1076"/>
          <ac:picMkLst>
            <pc:docMk/>
            <pc:sldMk cId="825887028" sldId="256"/>
            <ac:picMk id="15" creationId="{71505D23-8AEA-A48F-3A8A-EB81F48164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9B776-3F14-498D-A347-4811F8179B2C}" type="datetimeFigureOut">
              <a:rPr lang="es-GT" smtClean="0"/>
              <a:t>18/05/2023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8E0DD-AA48-480C-ABC4-DA8BA60DE3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212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8E0DD-AA48-480C-ABC4-DA8BA60DE36B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1626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8E0DD-AA48-480C-ABC4-DA8BA60DE36B}" type="slidenum">
              <a:rPr lang="es-GT" smtClean="0"/>
              <a:t>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489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dirty="0"/>
              <a:t>Para la disminución de la vulnerabilidad, fortalecer la resiliencia, aumentar la capacidad de adaptarse a los efectos del cambio climático y, contribuir a la mitigación para un desarrollo económico nacional con bajas emisiones de GEI. </a:t>
            </a:r>
            <a:endParaRPr lang="es-MX" dirty="0"/>
          </a:p>
          <a:p>
            <a:endParaRPr lang="es-MX" dirty="0"/>
          </a:p>
          <a:p>
            <a:r>
              <a:rPr lang="es-MX" dirty="0"/>
              <a:t>Marco Reforzado de Transparencia </a:t>
            </a:r>
            <a:r>
              <a:rPr lang="es-MX" dirty="0">
                <a:sym typeface="Wingdings" panose="05000000000000000000" pitchFamily="2" charset="2"/>
              </a:rPr>
              <a:t> conjunto de reglas que deben seguir los países para reportar sus avances en la implementación de los compromisos bajo el Acuerdo de París.</a:t>
            </a:r>
          </a:p>
          <a:p>
            <a:r>
              <a:rPr lang="es-MX" dirty="0">
                <a:sym typeface="Wingdings" panose="05000000000000000000" pitchFamily="2" charset="2"/>
              </a:rPr>
              <a:t>Aporte a las Metas Globales de Mitigación, Adaptación y Financiamiento bajo el Acuerdo de París.</a:t>
            </a:r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8E0DD-AA48-480C-ABC4-DA8BA60DE36B}" type="slidenum">
              <a:rPr lang="es-GT" smtClean="0"/>
              <a:t>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964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8E0DD-AA48-480C-ABC4-DA8BA60DE36B}" type="slidenum">
              <a:rPr lang="es-GT" smtClean="0"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775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05/18/2023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05/18/2023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05/18/2023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F52-0894-48AC-B40D-AAF02A048345}" type="datetimeFigureOut">
              <a:rPr lang="es-PA" smtClean="0"/>
              <a:t>05/18/2023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hyperlink" Target="http://snicc.marn.gob.gt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0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A0A9D83-69C9-3E64-E673-EBFF2C4E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480" y="1272529"/>
            <a:ext cx="3924833" cy="6652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626670" y="3814102"/>
            <a:ext cx="8229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¿Cómo están incidiendo los sistemas de información en cambio climático en la toma de decisiones en los países?</a:t>
            </a:r>
            <a:endParaRPr lang="es-PA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25671-8FA3-0D95-6A01-B837662AB5A6}"/>
              </a:ext>
            </a:extLst>
          </p:cNvPr>
          <p:cNvSpPr txBox="1"/>
          <p:nvPr/>
        </p:nvSpPr>
        <p:spPr>
          <a:xfrm>
            <a:off x="724460" y="5585471"/>
            <a:ext cx="663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MBA Gabriela Fuentes-Centro de Estudios Ambientales y Biodiversidad de la Universidad del Valle de Guatemala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505D23-8AEA-A48F-3A8A-EB81F4816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56" y="361236"/>
            <a:ext cx="904875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814" y="1935204"/>
            <a:ext cx="6942510" cy="161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BDC7B-11CA-6BAE-AAE8-4F6466E11F91}"/>
              </a:ext>
            </a:extLst>
          </p:cNvPr>
          <p:cNvSpPr txBox="1"/>
          <p:nvPr/>
        </p:nvSpPr>
        <p:spPr>
          <a:xfrm>
            <a:off x="736303" y="3338917"/>
            <a:ext cx="10719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¿Cómo se usa la información climática, especialmente para la toma de decisiones sobre las medidas y metas de la NDC y qué brechas existen?</a:t>
            </a:r>
            <a:endParaRPr lang="es-PA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7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8885" y="1573844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¿Cómo se usa la información climática, especialmente para la toma de decisiones sobre las medidas y metas de la NDC y qué brechas existen?</a:t>
            </a:r>
            <a:endParaRPr lang="es-PA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788606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246502" y="2210391"/>
            <a:ext cx="62902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chemeClr val="accent5"/>
                </a:solidFill>
              </a:rPr>
              <a:t>Sistema Nacional de Información de Cambio Climático (SNICC)</a:t>
            </a:r>
            <a:r>
              <a:rPr lang="es-MX" sz="2000" dirty="0"/>
              <a:t> </a:t>
            </a:r>
            <a:r>
              <a:rPr lang="es-MX" sz="2000" dirty="0">
                <a:sym typeface="Wingdings" panose="05000000000000000000" pitchFamily="2" charset="2"/>
              </a:rPr>
              <a:t> </a:t>
            </a:r>
            <a:r>
              <a:rPr lang="es-MX" sz="2000" dirty="0"/>
              <a:t>Art.9 Ley Marco de Cambio Climático, 2013 y AM 05-2016.</a:t>
            </a:r>
          </a:p>
          <a:p>
            <a:pPr algn="just"/>
            <a:endParaRPr lang="es-GT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GT" sz="2000" dirty="0"/>
              <a:t>Datos e información generada y analizada, gobernanza para la generación, análisis y reporte de la información y las plataformas virtuales que la despliegan y la hacen pública para los diferentes usuarios.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/>
              <a:t>A cargo de la </a:t>
            </a:r>
            <a:r>
              <a:rPr lang="es-GT" sz="2000" dirty="0"/>
              <a:t>Dirección de Análisis Geoespacial y Cambio Climático del MARN, pero alimentada por los diversos sectores generadores de datos </a:t>
            </a:r>
            <a:r>
              <a:rPr lang="es-GT" sz="2000" dirty="0">
                <a:sym typeface="Wingdings" panose="05000000000000000000" pitchFamily="2" charset="2"/>
              </a:rPr>
              <a:t> academia, sector privado.</a:t>
            </a:r>
            <a:endParaRPr lang="es-PA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9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8885" y="1573844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¿Cómo se usa la información climática, especialmente para la toma de decisiones sobre las medidas y metas de la NDC y qué brechas existen?</a:t>
            </a:r>
            <a:endParaRPr lang="es-PA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788606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9BCCEAC8-9F2B-4A10-BD49-616143A9305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7" y="2237533"/>
            <a:ext cx="6758778" cy="380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86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8885" y="1573844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¿Cómo se usa la información climática, especialmente para la toma de decisiones sobre las medidas y metas de la NDC y qué brechas existen?</a:t>
            </a:r>
            <a:endParaRPr lang="es-PA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788606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105660" y="2140298"/>
            <a:ext cx="65664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A" sz="1700" dirty="0">
                <a:ea typeface="Roboto" panose="02000000000000000000" pitchFamily="2" charset="0"/>
                <a:cs typeface="Roboto" panose="02000000000000000000" pitchFamily="2" charset="0"/>
              </a:rPr>
              <a:t>Orientan la planificación, inversión pública y la elaboración de </a:t>
            </a:r>
            <a:r>
              <a:rPr lang="es-PA" sz="1700" dirty="0">
                <a:solidFill>
                  <a:schemeClr val="accent5"/>
                </a:solidFill>
                <a:ea typeface="Roboto" panose="02000000000000000000" pitchFamily="2" charset="0"/>
                <a:cs typeface="Roboto" panose="02000000000000000000" pitchFamily="2" charset="0"/>
              </a:rPr>
              <a:t>políticas e  instrumentos de política </a:t>
            </a:r>
            <a:r>
              <a:rPr lang="es-PA" sz="1700" dirty="0">
                <a:ea typeface="Roboto" panose="02000000000000000000" pitchFamily="2" charset="0"/>
                <a:cs typeface="Roboto" panose="02000000000000000000" pitchFamily="2" charset="0"/>
              </a:rPr>
              <a:t>a nivel nacional (ENDBE, NDC).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PA" sz="17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A" sz="1700" dirty="0">
                <a:ea typeface="Roboto" panose="02000000000000000000" pitchFamily="2" charset="0"/>
                <a:cs typeface="Roboto" panose="02000000000000000000" pitchFamily="2" charset="0"/>
              </a:rPr>
              <a:t>Base para la generación de </a:t>
            </a:r>
            <a:r>
              <a:rPr lang="es-PA" sz="1700" dirty="0">
                <a:solidFill>
                  <a:schemeClr val="accent5"/>
                </a:solidFill>
                <a:ea typeface="Roboto" panose="02000000000000000000" pitchFamily="2" charset="0"/>
                <a:cs typeface="Roboto" panose="02000000000000000000" pitchFamily="2" charset="0"/>
              </a:rPr>
              <a:t>reportes internacionales </a:t>
            </a:r>
            <a:r>
              <a:rPr lang="es-PA" sz="1700" dirty="0"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 demuestran los esfuerzos nacionales, permiten enfocar los apoyos financieros y facilitan la obtención de apoyo de la cooperación.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PA" sz="1700" dirty="0"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A" sz="1700" dirty="0">
                <a:solidFill>
                  <a:schemeClr val="accent5"/>
                </a:solidFill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Monitoreo, evaluación, reporte y verificación </a:t>
            </a:r>
            <a:r>
              <a:rPr lang="es-PA" sz="1700" dirty="0"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 efectividad de las medidas de adaptación y mitigación implementadas y hacer los ajustes necesarios para lograr impactos en los diversos sectores.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PA" sz="1700" dirty="0"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A" sz="1700" dirty="0">
                <a:solidFill>
                  <a:schemeClr val="accent5"/>
                </a:solidFill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Marco Reforzado de Transparencia</a:t>
            </a:r>
            <a:r>
              <a:rPr lang="es-PA" sz="1700" dirty="0"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 modalidades, procedimientos y lineamiento más estrictos, robustos y detallados  </a:t>
            </a:r>
            <a:r>
              <a:rPr lang="es-PA" sz="1700" dirty="0">
                <a:solidFill>
                  <a:schemeClr val="accent5"/>
                </a:solidFill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elevar la calidad y disponibilidad </a:t>
            </a:r>
            <a:r>
              <a:rPr lang="es-PA" sz="1700" dirty="0"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de la información.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PA" sz="1700" dirty="0"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En la medida en que los países sean más transparentes, también se hará más fácil acceder a financiamiento climático internacional.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s-PA" sz="1700" dirty="0"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1384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9191" y="1683256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¿Cómo se usa la información climática, especialmente para la toma de decisiones sobre las medidas y metas de la NDC y qué brechas existen?</a:t>
            </a:r>
            <a:endParaRPr lang="es-PA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788606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671066" y="2124257"/>
            <a:ext cx="646042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50" dirty="0"/>
              <a:t>Elaboración de la 3CNCC y 1IBA</a:t>
            </a:r>
            <a:r>
              <a:rPr lang="es-MX" sz="1550" dirty="0">
                <a:sym typeface="Wingdings" panose="05000000000000000000" pitchFamily="2" charset="2"/>
              </a:rPr>
              <a:t> </a:t>
            </a:r>
            <a:r>
              <a:rPr lang="es-MX" sz="1550" dirty="0"/>
              <a:t>REDD+, MER de zonas marino costeras y agricultura. Información de otros sectores no está disponible.</a:t>
            </a:r>
          </a:p>
          <a:p>
            <a:pPr algn="just"/>
            <a:endParaRPr lang="es-MX" sz="1550" dirty="0"/>
          </a:p>
          <a:p>
            <a:pPr algn="just"/>
            <a:r>
              <a:rPr lang="es-MX" sz="1550" dirty="0"/>
              <a:t>NDC actualizada</a:t>
            </a:r>
            <a:r>
              <a:rPr lang="es-MX" sz="1550" dirty="0">
                <a:sym typeface="Wingdings" panose="05000000000000000000" pitchFamily="2" charset="2"/>
              </a:rPr>
              <a:t> </a:t>
            </a:r>
            <a:r>
              <a:rPr lang="es-MX" sz="1550" dirty="0"/>
              <a:t>14/21 adaptación y 4/10 mitigación </a:t>
            </a:r>
            <a:r>
              <a:rPr lang="es-MX" sz="1550" dirty="0">
                <a:sym typeface="Wingdings" panose="05000000000000000000" pitchFamily="2" charset="2"/>
              </a:rPr>
              <a:t> 58% de las medidas priorizadas.</a:t>
            </a:r>
          </a:p>
          <a:p>
            <a:pPr algn="just"/>
            <a:endParaRPr lang="es-PA" sz="1550" dirty="0"/>
          </a:p>
          <a:p>
            <a:pPr algn="just"/>
            <a:endParaRPr lang="es-PA" sz="1550" dirty="0"/>
          </a:p>
          <a:p>
            <a:pPr algn="just"/>
            <a:r>
              <a:rPr lang="es-MX" sz="1550" dirty="0"/>
              <a:t>La información proviene exclusivamente de proyectos de PNUD, GEF, FAO, FVC, BID, FCPF </a:t>
            </a:r>
            <a:r>
              <a:rPr lang="es-MX" sz="1550" dirty="0">
                <a:sym typeface="Wingdings" panose="05000000000000000000" pitchFamily="2" charset="2"/>
              </a:rPr>
              <a:t> falta la institucionalización y firma de convenios formales para asegurar el traslado de información, para la continuidad y sostenibilidad.</a:t>
            </a:r>
          </a:p>
          <a:p>
            <a:pPr algn="just"/>
            <a:endParaRPr lang="es-MX" sz="1550" dirty="0"/>
          </a:p>
          <a:p>
            <a:pPr algn="just"/>
            <a:r>
              <a:rPr lang="es-MX" sz="1550" dirty="0">
                <a:sym typeface="Wingdings" panose="05000000000000000000" pitchFamily="2" charset="2"/>
              </a:rPr>
              <a:t>Aún falta que la plataforma sea alimentada por otros sectores, para lo cual se requiere de convenios y cartas de entendimiento.</a:t>
            </a:r>
            <a:endParaRPr lang="es-MX" sz="1550" dirty="0"/>
          </a:p>
          <a:p>
            <a:pPr algn="just"/>
            <a:endParaRPr lang="es-MX" sz="1550" dirty="0"/>
          </a:p>
          <a:p>
            <a:pPr algn="just"/>
            <a:r>
              <a:rPr lang="es-MX" sz="1550" dirty="0"/>
              <a:t>La gente consulta poco porque no hay mucha información </a:t>
            </a:r>
            <a:r>
              <a:rPr lang="es-MX" sz="1550" dirty="0">
                <a:sym typeface="Wingdings" panose="05000000000000000000" pitchFamily="2" charset="2"/>
              </a:rPr>
              <a:t> </a:t>
            </a:r>
            <a:r>
              <a:rPr lang="es-MX" sz="1550" dirty="0"/>
              <a:t>en la medida en que haya mejor información los usuarios tendrán más confianza e interés en consultarlo y las instituciones lo podrán utilizar para la toma de decisiones </a:t>
            </a:r>
            <a:r>
              <a:rPr lang="es-MX" sz="1550" dirty="0">
                <a:sym typeface="Wingdings" panose="05000000000000000000" pitchFamily="2" charset="2"/>
              </a:rPr>
              <a:t> gestión de fondos de la cooperación internacional o presupuesto nacional.</a:t>
            </a:r>
          </a:p>
        </p:txBody>
      </p:sp>
      <p:pic>
        <p:nvPicPr>
          <p:cNvPr id="8" name="Graphic 16">
            <a:extLst>
              <a:ext uri="{FF2B5EF4-FFF2-40B4-BE49-F238E27FC236}">
                <a16:creationId xmlns:a16="http://schemas.microsoft.com/office/drawing/2014/main" id="{F532D447-D0B8-458A-B9A8-467877A4C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04" y="5461453"/>
            <a:ext cx="671066" cy="671066"/>
          </a:xfrm>
          <a:prstGeom prst="rect">
            <a:avLst/>
          </a:prstGeom>
        </p:spPr>
      </p:pic>
      <p:pic>
        <p:nvPicPr>
          <p:cNvPr id="10" name="Graphic 46">
            <a:extLst>
              <a:ext uri="{FF2B5EF4-FFF2-40B4-BE49-F238E27FC236}">
                <a16:creationId xmlns:a16="http://schemas.microsoft.com/office/drawing/2014/main" id="{9149B609-18CC-4C9E-9816-DE1E03F647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904" y="3784116"/>
            <a:ext cx="671066" cy="671066"/>
          </a:xfrm>
          <a:prstGeom prst="rect">
            <a:avLst/>
          </a:prstGeom>
        </p:spPr>
      </p:pic>
      <p:pic>
        <p:nvPicPr>
          <p:cNvPr id="11" name="Graphic 20">
            <a:extLst>
              <a:ext uri="{FF2B5EF4-FFF2-40B4-BE49-F238E27FC236}">
                <a16:creationId xmlns:a16="http://schemas.microsoft.com/office/drawing/2014/main" id="{CF92B2CB-69C4-4EB6-8192-FC442CF18A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4684919"/>
            <a:ext cx="671066" cy="671066"/>
          </a:xfrm>
          <a:prstGeom prst="rect">
            <a:avLst/>
          </a:prstGeom>
        </p:spPr>
      </p:pic>
      <p:pic>
        <p:nvPicPr>
          <p:cNvPr id="12" name="Graphic 10">
            <a:extLst>
              <a:ext uri="{FF2B5EF4-FFF2-40B4-BE49-F238E27FC236}">
                <a16:creationId xmlns:a16="http://schemas.microsoft.com/office/drawing/2014/main" id="{3CE6A7DA-AC46-45B4-84FC-7202F92221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2459345"/>
            <a:ext cx="671066" cy="67106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ED3A0C-DAD8-41E6-B617-85F37B5B412B}"/>
              </a:ext>
            </a:extLst>
          </p:cNvPr>
          <p:cNvSpPr txBox="1"/>
          <p:nvPr/>
        </p:nvSpPr>
        <p:spPr>
          <a:xfrm>
            <a:off x="8387895" y="1287889"/>
            <a:ext cx="323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hlinkClick r:id="rId13"/>
              </a:rPr>
              <a:t>http://snicc.marn.gob.gt/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0456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640</Words>
  <Application>Microsoft Office PowerPoint</Application>
  <PresentationFormat>Panorámica</PresentationFormat>
  <Paragraphs>39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GABRIELA MARIA FUENTES BRAEUNER</cp:lastModifiedBy>
  <cp:revision>27</cp:revision>
  <dcterms:created xsi:type="dcterms:W3CDTF">2023-05-12T18:57:47Z</dcterms:created>
  <dcterms:modified xsi:type="dcterms:W3CDTF">2023-05-18T23:40:14Z</dcterms:modified>
</cp:coreProperties>
</file>