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7" r:id="rId5"/>
    <p:sldId id="257" r:id="rId6"/>
    <p:sldId id="265" r:id="rId7"/>
    <p:sldId id="264" r:id="rId8"/>
    <p:sldId id="266" r:id="rId9"/>
    <p:sldId id="261" r:id="rId10"/>
    <p:sldId id="260" r:id="rId11"/>
    <p:sldId id="262" r:id="rId12"/>
    <p:sldId id="263" r:id="rId1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23" autoAdjust="0"/>
    <p:restoredTop sz="94660"/>
  </p:normalViewPr>
  <p:slideViewPr>
    <p:cSldViewPr snapToGrid="0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CBE3-5F5A-D567-6E5A-ADCE907E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8FD005-D833-F8CD-7856-5D00B25E5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BCE1-7253-47FA-BBFA-0700F9E2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C2AE-52DC-255C-68BA-33D5F731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CF63-21B8-FF82-8D3D-2E37E444C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705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5587-BFEA-21DC-6D54-2E3C085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AB7BA-F868-E18B-B998-94B78B7A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DAAE0-0340-84D5-32D7-C96434D7C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6BE27-78D1-18CE-1075-8C888A2B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0BFDA-DE80-34CD-A7FC-A2224A5E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0195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3B4676-7545-2FD9-C6AC-671396A4DF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263E4-CF0A-4BC4-66D7-AFFF0E232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781E7-D4E1-3C85-81C9-1203C93F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49C09-1F24-3D83-886F-CCB752CC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5F7A4-4D56-B4C5-9544-EFBBE9D3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7585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2C1C-7CA5-4DAC-BA6F-E969FA8E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4789-C30C-4068-BDEF-7A69BDAE3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FC2-D0CC-F3BC-0A8E-BA4CC421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5F6FC-944D-91CD-531F-E15EFF59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8F680-1DC6-AFE4-40FB-6F5FCAAF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864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C4089-F736-C87E-9AB4-709586B0C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C50FB-D757-0CF3-F925-313CBA3C7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013DB-E5B3-8439-4D8E-E76CAE32D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F6F6D-AA09-2AB2-CDCC-DE5DBA80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11C40-8693-1B0D-98A0-68AD92B1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16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839E-CB9D-AECE-AC20-B2514B51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D617-D8A5-FCCF-082F-061A55B7E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10A2E4-80AC-C9EE-D5B2-28DFE262C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C9A7C-A1C4-9645-D0BF-98C4CAD5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91340-7411-E6DF-D7F7-E75BAE78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217B0-D3B8-C8DC-C988-304B7D04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781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719E-9F13-6B0C-9C36-C59A431F1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16063-5CDC-9183-ED86-1FEE969DC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4B2D-935F-E02F-BA02-ACBD82FBA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B9251-F9FC-BDBE-122C-16A30016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6C8B8C-3430-5A2F-EDEE-334D2213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FBE35-058F-EFDE-20EC-C3903C5B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EB61C-D656-C78D-01FC-0F183AC2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8561A-6372-DD60-7F33-528A785E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705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AA44-EF64-9EF9-DDBA-93B5D382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43BF7-A285-A784-40E9-A066B02EB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7FA17-A2BC-92EE-EAA9-E8E30EB1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A5EB5-3023-3805-34F8-79AE91A60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525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1D104F-513E-CE73-0946-01EADC61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434E7-4D82-A40A-B577-4C7DF51ED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FED7-9471-1A01-64A7-713F1383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62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9AE71-F4A9-EFE1-D08F-AC16F8AD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2E2D1-63DE-F7FC-96AF-43EC656F4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EF9F9-27D0-CF08-9B0D-7992DA0EB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04A3C-9176-8CD9-9E60-63207605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E4614-E832-898C-C40D-6EDB1BC8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BDD3-23C7-382A-59D3-6D5755FA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4073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99D-5F32-BAD1-D04B-EFED09B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D36B80-3866-383D-EEE6-B4AAC3A20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97CB0-C0AF-4641-5E8C-9EADED203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2130A-97D5-F47D-E172-5B4D6570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710ED-770D-1017-387E-FA23A7DF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746B3-4F8D-E113-644B-264704B5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5008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82376D-FE86-8188-3BB8-57AD89CC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P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8B27C-63D7-A5FA-B0D5-794831859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9F373-7FFD-D835-0A32-C8D249DE7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9F52-0894-48AC-B40D-AAF02A048345}" type="datetimeFigureOut">
              <a:rPr lang="es-PA" smtClean="0"/>
              <a:t>05/18/23</a:t>
            </a:fld>
            <a:endParaRPr lang="es-P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15220-F7F1-5C18-BF3F-CAF25EE6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39AEB-96C6-93E0-99F8-77B000571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77BD-FFF4-4C19-89A4-38E617CB1064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9023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.svg"/><Relationship Id="rId4" Type="http://schemas.openxmlformats.org/officeDocument/2006/relationships/image" Target="../media/image24.sv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https://media.licdn.com/dms/image/C4D03AQG-keNjZ9X7gw/profile-displayphoto-shrink_800_800/0/1590699000087?e=2147483647&amp;v=beta&amp;t=FJo7m9eKhxir6yjXx9KJFSFDK8qb6fofvuVv2hE4r-o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https://media.licdn.com/dms/image/C4D03AQG-keNjZ9X7gw/profile-displayphoto-shrink_800_800/0/1590699000087?e=2147483647&amp;v=beta&amp;t=FJo7m9eKhxir6yjXx9KJFSFDK8qb6fofvuVv2hE4r-o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30E21A-E6D5-21D6-A276-224C816BA4E3}"/>
              </a:ext>
            </a:extLst>
          </p:cNvPr>
          <p:cNvSpPr txBox="1"/>
          <p:nvPr/>
        </p:nvSpPr>
        <p:spPr>
          <a:xfrm>
            <a:off x="724460" y="3926397"/>
            <a:ext cx="822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Inversión de impacto: ¿cómo aprovecharla en Centroamérica para financiar las NDC?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A995B-B7C8-9A3E-73A5-C1BED5009DB6}"/>
              </a:ext>
            </a:extLst>
          </p:cNvPr>
          <p:cNvSpPr txBox="1"/>
          <p:nvPr/>
        </p:nvSpPr>
        <p:spPr>
          <a:xfrm>
            <a:off x="724460" y="5227127"/>
            <a:ext cx="822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Sesión 3B: Instrumentos financieros para financiar las NDC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  <p:pic>
        <p:nvPicPr>
          <p:cNvPr id="4" name="Picture 3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FB9C20C-CE56-3FC7-4AA1-DC07C44ED1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8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Llamado a la acción: Cierre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4740" y="1644699"/>
            <a:ext cx="3165426" cy="536557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1605789" y="1998034"/>
            <a:ext cx="7615484" cy="38904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600" dirty="0">
                <a:latin typeface="Roboto" panose="02000000000000000000" pitchFamily="2" charset="0"/>
                <a:ea typeface="Calibri" panose="020F0502020204030204" pitchFamily="34" charset="0"/>
              </a:rPr>
              <a:t>Hay un f</a:t>
            </a:r>
            <a:r>
              <a:rPr lang="es-ES" sz="1600" dirty="0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lujo de capitales que está siendo invertido en diversos </a:t>
            </a:r>
            <a:r>
              <a:rPr lang="es-ES" sz="1600" dirty="0">
                <a:latin typeface="Roboto" panose="02000000000000000000" pitchFamily="2" charset="0"/>
                <a:ea typeface="Calibri" panose="020F0502020204030204" pitchFamily="34" charset="0"/>
              </a:rPr>
              <a:t>sectores con potencial de mitigación; e incluso </a:t>
            </a:r>
            <a:r>
              <a:rPr lang="es-ES" sz="1600" dirty="0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con diferentes tolerancias al </a:t>
            </a:r>
            <a:r>
              <a:rPr lang="es-ES" sz="16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riego de inversión</a:t>
            </a:r>
            <a:r>
              <a:rPr lang="es-ES" sz="1600" dirty="0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600" dirty="0">
              <a:effectLst/>
              <a:latin typeface="Roboto" panose="02000000000000000000" pitchFamily="2" charset="0"/>
              <a:ea typeface="Calibri" panose="020F0502020204030204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6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Agricultura, Transporte y Energía </a:t>
            </a:r>
            <a:r>
              <a:rPr lang="es-ES" sz="1600" dirty="0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son tres de los sectores principales </a:t>
            </a:r>
            <a:r>
              <a:rPr lang="es-ES" sz="1600" dirty="0">
                <a:latin typeface="Roboto" panose="02000000000000000000" pitchFamily="2" charset="0"/>
                <a:ea typeface="Calibri" panose="020F0502020204030204" pitchFamily="34" charset="0"/>
              </a:rPr>
              <a:t>para las inversiones de impacto.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S" sz="1600" dirty="0">
              <a:latin typeface="Roboto" panose="02000000000000000000" pitchFamily="2" charset="0"/>
              <a:ea typeface="Calibri" panose="020F0502020204030204" pitchFamily="34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600" dirty="0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Las inversiones de impacto combinan capital de diferentes fuentes para catalizar proyectos y empresas que mitiguen el cambio climático, a la vez que generen </a:t>
            </a:r>
            <a:r>
              <a:rPr lang="es-ES" sz="16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retornos sociales, ambientales y financieros</a:t>
            </a:r>
            <a:r>
              <a:rPr lang="es-ES" sz="1600" dirty="0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4D78D5F-85FB-E51A-456D-092252803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C89EA02-0E3A-CFD5-EE5E-E782B1557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4328" y="1998034"/>
            <a:ext cx="767994" cy="76799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F614F14-3202-FC4E-467B-BD3676380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792" y="4827533"/>
            <a:ext cx="671066" cy="671066"/>
          </a:xfrm>
          <a:prstGeom prst="rect">
            <a:avLst/>
          </a:prstGeom>
        </p:spPr>
      </p:pic>
      <p:pic>
        <p:nvPicPr>
          <p:cNvPr id="8" name="Graphic 7" descr="Electric car with solid fill">
            <a:extLst>
              <a:ext uri="{FF2B5EF4-FFF2-40B4-BE49-F238E27FC236}">
                <a16:creationId xmlns:a16="http://schemas.microsoft.com/office/drawing/2014/main" id="{70889318-A8DC-B630-BE35-FFE2EDE7B8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4656" y="32018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2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Llamado a la acción: Cierre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4D78D5F-85FB-E51A-456D-092252803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827ED2-2053-F829-66CE-1BE4917BA249}"/>
              </a:ext>
            </a:extLst>
          </p:cNvPr>
          <p:cNvSpPr txBox="1"/>
          <p:nvPr/>
        </p:nvSpPr>
        <p:spPr>
          <a:xfrm>
            <a:off x="1556675" y="1933639"/>
            <a:ext cx="7615484" cy="42575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Centroamérica debe pensar en un </a:t>
            </a:r>
            <a:r>
              <a:rPr lang="es-ES" sz="16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abordaje regional </a:t>
            </a: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atraer inversiones de impacto, pues los países son pequeños y los inversionistas prefieren mirar a la región como una sola.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 su naturaleza, el tamaño del mercado de inversiones de impacto superó el    </a:t>
            </a:r>
            <a:r>
              <a:rPr lang="es-ES" sz="160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$1 billón USD de dólares en la región</a:t>
            </a: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Esto solo es una referencia del enorme potencial para Centroamérica.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s-E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Centroamérica las inversiones de impacto suelen enfocarse en temas de migración, agroindustria, tecnología y energías renovables, y equidad de género.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s-PA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526B5BA-9796-CE1C-9A66-74BC77E93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927" y="2056895"/>
            <a:ext cx="781837" cy="78183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E9ED6BD-A0F7-03B3-8377-B1F658E7F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2364" y="3790601"/>
            <a:ext cx="816355" cy="816355"/>
          </a:xfrm>
          <a:prstGeom prst="rect">
            <a:avLst/>
          </a:prstGeom>
        </p:spPr>
      </p:pic>
      <p:pic>
        <p:nvPicPr>
          <p:cNvPr id="11" name="Graphic 10" descr="Renewable Energy with solid fill">
            <a:extLst>
              <a:ext uri="{FF2B5EF4-FFF2-40B4-BE49-F238E27FC236}">
                <a16:creationId xmlns:a16="http://schemas.microsoft.com/office/drawing/2014/main" id="{067BD2A1-C319-A774-91BF-6216F3100B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6882" y="5295775"/>
            <a:ext cx="781837" cy="7818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142CAD-FB01-7822-5BA0-3A7873DC3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14740" y="1644699"/>
            <a:ext cx="3165426" cy="53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7A0A9D83-69C9-3E64-E673-EBFF2C4E4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58480" y="1272529"/>
            <a:ext cx="3924833" cy="66528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3A995B-B7C8-9A3E-73A5-C1BED5009DB6}"/>
              </a:ext>
            </a:extLst>
          </p:cNvPr>
          <p:cNvSpPr txBox="1"/>
          <p:nvPr/>
        </p:nvSpPr>
        <p:spPr>
          <a:xfrm>
            <a:off x="813814" y="4403451"/>
            <a:ext cx="8229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¡Muchas gracias!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1505D23-8AEA-A48F-3A8A-EB81F4816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56" y="361236"/>
            <a:ext cx="9048750" cy="723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27E1304-E78E-6921-C07F-457954FC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3814" y="1935204"/>
            <a:ext cx="6942510" cy="1618179"/>
          </a:xfrm>
          <a:prstGeom prst="rect">
            <a:avLst/>
          </a:prstGeom>
        </p:spPr>
      </p:pic>
      <p:pic>
        <p:nvPicPr>
          <p:cNvPr id="4" name="Picture 3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FB9C20C-CE56-3FC7-4AA1-DC07C44ED1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98CB28C-FB27-1AB5-81F4-EC79FA629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4795" y="1393539"/>
            <a:ext cx="5106613" cy="4729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Conversatorio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A9F7911-38C1-FAE0-4FD8-345CAFA5559B}"/>
              </a:ext>
            </a:extLst>
          </p:cNvPr>
          <p:cNvSpPr txBox="1"/>
          <p:nvPr/>
        </p:nvSpPr>
        <p:spPr>
          <a:xfrm>
            <a:off x="361729" y="1396868"/>
            <a:ext cx="6154981" cy="4886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¿Cuáles son los instrumentos de financiamiento climático que tienen potencial de apalancar y movilizar inversiones del sector privado en Centroamérica?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¿Qué son las inversiones de impacto, y por qué son un instrumento de financiamiento climático para movilizar al sector privado en Centroamérica?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¿Quiénes están demandando las inversiones de impacto para combatir el cambio climático? (A nivel internacional y regional) 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¿Cuál es el potencial de las inversiones de impacto para la acción climática en Centroamérica?</a:t>
            </a:r>
          </a:p>
          <a:p>
            <a:pPr marL="285750" marR="0" lvl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¿Qué entornos habilitantes son necesarios para fomentar las inversiones de impacto en sectores relevantes para las NDC? </a:t>
            </a:r>
            <a:endParaRPr lang="en-US" sz="16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62C3F6A-5CE4-AE1D-1171-9EF194FF4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A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62C3F6A-5CE4-AE1D-1171-9EF194FF4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  <p:pic>
        <p:nvPicPr>
          <p:cNvPr id="10" name="Picture 9" descr="A blue background with a qr code&#10;&#10;Description automatically generated with low confidence">
            <a:extLst>
              <a:ext uri="{FF2B5EF4-FFF2-40B4-BE49-F238E27FC236}">
                <a16:creationId xmlns:a16="http://schemas.microsoft.com/office/drawing/2014/main" id="{15568E51-15D6-35E7-924D-FF16AA5E7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47" y="1585918"/>
            <a:ext cx="9129700" cy="43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5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736302" y="1576194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Moderadora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FA8432-D8B9-188E-ACE2-DFFEAA8F4755}"/>
              </a:ext>
            </a:extLst>
          </p:cNvPr>
          <p:cNvSpPr/>
          <p:nvPr/>
        </p:nvSpPr>
        <p:spPr>
          <a:xfrm>
            <a:off x="4590646" y="2424892"/>
            <a:ext cx="2745277" cy="28110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8833B-3C2D-757D-111A-B940343AD3DD}"/>
              </a:ext>
            </a:extLst>
          </p:cNvPr>
          <p:cNvSpPr txBox="1"/>
          <p:nvPr/>
        </p:nvSpPr>
        <p:spPr>
          <a:xfrm>
            <a:off x="4590646" y="5356399"/>
            <a:ext cx="2883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Adriana Bazán Fuster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D232B-65D4-A394-EFCA-3F3483BFBB48}"/>
              </a:ext>
            </a:extLst>
          </p:cNvPr>
          <p:cNvSpPr txBox="1"/>
          <p:nvPr/>
        </p:nvSpPr>
        <p:spPr>
          <a:xfrm>
            <a:off x="3999127" y="5755591"/>
            <a:ext cx="4193746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latin typeface="Roboto" panose="02000000000000000000" pitchFamily="2" charset="0"/>
                <a:cs typeface="Calibri" panose="020F0502020204030204" pitchFamily="34" charset="0"/>
              </a:rPr>
              <a:t>Asociada Senior de Financiamiento Climático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400" dirty="0">
                <a:latin typeface="Roboto" panose="02000000000000000000" pitchFamily="2" charset="0"/>
                <a:cs typeface="Calibri" panose="020F0502020204030204" pitchFamily="34" charset="0"/>
              </a:rPr>
              <a:t>Center </a:t>
            </a:r>
            <a:r>
              <a:rPr lang="es-ES" sz="1400" dirty="0" err="1">
                <a:latin typeface="Roboto" panose="02000000000000000000" pitchFamily="2" charset="0"/>
                <a:cs typeface="Calibri" panose="020F0502020204030204" pitchFamily="34" charset="0"/>
              </a:rPr>
              <a:t>for</a:t>
            </a:r>
            <a:r>
              <a:rPr lang="es-ES" sz="1400" dirty="0">
                <a:latin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s-ES" sz="1400" dirty="0" err="1">
                <a:latin typeface="Roboto" panose="02000000000000000000" pitchFamily="2" charset="0"/>
                <a:cs typeface="Calibri" panose="020F0502020204030204" pitchFamily="34" charset="0"/>
              </a:rPr>
              <a:t>Clean</a:t>
            </a:r>
            <a:r>
              <a:rPr lang="es-ES" sz="1400" dirty="0">
                <a:latin typeface="Roboto" panose="02000000000000000000" pitchFamily="2" charset="0"/>
                <a:cs typeface="Calibri" panose="020F0502020204030204" pitchFamily="34" charset="0"/>
              </a:rPr>
              <a:t> Air </a:t>
            </a:r>
            <a:r>
              <a:rPr lang="es-ES" sz="1400" dirty="0" err="1">
                <a:latin typeface="Roboto" panose="02000000000000000000" pitchFamily="2" charset="0"/>
                <a:cs typeface="Calibri" panose="020F0502020204030204" pitchFamily="34" charset="0"/>
              </a:rPr>
              <a:t>Policy</a:t>
            </a:r>
            <a:r>
              <a:rPr lang="es-ES" sz="1400" dirty="0">
                <a:latin typeface="Roboto" panose="02000000000000000000" pitchFamily="2" charset="0"/>
                <a:cs typeface="Calibri" panose="020F0502020204030204" pitchFamily="34" charset="0"/>
              </a:rPr>
              <a:t> (CCAP)</a:t>
            </a:r>
            <a:endParaRPr lang="en-US" sz="1400" dirty="0">
              <a:latin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04CDD6A-2AEE-70D5-69C5-9F105133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A person in a blue suit&#10;&#10;Description automatically generated with low confidence">
            <a:extLst>
              <a:ext uri="{FF2B5EF4-FFF2-40B4-BE49-F238E27FC236}">
                <a16:creationId xmlns:a16="http://schemas.microsoft.com/office/drawing/2014/main" id="{BA747445-DBCC-2DF3-63A9-50E60DFA2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b="41875"/>
          <a:stretch/>
        </p:blipFill>
        <p:spPr>
          <a:xfrm>
            <a:off x="4729163" y="2598458"/>
            <a:ext cx="2606760" cy="25555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555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28595AAB-D47A-61C8-5AA9-EC413FA1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353"/>
          <a:stretch/>
        </p:blipFill>
        <p:spPr>
          <a:xfrm>
            <a:off x="0" y="0"/>
            <a:ext cx="12192000" cy="1395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BDC7B-11CA-6BAE-AAE8-4F6466E11F91}"/>
              </a:ext>
            </a:extLst>
          </p:cNvPr>
          <p:cNvSpPr txBox="1"/>
          <p:nvPr/>
        </p:nvSpPr>
        <p:spPr>
          <a:xfrm>
            <a:off x="736302" y="1576194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Panelistas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3FA8432-D8B9-188E-ACE2-DFFEAA8F4755}"/>
              </a:ext>
            </a:extLst>
          </p:cNvPr>
          <p:cNvSpPr/>
          <p:nvPr/>
        </p:nvSpPr>
        <p:spPr>
          <a:xfrm>
            <a:off x="1167726" y="2614044"/>
            <a:ext cx="2607276" cy="26072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1587CF-6318-84BB-3F2A-FD4246C3D4A8}"/>
              </a:ext>
            </a:extLst>
          </p:cNvPr>
          <p:cNvSpPr/>
          <p:nvPr/>
        </p:nvSpPr>
        <p:spPr>
          <a:xfrm>
            <a:off x="8328883" y="2558452"/>
            <a:ext cx="2607276" cy="26072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4CAAA8-B361-29BA-9AAA-D0ECEB94A6DD}"/>
              </a:ext>
            </a:extLst>
          </p:cNvPr>
          <p:cNvSpPr/>
          <p:nvPr/>
        </p:nvSpPr>
        <p:spPr>
          <a:xfrm>
            <a:off x="4792362" y="2514814"/>
            <a:ext cx="2607276" cy="26072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311CA7-5A22-6DB0-5EB6-033DDA3BE65E}"/>
              </a:ext>
            </a:extLst>
          </p:cNvPr>
          <p:cNvSpPr txBox="1"/>
          <p:nvPr/>
        </p:nvSpPr>
        <p:spPr>
          <a:xfrm>
            <a:off x="1104226" y="5372007"/>
            <a:ext cx="2883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SV" sz="2000" b="1" dirty="0">
                <a:effectLst/>
                <a:latin typeface="Roboto" panose="020000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Ivan M. Cruz Burgos</a:t>
            </a:r>
            <a:endParaRPr lang="es-CL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7F2275-D543-BB1A-4631-19E01090A2BF}"/>
              </a:ext>
            </a:extLst>
          </p:cNvPr>
          <p:cNvSpPr txBox="1"/>
          <p:nvPr/>
        </p:nvSpPr>
        <p:spPr>
          <a:xfrm>
            <a:off x="8397854" y="5316415"/>
            <a:ext cx="3080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Juan Pablo Mancilla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D2075-A47E-16B4-668E-0AC7DC09A367}"/>
              </a:ext>
            </a:extLst>
          </p:cNvPr>
          <p:cNvSpPr txBox="1"/>
          <p:nvPr/>
        </p:nvSpPr>
        <p:spPr>
          <a:xfrm>
            <a:off x="8118904" y="5607635"/>
            <a:ext cx="35337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1400" dirty="0">
                <a:effectLst/>
                <a:latin typeface="Roboto" panose="020000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Coordinador Ejecutivo, Plataforma de Inversión de Impacto Centroamericana (PiiC) (Modalidad Presencial)</a:t>
            </a:r>
            <a:endParaRPr lang="en-PA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8833B-3C2D-757D-111A-B940343AD3DD}"/>
              </a:ext>
            </a:extLst>
          </p:cNvPr>
          <p:cNvSpPr txBox="1"/>
          <p:nvPr/>
        </p:nvSpPr>
        <p:spPr>
          <a:xfrm>
            <a:off x="4961179" y="5328382"/>
            <a:ext cx="2883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Fernando Alvarado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D232B-65D4-A394-EFCA-3F3483BFBB48}"/>
              </a:ext>
            </a:extLst>
          </p:cNvPr>
          <p:cNvSpPr txBox="1"/>
          <p:nvPr/>
        </p:nvSpPr>
        <p:spPr>
          <a:xfrm>
            <a:off x="4635929" y="5619602"/>
            <a:ext cx="3533775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latin typeface="Roboto" panose="02000000000000000000" pitchFamily="2" charset="0"/>
                <a:cs typeface="Calibri" panose="020F0502020204030204" pitchFamily="34" charset="0"/>
              </a:rPr>
              <a:t>CEO </a:t>
            </a:r>
            <a:r>
              <a:rPr lang="es-CO" sz="1400" dirty="0" err="1">
                <a:latin typeface="Roboto" panose="02000000000000000000" pitchFamily="2" charset="0"/>
                <a:cs typeface="Calibri" panose="020F0502020204030204" pitchFamily="34" charset="0"/>
              </a:rPr>
              <a:t>Deetken</a:t>
            </a:r>
            <a:r>
              <a:rPr lang="es-CO" sz="1400" dirty="0">
                <a:latin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s-CO" sz="1400" dirty="0" err="1">
                <a:latin typeface="Roboto" panose="02000000000000000000" pitchFamily="2" charset="0"/>
                <a:cs typeface="Calibri" panose="020F0502020204030204" pitchFamily="34" charset="0"/>
              </a:rPr>
              <a:t>Impact</a:t>
            </a:r>
            <a:r>
              <a:rPr lang="es-CO" sz="1400" dirty="0">
                <a:latin typeface="Roboto" panose="02000000000000000000" pitchFamily="2" charset="0"/>
                <a:cs typeface="Calibri" panose="020F0502020204030204" pitchFamily="34" charset="0"/>
              </a:rPr>
              <a:t>, Energía Sustentable </a:t>
            </a:r>
            <a:endParaRPr lang="en-US" sz="1400" dirty="0">
              <a:latin typeface="Roboto" panose="02000000000000000000" pitchFamily="2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Roboto" panose="02000000000000000000" pitchFamily="2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Roboto" panose="02000000000000000000" pitchFamily="2" charset="0"/>
                <a:cs typeface="Calibri" panose="020F0502020204030204" pitchFamily="34" charset="0"/>
              </a:rPr>
              <a:t>Modalidad</a:t>
            </a:r>
            <a:r>
              <a:rPr lang="en-US" sz="1400" dirty="0">
                <a:latin typeface="Roboto" panose="02000000000000000000" pitchFamily="2" charset="0"/>
                <a:cs typeface="Calibri" panose="020F0502020204030204" pitchFamily="34" charset="0"/>
              </a:rPr>
              <a:t> Virtual)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04CDD6A-2AEE-70D5-69C5-9F105133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van M. Cruz Burgos - República Dominicana | Perfil profesional | LinkedIn">
            <a:extLst>
              <a:ext uri="{FF2B5EF4-FFF2-40B4-BE49-F238E27FC236}">
                <a16:creationId xmlns:a16="http://schemas.microsoft.com/office/drawing/2014/main" id="{2A8ED569-AC52-EE4D-D065-813B3AAE6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63" y="2807594"/>
            <a:ext cx="2370087" cy="23700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E144D6-7AF5-2BCE-C199-E95763A8FC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9"/>
          <a:stretch/>
        </p:blipFill>
        <p:spPr>
          <a:xfrm>
            <a:off x="4915663" y="2720037"/>
            <a:ext cx="2490139" cy="2352294"/>
          </a:xfrm>
          <a:prstGeom prst="ellipse">
            <a:avLst/>
          </a:prstGeom>
        </p:spPr>
      </p:pic>
      <p:pic>
        <p:nvPicPr>
          <p:cNvPr id="19" name="Imagen 1" descr="Hombre sonriendo con camisa azul y corbata&#10;&#10;Descripción generada automáticamente">
            <a:extLst>
              <a:ext uri="{FF2B5EF4-FFF2-40B4-BE49-F238E27FC236}">
                <a16:creationId xmlns:a16="http://schemas.microsoft.com/office/drawing/2014/main" id="{205ADAC4-A56E-857C-1C89-6E48C8BE9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229" y="2641160"/>
            <a:ext cx="2480930" cy="2480930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4B8C004-ABE9-A2F9-5493-A17CB8FA1CAD}"/>
              </a:ext>
            </a:extLst>
          </p:cNvPr>
          <p:cNvSpPr txBox="1"/>
          <p:nvPr/>
        </p:nvSpPr>
        <p:spPr>
          <a:xfrm>
            <a:off x="360608" y="5713007"/>
            <a:ext cx="3952143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S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Director de Mecanismos Financieros y Manejo de Portafolio, Ministerio de Ambiente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S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República Dominicana 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Modalidad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Virtual)</a:t>
            </a:r>
            <a:endParaRPr lang="en-PA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7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Conversatorio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4740" y="1644699"/>
            <a:ext cx="3165426" cy="536557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4283172" y="1644699"/>
            <a:ext cx="4706320" cy="37702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Cuáles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son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instrumentos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financiamiento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climático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que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tienen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potencial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apalancar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movilizar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inversiones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del sector privado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Centroamérica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Desde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gobierno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¿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Cómo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está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fomentando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estos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instrumentos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? ¿Hay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experiencias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República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Dominicana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inversiones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  <a:endParaRPr lang="es-ES_tradnl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s-ES" sz="1100" dirty="0">
              <a:effectLst/>
              <a:latin typeface="Roboto" panose="020000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4D78D5F-85FB-E51A-456D-092252803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999A855-B871-BD61-B9E8-C848AEFB8F0B}"/>
              </a:ext>
            </a:extLst>
          </p:cNvPr>
          <p:cNvSpPr/>
          <p:nvPr/>
        </p:nvSpPr>
        <p:spPr>
          <a:xfrm>
            <a:off x="807118" y="1265459"/>
            <a:ext cx="2607276" cy="26072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78ABE-5C99-2B95-5CA2-46B8C138DE37}"/>
              </a:ext>
            </a:extLst>
          </p:cNvPr>
          <p:cNvSpPr txBox="1"/>
          <p:nvPr/>
        </p:nvSpPr>
        <p:spPr>
          <a:xfrm>
            <a:off x="743618" y="4023422"/>
            <a:ext cx="2883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SV" sz="2000" b="1" dirty="0">
                <a:effectLst/>
                <a:latin typeface="Roboto" panose="020000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Ivan M. Cruz Burgos</a:t>
            </a:r>
            <a:endParaRPr lang="es-CL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1" descr="Ivan M. Cruz Burgos - República Dominicana | Perfil profesional | LinkedIn">
            <a:extLst>
              <a:ext uri="{FF2B5EF4-FFF2-40B4-BE49-F238E27FC236}">
                <a16:creationId xmlns:a16="http://schemas.microsoft.com/office/drawing/2014/main" id="{E23E4078-6A96-BAF5-F74C-17855F4B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55" y="1459009"/>
            <a:ext cx="2370087" cy="23700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86FE10-EB4C-6675-8FA3-B2D94D21F4E2}"/>
              </a:ext>
            </a:extLst>
          </p:cNvPr>
          <p:cNvSpPr txBox="1"/>
          <p:nvPr/>
        </p:nvSpPr>
        <p:spPr>
          <a:xfrm>
            <a:off x="0" y="4364422"/>
            <a:ext cx="3952143" cy="106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S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Director de Mecanismos Financieros y Manejo de Portafolio, Ministerio de Ambiente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SV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República Dominicana </a:t>
            </a:r>
            <a:endParaRPr lang="en-US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4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Modalidad</a:t>
            </a:r>
            <a:r>
              <a:rPr lang="en-US" sz="14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Virtual)</a:t>
            </a:r>
            <a:endParaRPr lang="en-PA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2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Conversatorio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4740" y="1644699"/>
            <a:ext cx="3165426" cy="536557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4283172" y="1644699"/>
            <a:ext cx="4706320" cy="46525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¿En qué sectores las inversiones de impacto están ayudando a combatir el cambio climático?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s-ES" sz="16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Quiénes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están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invirtiendo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inversiones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impacto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mitigar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adaptarse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al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cambio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climático</a:t>
            </a:r>
            <a:r>
              <a:rPr lang="en-US" sz="16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S_tradnl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¿Quienes reciben estas inversiones? ¿Las comunidades, los gobiernos, los bancos, o </a:t>
            </a:r>
            <a:r>
              <a:rPr lang="es-ES_tradnl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lxs</a:t>
            </a:r>
            <a:r>
              <a:rPr lang="es-ES_tradnl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ES_tradnl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empresarixs</a:t>
            </a:r>
            <a:r>
              <a:rPr lang="es-ES_tradnl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s-ES" sz="1100" dirty="0">
              <a:effectLst/>
              <a:latin typeface="Roboto" panose="020000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4D78D5F-85FB-E51A-456D-092252803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6435B5-909A-8F66-5D69-D1D9843C3305}"/>
              </a:ext>
            </a:extLst>
          </p:cNvPr>
          <p:cNvSpPr/>
          <p:nvPr/>
        </p:nvSpPr>
        <p:spPr>
          <a:xfrm>
            <a:off x="580580" y="1478732"/>
            <a:ext cx="2607276" cy="26072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F54D05-B50D-0615-F8D3-51A8E4ADE1F6}"/>
              </a:ext>
            </a:extLst>
          </p:cNvPr>
          <p:cNvSpPr txBox="1"/>
          <p:nvPr/>
        </p:nvSpPr>
        <p:spPr>
          <a:xfrm>
            <a:off x="749397" y="4292300"/>
            <a:ext cx="2883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Fernando Alvarado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B7717-28C7-1D38-8626-61CC73225C64}"/>
              </a:ext>
            </a:extLst>
          </p:cNvPr>
          <p:cNvSpPr txBox="1"/>
          <p:nvPr/>
        </p:nvSpPr>
        <p:spPr>
          <a:xfrm>
            <a:off x="424147" y="4583520"/>
            <a:ext cx="3533775" cy="570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s-CO" sz="1400" dirty="0">
                <a:latin typeface="Roboto" panose="02000000000000000000" pitchFamily="2" charset="0"/>
                <a:cs typeface="Calibri" panose="020F0502020204030204" pitchFamily="34" charset="0"/>
              </a:rPr>
              <a:t>CEO </a:t>
            </a:r>
            <a:r>
              <a:rPr lang="es-CO" sz="1400" dirty="0" err="1">
                <a:latin typeface="Roboto" panose="02000000000000000000" pitchFamily="2" charset="0"/>
                <a:cs typeface="Calibri" panose="020F0502020204030204" pitchFamily="34" charset="0"/>
              </a:rPr>
              <a:t>Deetken</a:t>
            </a:r>
            <a:r>
              <a:rPr lang="es-CO" sz="1400" dirty="0">
                <a:latin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s-CO" sz="1400" dirty="0" err="1">
                <a:latin typeface="Roboto" panose="02000000000000000000" pitchFamily="2" charset="0"/>
                <a:cs typeface="Calibri" panose="020F0502020204030204" pitchFamily="34" charset="0"/>
              </a:rPr>
              <a:t>Impact</a:t>
            </a:r>
            <a:r>
              <a:rPr lang="es-CO" sz="1400" dirty="0">
                <a:latin typeface="Roboto" panose="02000000000000000000" pitchFamily="2" charset="0"/>
                <a:cs typeface="Calibri" panose="020F0502020204030204" pitchFamily="34" charset="0"/>
              </a:rPr>
              <a:t>, Energía Sustentable </a:t>
            </a:r>
            <a:endParaRPr lang="en-US" sz="1400" dirty="0">
              <a:latin typeface="Roboto" panose="02000000000000000000" pitchFamily="2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Roboto" panose="02000000000000000000" pitchFamily="2" charset="0"/>
                <a:cs typeface="Calibri" panose="020F0502020204030204" pitchFamily="34" charset="0"/>
              </a:rPr>
              <a:t>(</a:t>
            </a:r>
            <a:r>
              <a:rPr lang="en-US" sz="1400" dirty="0" err="1">
                <a:latin typeface="Roboto" panose="02000000000000000000" pitchFamily="2" charset="0"/>
                <a:cs typeface="Calibri" panose="020F0502020204030204" pitchFamily="34" charset="0"/>
              </a:rPr>
              <a:t>Modalidad</a:t>
            </a:r>
            <a:r>
              <a:rPr lang="en-US" sz="1400" dirty="0">
                <a:latin typeface="Roboto" panose="02000000000000000000" pitchFamily="2" charset="0"/>
                <a:cs typeface="Calibri" panose="020F0502020204030204" pitchFamily="34" charset="0"/>
              </a:rPr>
              <a:t> Virtual)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8C81F7-3D71-02B3-7CF6-8FA5D3582B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29"/>
          <a:stretch/>
        </p:blipFill>
        <p:spPr>
          <a:xfrm>
            <a:off x="656469" y="1639166"/>
            <a:ext cx="2537552" cy="239708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814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F6236FA-29D8-D9E1-2555-C1C7A44782C8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Conversatorio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E2157B4-7C5D-E913-B371-EB8427DA756A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>
            <a:extLst>
              <a:ext uri="{FF2B5EF4-FFF2-40B4-BE49-F238E27FC236}">
                <a16:creationId xmlns:a16="http://schemas.microsoft.com/office/drawing/2014/main" id="{3E6F613C-FE6B-D957-0BEC-F7FBAD8CD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4740" y="1644699"/>
            <a:ext cx="3165426" cy="536557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8A77F7F-07FE-96C3-8C9A-FCB4E03C0E10}"/>
              </a:ext>
            </a:extLst>
          </p:cNvPr>
          <p:cNvSpPr txBox="1"/>
          <p:nvPr/>
        </p:nvSpPr>
        <p:spPr>
          <a:xfrm>
            <a:off x="4251962" y="2299131"/>
            <a:ext cx="4706320" cy="29013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Cuál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es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potencial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las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inversiones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impacto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para la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acción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climática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Centroamérica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 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¿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qué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sectores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existe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mayor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potencial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Centroamérica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s-ES_tradnl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endParaRPr lang="es-ES" sz="1100" dirty="0">
              <a:effectLst/>
              <a:latin typeface="Roboto" panose="02000000000000000000" pitchFamily="2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4D78D5F-85FB-E51A-456D-092252803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4AA3D68-8B50-B313-7DD9-9B28E75C6C12}"/>
              </a:ext>
            </a:extLst>
          </p:cNvPr>
          <p:cNvSpPr/>
          <p:nvPr/>
        </p:nvSpPr>
        <p:spPr>
          <a:xfrm>
            <a:off x="571708" y="1747083"/>
            <a:ext cx="2607276" cy="260727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A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E2CA84-611B-0351-A430-84370B4D7724}"/>
              </a:ext>
            </a:extLst>
          </p:cNvPr>
          <p:cNvSpPr txBox="1"/>
          <p:nvPr/>
        </p:nvSpPr>
        <p:spPr>
          <a:xfrm>
            <a:off x="640679" y="4505046"/>
            <a:ext cx="30801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CL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Juan Pablo Mancilla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2B9DD-11CE-C656-2D71-B9BD78D37C2E}"/>
              </a:ext>
            </a:extLst>
          </p:cNvPr>
          <p:cNvSpPr txBox="1"/>
          <p:nvPr/>
        </p:nvSpPr>
        <p:spPr>
          <a:xfrm>
            <a:off x="361729" y="4796266"/>
            <a:ext cx="353377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1400" dirty="0">
                <a:effectLst/>
                <a:latin typeface="Roboto" panose="02000000000000000000" pitchFamily="2" charset="0"/>
                <a:ea typeface="Arial" panose="020B0604020202020204" pitchFamily="34" charset="0"/>
                <a:cs typeface="Calibri" panose="020F0502020204030204" pitchFamily="34" charset="0"/>
              </a:rPr>
              <a:t>Coordinador Ejecutivo, Plataforma de Inversión de Impacto Centroamericana (PiiC) (Modalidad Presencial)</a:t>
            </a:r>
            <a:endParaRPr lang="en-PA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n 1" descr="Hombre sonriendo con camisa azul y corbata&#10;&#10;Descripción generada automáticamente">
            <a:extLst>
              <a:ext uri="{FF2B5EF4-FFF2-40B4-BE49-F238E27FC236}">
                <a16:creationId xmlns:a16="http://schemas.microsoft.com/office/drawing/2014/main" id="{0F749A21-2A46-B6C6-00CD-5E00B92B2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4" y="1829791"/>
            <a:ext cx="2480930" cy="24809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62662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8B0FE8-7DA6-F71E-C252-D50013BFD7D6}"/>
              </a:ext>
            </a:extLst>
          </p:cNvPr>
          <p:cNvSpPr txBox="1"/>
          <p:nvPr/>
        </p:nvSpPr>
        <p:spPr>
          <a:xfrm>
            <a:off x="361729" y="298261"/>
            <a:ext cx="1071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Discusión con la audiencia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245EB9-A4D2-06A9-DECA-9DF6E9AD77BE}"/>
              </a:ext>
            </a:extLst>
          </p:cNvPr>
          <p:cNvCxnSpPr/>
          <p:nvPr/>
        </p:nvCxnSpPr>
        <p:spPr>
          <a:xfrm>
            <a:off x="0" y="1105025"/>
            <a:ext cx="188421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62C3F6A-5CE4-AE1D-1171-9EF194FF4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8" y="522882"/>
            <a:ext cx="1741806" cy="403024"/>
          </a:xfrm>
          <a:prstGeom prst="rect">
            <a:avLst/>
          </a:prstGeom>
        </p:spPr>
      </p:pic>
      <p:pic>
        <p:nvPicPr>
          <p:cNvPr id="10" name="Picture 9" descr="A blue background with a qr code&#10;&#10;Description automatically generated with low confidence">
            <a:extLst>
              <a:ext uri="{FF2B5EF4-FFF2-40B4-BE49-F238E27FC236}">
                <a16:creationId xmlns:a16="http://schemas.microsoft.com/office/drawing/2014/main" id="{15568E51-15D6-35E7-924D-FF16AA5E7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847" y="1585918"/>
            <a:ext cx="9129700" cy="432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572</Words>
  <Application>Microsoft Macintosh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  Delgado-Olguin (Afilliate)</dc:creator>
  <cp:lastModifiedBy>Adriana Bazán Fuster</cp:lastModifiedBy>
  <cp:revision>7</cp:revision>
  <dcterms:created xsi:type="dcterms:W3CDTF">2023-05-12T18:57:47Z</dcterms:created>
  <dcterms:modified xsi:type="dcterms:W3CDTF">2023-05-19T14:43:42Z</dcterms:modified>
</cp:coreProperties>
</file>