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84" r:id="rId6"/>
    <p:sldId id="285" r:id="rId7"/>
    <p:sldId id="279" r:id="rId8"/>
    <p:sldId id="282" r:id="rId9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94" d="100"/>
          <a:sy n="94" d="100"/>
        </p:scale>
        <p:origin x="40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7B87F-8C95-4D98-B790-0413A8060E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29B8C0A1-85BC-4FD6-AB13-CEEC8E61213B}">
      <dgm:prSet phldrT="[Texto]" custT="1"/>
      <dgm:spPr/>
      <dgm:t>
        <a:bodyPr/>
        <a:lstStyle/>
        <a:p>
          <a:r>
            <a:rPr lang="es-ES" sz="2400" b="0" i="0" dirty="0">
              <a:solidFill>
                <a:srgbClr val="1F1F1F"/>
              </a:solidFill>
              <a:effectLst/>
              <a:latin typeface="Google Sans"/>
            </a:rPr>
            <a:t>Guía participación gobiernos subnacionales en las NDC</a:t>
          </a:r>
          <a:endParaRPr lang="es-HN" sz="2400" dirty="0"/>
        </a:p>
      </dgm:t>
    </dgm:pt>
    <dgm:pt modelId="{A1136624-6773-4744-B9BC-6E0BD66E129B}" type="parTrans" cxnId="{185318D0-FE02-4D98-BC8D-94CD60B8B69F}">
      <dgm:prSet/>
      <dgm:spPr/>
      <dgm:t>
        <a:bodyPr/>
        <a:lstStyle/>
        <a:p>
          <a:endParaRPr lang="es-HN"/>
        </a:p>
      </dgm:t>
    </dgm:pt>
    <dgm:pt modelId="{5204D4DE-B501-46B7-AAA0-37750623CE78}" type="sibTrans" cxnId="{185318D0-FE02-4D98-BC8D-94CD60B8B69F}">
      <dgm:prSet/>
      <dgm:spPr/>
      <dgm:t>
        <a:bodyPr/>
        <a:lstStyle/>
        <a:p>
          <a:endParaRPr lang="es-HN"/>
        </a:p>
      </dgm:t>
    </dgm:pt>
    <dgm:pt modelId="{8809FE81-75F9-4D88-AB10-C1F379E69E9D}">
      <dgm:prSet phldrT="[Texto]" custT="1"/>
      <dgm:spPr/>
      <dgm:t>
        <a:bodyPr/>
        <a:lstStyle/>
        <a:p>
          <a:r>
            <a:rPr lang="es-ES" sz="3200" dirty="0"/>
            <a:t>Proyecto NDC5- PNUMA</a:t>
          </a:r>
          <a:endParaRPr lang="es-HN" sz="3200" dirty="0"/>
        </a:p>
      </dgm:t>
    </dgm:pt>
    <dgm:pt modelId="{A8BB85B2-DFDE-40BF-904A-3708AFD6B18E}" type="sibTrans" cxnId="{D798C9B9-C8BC-4E2D-8619-FF96830FE155}">
      <dgm:prSet/>
      <dgm:spPr/>
      <dgm:t>
        <a:bodyPr/>
        <a:lstStyle/>
        <a:p>
          <a:endParaRPr lang="es-HN"/>
        </a:p>
      </dgm:t>
    </dgm:pt>
    <dgm:pt modelId="{FADEFFAE-62DF-4212-B5AE-514C19AF7E5F}" type="parTrans" cxnId="{D798C9B9-C8BC-4E2D-8619-FF96830FE155}">
      <dgm:prSet/>
      <dgm:spPr/>
      <dgm:t>
        <a:bodyPr/>
        <a:lstStyle/>
        <a:p>
          <a:endParaRPr lang="es-HN"/>
        </a:p>
      </dgm:t>
    </dgm:pt>
    <dgm:pt modelId="{381DD2F6-8B33-4C7C-B7B9-A5B2A85A1453}">
      <dgm:prSet phldrT="[Texto]" custT="1"/>
      <dgm:spPr/>
      <dgm:t>
        <a:bodyPr/>
        <a:lstStyle/>
        <a:p>
          <a:r>
            <a:rPr lang="es-ES" sz="2400" b="0" i="0" dirty="0"/>
            <a:t>Guía nacional vínculos NDC y otras agendas de desarrollo</a:t>
          </a:r>
          <a:endParaRPr lang="es-HN" sz="2400" dirty="0"/>
        </a:p>
      </dgm:t>
    </dgm:pt>
    <dgm:pt modelId="{A584C3BC-30E6-4100-985B-7AB4EC0B19C4}" type="parTrans" cxnId="{AD79828F-0A2C-4CFE-9CB8-7F315D1678ED}">
      <dgm:prSet/>
      <dgm:spPr/>
      <dgm:t>
        <a:bodyPr/>
        <a:lstStyle/>
        <a:p>
          <a:endParaRPr lang="es-HN"/>
        </a:p>
      </dgm:t>
    </dgm:pt>
    <dgm:pt modelId="{DF177610-817D-4A12-A77C-8E879C80BC37}" type="sibTrans" cxnId="{AD79828F-0A2C-4CFE-9CB8-7F315D1678ED}">
      <dgm:prSet/>
      <dgm:spPr/>
      <dgm:t>
        <a:bodyPr/>
        <a:lstStyle/>
        <a:p>
          <a:endParaRPr lang="es-HN"/>
        </a:p>
      </dgm:t>
    </dgm:pt>
    <dgm:pt modelId="{D80003BF-79A8-4DB9-9C56-BD9F5E161EE2}">
      <dgm:prSet phldrT="[Texto]" custT="1"/>
      <dgm:spPr/>
      <dgm:t>
        <a:bodyPr/>
        <a:lstStyle/>
        <a:p>
          <a:r>
            <a:rPr lang="es-ES" sz="2400" dirty="0"/>
            <a:t>Plan nacional de participación de partes interesadas de las NDC de Honduras con énfasis</a:t>
          </a:r>
          <a:r>
            <a:rPr lang="es-HN" sz="2400" dirty="0"/>
            <a:t> en sector privado.</a:t>
          </a:r>
        </a:p>
      </dgm:t>
    </dgm:pt>
    <dgm:pt modelId="{F105CA2C-31C0-4921-B3A3-B319C4EA4F91}" type="parTrans" cxnId="{761A7571-D0DA-4A72-90C2-DE8D6921A29C}">
      <dgm:prSet/>
      <dgm:spPr/>
      <dgm:t>
        <a:bodyPr/>
        <a:lstStyle/>
        <a:p>
          <a:endParaRPr lang="es-HN"/>
        </a:p>
      </dgm:t>
    </dgm:pt>
    <dgm:pt modelId="{471C3D2F-4A6B-4503-97A5-8C82BBD1ED48}" type="sibTrans" cxnId="{761A7571-D0DA-4A72-90C2-DE8D6921A29C}">
      <dgm:prSet/>
      <dgm:spPr/>
      <dgm:t>
        <a:bodyPr/>
        <a:lstStyle/>
        <a:p>
          <a:endParaRPr lang="es-HN"/>
        </a:p>
      </dgm:t>
    </dgm:pt>
    <dgm:pt modelId="{D3384802-6114-458A-BDDA-A84244E07796}">
      <dgm:prSet phldrT="[Texto]" custT="1"/>
      <dgm:spPr/>
      <dgm:t>
        <a:bodyPr/>
        <a:lstStyle/>
        <a:p>
          <a:r>
            <a:rPr lang="es-ES" sz="2400" dirty="0"/>
            <a:t>Productos regionales como estudio de mercados de carbono</a:t>
          </a:r>
          <a:endParaRPr lang="es-HN" sz="2400" dirty="0"/>
        </a:p>
      </dgm:t>
    </dgm:pt>
    <dgm:pt modelId="{CFA03480-497B-4FA3-80FE-14B7349E4BAB}" type="parTrans" cxnId="{A63DCE61-3B73-496A-9FEC-801327BFAD7C}">
      <dgm:prSet/>
      <dgm:spPr/>
    </dgm:pt>
    <dgm:pt modelId="{72FBAD6D-1196-4D36-BFEB-0100E42D5517}" type="sibTrans" cxnId="{A63DCE61-3B73-496A-9FEC-801327BFAD7C}">
      <dgm:prSet/>
      <dgm:spPr/>
    </dgm:pt>
    <dgm:pt modelId="{C78B1438-3C7A-481A-8A22-4FF3F6A18931}" type="pres">
      <dgm:prSet presAssocID="{F517B87F-8C95-4D98-B790-0413A8060EAB}" presName="linear" presStyleCnt="0">
        <dgm:presLayoutVars>
          <dgm:animLvl val="lvl"/>
          <dgm:resizeHandles val="exact"/>
        </dgm:presLayoutVars>
      </dgm:prSet>
      <dgm:spPr/>
    </dgm:pt>
    <dgm:pt modelId="{73083635-44E8-4F22-8828-281AA2978B6D}" type="pres">
      <dgm:prSet presAssocID="{8809FE81-75F9-4D88-AB10-C1F379E69E9D}" presName="parentText" presStyleLbl="node1" presStyleIdx="0" presStyleCnt="1" custLinFactNeighborX="-2386" custLinFactNeighborY="-99707">
        <dgm:presLayoutVars>
          <dgm:chMax val="0"/>
          <dgm:bulletEnabled val="1"/>
        </dgm:presLayoutVars>
      </dgm:prSet>
      <dgm:spPr/>
    </dgm:pt>
    <dgm:pt modelId="{327B29D9-F68C-49C1-9853-C6A8C5C31D8C}" type="pres">
      <dgm:prSet presAssocID="{8809FE81-75F9-4D88-AB10-C1F379E69E9D}" presName="childText" presStyleLbl="revTx" presStyleIdx="0" presStyleCnt="1" custScaleY="166218" custLinFactNeighborX="341" custLinFactNeighborY="2938">
        <dgm:presLayoutVars>
          <dgm:bulletEnabled val="1"/>
        </dgm:presLayoutVars>
      </dgm:prSet>
      <dgm:spPr/>
    </dgm:pt>
  </dgm:ptLst>
  <dgm:cxnLst>
    <dgm:cxn modelId="{B63BE83B-E105-445C-8E91-6227858AC984}" type="presOf" srcId="{381DD2F6-8B33-4C7C-B7B9-A5B2A85A1453}" destId="{327B29D9-F68C-49C1-9853-C6A8C5C31D8C}" srcOrd="0" destOrd="1" presId="urn:microsoft.com/office/officeart/2005/8/layout/vList2"/>
    <dgm:cxn modelId="{582F333D-09C5-4728-88C9-C19F45687856}" type="presOf" srcId="{D3384802-6114-458A-BDDA-A84244E07796}" destId="{327B29D9-F68C-49C1-9853-C6A8C5C31D8C}" srcOrd="0" destOrd="3" presId="urn:microsoft.com/office/officeart/2005/8/layout/vList2"/>
    <dgm:cxn modelId="{A63DCE61-3B73-496A-9FEC-801327BFAD7C}" srcId="{8809FE81-75F9-4D88-AB10-C1F379E69E9D}" destId="{D3384802-6114-458A-BDDA-A84244E07796}" srcOrd="3" destOrd="0" parTransId="{CFA03480-497B-4FA3-80FE-14B7349E4BAB}" sibTransId="{72FBAD6D-1196-4D36-BFEB-0100E42D5517}"/>
    <dgm:cxn modelId="{761A7571-D0DA-4A72-90C2-DE8D6921A29C}" srcId="{8809FE81-75F9-4D88-AB10-C1F379E69E9D}" destId="{D80003BF-79A8-4DB9-9C56-BD9F5E161EE2}" srcOrd="2" destOrd="0" parTransId="{F105CA2C-31C0-4921-B3A3-B319C4EA4F91}" sibTransId="{471C3D2F-4A6B-4503-97A5-8C82BBD1ED48}"/>
    <dgm:cxn modelId="{07B60C83-A0CA-41F3-BBA0-FBFCD42E6525}" type="presOf" srcId="{F517B87F-8C95-4D98-B790-0413A8060EAB}" destId="{C78B1438-3C7A-481A-8A22-4FF3F6A18931}" srcOrd="0" destOrd="0" presId="urn:microsoft.com/office/officeart/2005/8/layout/vList2"/>
    <dgm:cxn modelId="{AD79828F-0A2C-4CFE-9CB8-7F315D1678ED}" srcId="{8809FE81-75F9-4D88-AB10-C1F379E69E9D}" destId="{381DD2F6-8B33-4C7C-B7B9-A5B2A85A1453}" srcOrd="1" destOrd="0" parTransId="{A584C3BC-30E6-4100-985B-7AB4EC0B19C4}" sibTransId="{DF177610-817D-4A12-A77C-8E879C80BC37}"/>
    <dgm:cxn modelId="{79019390-0AF0-4F92-99E4-749D5A7D913F}" type="presOf" srcId="{D80003BF-79A8-4DB9-9C56-BD9F5E161EE2}" destId="{327B29D9-F68C-49C1-9853-C6A8C5C31D8C}" srcOrd="0" destOrd="2" presId="urn:microsoft.com/office/officeart/2005/8/layout/vList2"/>
    <dgm:cxn modelId="{63D86098-E109-4E9F-8858-1466CE1D1EB7}" type="presOf" srcId="{8809FE81-75F9-4D88-AB10-C1F379E69E9D}" destId="{73083635-44E8-4F22-8828-281AA2978B6D}" srcOrd="0" destOrd="0" presId="urn:microsoft.com/office/officeart/2005/8/layout/vList2"/>
    <dgm:cxn modelId="{D798C9B9-C8BC-4E2D-8619-FF96830FE155}" srcId="{F517B87F-8C95-4D98-B790-0413A8060EAB}" destId="{8809FE81-75F9-4D88-AB10-C1F379E69E9D}" srcOrd="0" destOrd="0" parTransId="{FADEFFAE-62DF-4212-B5AE-514C19AF7E5F}" sibTransId="{A8BB85B2-DFDE-40BF-904A-3708AFD6B18E}"/>
    <dgm:cxn modelId="{185318D0-FE02-4D98-BC8D-94CD60B8B69F}" srcId="{8809FE81-75F9-4D88-AB10-C1F379E69E9D}" destId="{29B8C0A1-85BC-4FD6-AB13-CEEC8E61213B}" srcOrd="0" destOrd="0" parTransId="{A1136624-6773-4744-B9BC-6E0BD66E129B}" sibTransId="{5204D4DE-B501-46B7-AAA0-37750623CE78}"/>
    <dgm:cxn modelId="{BCDF14F3-6D24-4380-90FC-167C33331AA9}" type="presOf" srcId="{29B8C0A1-85BC-4FD6-AB13-CEEC8E61213B}" destId="{327B29D9-F68C-49C1-9853-C6A8C5C31D8C}" srcOrd="0" destOrd="0" presId="urn:microsoft.com/office/officeart/2005/8/layout/vList2"/>
    <dgm:cxn modelId="{1690559E-137E-4553-A580-159F621A7730}" type="presParOf" srcId="{C78B1438-3C7A-481A-8A22-4FF3F6A18931}" destId="{73083635-44E8-4F22-8828-281AA2978B6D}" srcOrd="0" destOrd="0" presId="urn:microsoft.com/office/officeart/2005/8/layout/vList2"/>
    <dgm:cxn modelId="{0DA31367-E603-4A3A-BA8E-379EBA42FC72}" type="presParOf" srcId="{C78B1438-3C7A-481A-8A22-4FF3F6A18931}" destId="{327B29D9-F68C-49C1-9853-C6A8C5C31D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17B87F-8C95-4D98-B790-0413A8060E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29B8C0A1-85BC-4FD6-AB13-CEEC8E61213B}">
      <dgm:prSet phldrT="[Texto]" custT="1"/>
      <dgm:spPr/>
      <dgm:t>
        <a:bodyPr/>
        <a:lstStyle/>
        <a:p>
          <a:r>
            <a:rPr lang="es-ES" sz="2400" dirty="0"/>
            <a:t>Modelos de restauración</a:t>
          </a:r>
          <a:endParaRPr lang="es-HN" sz="2400" dirty="0"/>
        </a:p>
      </dgm:t>
    </dgm:pt>
    <dgm:pt modelId="{A1136624-6773-4744-B9BC-6E0BD66E129B}" type="parTrans" cxnId="{185318D0-FE02-4D98-BC8D-94CD60B8B69F}">
      <dgm:prSet/>
      <dgm:spPr/>
      <dgm:t>
        <a:bodyPr/>
        <a:lstStyle/>
        <a:p>
          <a:endParaRPr lang="es-HN"/>
        </a:p>
      </dgm:t>
    </dgm:pt>
    <dgm:pt modelId="{5204D4DE-B501-46B7-AAA0-37750623CE78}" type="sibTrans" cxnId="{185318D0-FE02-4D98-BC8D-94CD60B8B69F}">
      <dgm:prSet/>
      <dgm:spPr/>
      <dgm:t>
        <a:bodyPr/>
        <a:lstStyle/>
        <a:p>
          <a:endParaRPr lang="es-HN"/>
        </a:p>
      </dgm:t>
    </dgm:pt>
    <dgm:pt modelId="{8809FE81-75F9-4D88-AB10-C1F379E69E9D}">
      <dgm:prSet phldrT="[Texto]" custT="1"/>
      <dgm:spPr/>
      <dgm:t>
        <a:bodyPr/>
        <a:lstStyle/>
        <a:p>
          <a:r>
            <a:rPr lang="es-HN" sz="3200" dirty="0"/>
            <a:t>Proyecto insignia (</a:t>
          </a:r>
          <a:r>
            <a:rPr lang="es-HN" sz="3200" dirty="0" err="1"/>
            <a:t>Flagship</a:t>
          </a:r>
          <a:r>
            <a:rPr lang="es-HN" sz="3200" dirty="0"/>
            <a:t>) </a:t>
          </a:r>
          <a:r>
            <a:rPr lang="es-ES" sz="3200" dirty="0"/>
            <a:t>Restauración de ecosistemas productivos en el Corredor Seco</a:t>
          </a:r>
          <a:endParaRPr lang="es-HN" sz="3200" dirty="0"/>
        </a:p>
        <a:p>
          <a:r>
            <a:rPr lang="es-HN" sz="3200" dirty="0"/>
            <a:t>de Centroamérica- SICA: CAC-CCAD</a:t>
          </a:r>
        </a:p>
      </dgm:t>
    </dgm:pt>
    <dgm:pt modelId="{A8BB85B2-DFDE-40BF-904A-3708AFD6B18E}" type="sibTrans" cxnId="{D798C9B9-C8BC-4E2D-8619-FF96830FE155}">
      <dgm:prSet/>
      <dgm:spPr/>
      <dgm:t>
        <a:bodyPr/>
        <a:lstStyle/>
        <a:p>
          <a:endParaRPr lang="es-HN"/>
        </a:p>
      </dgm:t>
    </dgm:pt>
    <dgm:pt modelId="{FADEFFAE-62DF-4212-B5AE-514C19AF7E5F}" type="parTrans" cxnId="{D798C9B9-C8BC-4E2D-8619-FF96830FE155}">
      <dgm:prSet/>
      <dgm:spPr/>
      <dgm:t>
        <a:bodyPr/>
        <a:lstStyle/>
        <a:p>
          <a:endParaRPr lang="es-HN"/>
        </a:p>
      </dgm:t>
    </dgm:pt>
    <dgm:pt modelId="{A76BF710-6DB0-41E0-9C89-F57E2AE6F3EA}">
      <dgm:prSet phldrT="[Texto]" custT="1"/>
      <dgm:spPr/>
      <dgm:t>
        <a:bodyPr/>
        <a:lstStyle/>
        <a:p>
          <a:endParaRPr lang="es-HN" sz="2400" dirty="0"/>
        </a:p>
      </dgm:t>
    </dgm:pt>
    <dgm:pt modelId="{783B91C1-4AE8-4796-941E-F6E0B4EFE4D7}" type="parTrans" cxnId="{D512D709-B477-47C3-BCFB-BDDAE8954C90}">
      <dgm:prSet/>
      <dgm:spPr/>
      <dgm:t>
        <a:bodyPr/>
        <a:lstStyle/>
        <a:p>
          <a:endParaRPr lang="es-HN"/>
        </a:p>
      </dgm:t>
    </dgm:pt>
    <dgm:pt modelId="{04385BE0-B6A7-4C96-B999-B97D80A46602}" type="sibTrans" cxnId="{D512D709-B477-47C3-BCFB-BDDAE8954C90}">
      <dgm:prSet/>
      <dgm:spPr/>
      <dgm:t>
        <a:bodyPr/>
        <a:lstStyle/>
        <a:p>
          <a:endParaRPr lang="es-HN"/>
        </a:p>
      </dgm:t>
    </dgm:pt>
    <dgm:pt modelId="{E8CF2EAC-D6C8-404E-BDF3-50A6692F22E2}">
      <dgm:prSet phldrT="[Texto]" custT="1"/>
      <dgm:spPr/>
      <dgm:t>
        <a:bodyPr/>
        <a:lstStyle/>
        <a:p>
          <a:r>
            <a:rPr lang="es-ES" sz="2400" dirty="0"/>
            <a:t>Apoyo a estrategias y planes de restauración</a:t>
          </a:r>
          <a:endParaRPr lang="es-HN" sz="2400" dirty="0"/>
        </a:p>
      </dgm:t>
    </dgm:pt>
    <dgm:pt modelId="{10CFF844-0433-4E94-A0A3-A109C6FC5513}" type="parTrans" cxnId="{225BFFEB-265B-4522-88F5-2E169D94E309}">
      <dgm:prSet/>
      <dgm:spPr/>
      <dgm:t>
        <a:bodyPr/>
        <a:lstStyle/>
        <a:p>
          <a:endParaRPr lang="es-HN"/>
        </a:p>
      </dgm:t>
    </dgm:pt>
    <dgm:pt modelId="{8C1CCD84-8C17-4C8F-A23C-6024DF8B0231}" type="sibTrans" cxnId="{225BFFEB-265B-4522-88F5-2E169D94E309}">
      <dgm:prSet/>
      <dgm:spPr/>
      <dgm:t>
        <a:bodyPr/>
        <a:lstStyle/>
        <a:p>
          <a:endParaRPr lang="es-HN"/>
        </a:p>
      </dgm:t>
    </dgm:pt>
    <dgm:pt modelId="{4DF0999C-79D5-4377-B3BC-2CE30DEB8D89}">
      <dgm:prSet phldrT="[Texto]" custT="1"/>
      <dgm:spPr/>
      <dgm:t>
        <a:bodyPr/>
        <a:lstStyle/>
        <a:p>
          <a:r>
            <a:rPr lang="es-ES" sz="2400" dirty="0"/>
            <a:t>Facilitar y promover Mecanismos financieros de </a:t>
          </a:r>
          <a:r>
            <a:rPr lang="es-ES" sz="2400" dirty="0" err="1"/>
            <a:t>SbN</a:t>
          </a:r>
          <a:r>
            <a:rPr lang="es-ES" sz="2400" dirty="0"/>
            <a:t> y Abe </a:t>
          </a:r>
          <a:endParaRPr lang="es-HN" sz="2400" dirty="0"/>
        </a:p>
      </dgm:t>
    </dgm:pt>
    <dgm:pt modelId="{A9168452-6D18-494E-801E-17C4C76E0B1B}" type="parTrans" cxnId="{3F3C8C49-4307-40B0-9A94-52A25306C481}">
      <dgm:prSet/>
      <dgm:spPr/>
      <dgm:t>
        <a:bodyPr/>
        <a:lstStyle/>
        <a:p>
          <a:endParaRPr lang="es-HN"/>
        </a:p>
      </dgm:t>
    </dgm:pt>
    <dgm:pt modelId="{BF24DA62-74B8-45BC-A107-BE4A52F1D426}" type="sibTrans" cxnId="{3F3C8C49-4307-40B0-9A94-52A25306C481}">
      <dgm:prSet/>
      <dgm:spPr/>
      <dgm:t>
        <a:bodyPr/>
        <a:lstStyle/>
        <a:p>
          <a:endParaRPr lang="es-HN"/>
        </a:p>
      </dgm:t>
    </dgm:pt>
    <dgm:pt modelId="{1F2513A5-1184-4DB9-AD98-42D6E9DE4225}">
      <dgm:prSet phldrT="[Texto]" custT="1"/>
      <dgm:spPr/>
      <dgm:t>
        <a:bodyPr/>
        <a:lstStyle/>
        <a:p>
          <a:r>
            <a:rPr lang="es-ES" sz="2400" dirty="0"/>
            <a:t>Fortalecer los Sistemas de Monitoreo de Restauración</a:t>
          </a:r>
          <a:endParaRPr lang="es-HN" sz="2400" dirty="0"/>
        </a:p>
      </dgm:t>
    </dgm:pt>
    <dgm:pt modelId="{19687D75-F8AE-48F1-8826-EDC499E5E0E4}" type="parTrans" cxnId="{AA4FA22A-C0D9-4886-B696-85EBD3B1B5B0}">
      <dgm:prSet/>
      <dgm:spPr/>
      <dgm:t>
        <a:bodyPr/>
        <a:lstStyle/>
        <a:p>
          <a:endParaRPr lang="es-HN"/>
        </a:p>
      </dgm:t>
    </dgm:pt>
    <dgm:pt modelId="{4DEF1F56-7264-4E51-BB04-51D91BAB2C75}" type="sibTrans" cxnId="{AA4FA22A-C0D9-4886-B696-85EBD3B1B5B0}">
      <dgm:prSet/>
      <dgm:spPr/>
      <dgm:t>
        <a:bodyPr/>
        <a:lstStyle/>
        <a:p>
          <a:endParaRPr lang="es-HN"/>
        </a:p>
      </dgm:t>
    </dgm:pt>
    <dgm:pt modelId="{885EDDD3-0420-4269-A62F-BE7813486513}">
      <dgm:prSet phldrT="[Texto]" custT="1"/>
      <dgm:spPr/>
      <dgm:t>
        <a:bodyPr/>
        <a:lstStyle/>
        <a:p>
          <a:r>
            <a:rPr lang="es-ES" sz="2400" dirty="0"/>
            <a:t>Intercambios de conocimiento y difusión de buenas prácticas.</a:t>
          </a:r>
          <a:endParaRPr lang="es-HN" sz="2400" dirty="0"/>
        </a:p>
      </dgm:t>
    </dgm:pt>
    <dgm:pt modelId="{811E2DF0-1EF6-4872-870B-224F67EF1CAE}" type="parTrans" cxnId="{FF6D102E-1EB4-4D80-A2E8-96FA56B175A5}">
      <dgm:prSet/>
      <dgm:spPr/>
      <dgm:t>
        <a:bodyPr/>
        <a:lstStyle/>
        <a:p>
          <a:endParaRPr lang="es-HN"/>
        </a:p>
      </dgm:t>
    </dgm:pt>
    <dgm:pt modelId="{857CFB44-1DC6-4B58-8E01-64BF4CCBD4B5}" type="sibTrans" cxnId="{FF6D102E-1EB4-4D80-A2E8-96FA56B175A5}">
      <dgm:prSet/>
      <dgm:spPr/>
      <dgm:t>
        <a:bodyPr/>
        <a:lstStyle/>
        <a:p>
          <a:endParaRPr lang="es-HN"/>
        </a:p>
      </dgm:t>
    </dgm:pt>
    <dgm:pt modelId="{C78B1438-3C7A-481A-8A22-4FF3F6A18931}" type="pres">
      <dgm:prSet presAssocID="{F517B87F-8C95-4D98-B790-0413A8060EAB}" presName="linear" presStyleCnt="0">
        <dgm:presLayoutVars>
          <dgm:animLvl val="lvl"/>
          <dgm:resizeHandles val="exact"/>
        </dgm:presLayoutVars>
      </dgm:prSet>
      <dgm:spPr/>
    </dgm:pt>
    <dgm:pt modelId="{73083635-44E8-4F22-8828-281AA2978B6D}" type="pres">
      <dgm:prSet presAssocID="{8809FE81-75F9-4D88-AB10-C1F379E69E9D}" presName="parentText" presStyleLbl="node1" presStyleIdx="0" presStyleCnt="1" custLinFactNeighborX="-511" custLinFactNeighborY="-20155">
        <dgm:presLayoutVars>
          <dgm:chMax val="0"/>
          <dgm:bulletEnabled val="1"/>
        </dgm:presLayoutVars>
      </dgm:prSet>
      <dgm:spPr/>
    </dgm:pt>
    <dgm:pt modelId="{327B29D9-F68C-49C1-9853-C6A8C5C31D8C}" type="pres">
      <dgm:prSet presAssocID="{8809FE81-75F9-4D88-AB10-C1F379E69E9D}" presName="childText" presStyleLbl="revTx" presStyleIdx="0" presStyleCnt="1" custScaleY="166218" custLinFactNeighborX="511" custLinFactNeighborY="7685">
        <dgm:presLayoutVars>
          <dgm:bulletEnabled val="1"/>
        </dgm:presLayoutVars>
      </dgm:prSet>
      <dgm:spPr/>
    </dgm:pt>
  </dgm:ptLst>
  <dgm:cxnLst>
    <dgm:cxn modelId="{D512D709-B477-47C3-BCFB-BDDAE8954C90}" srcId="{8809FE81-75F9-4D88-AB10-C1F379E69E9D}" destId="{A76BF710-6DB0-41E0-9C89-F57E2AE6F3EA}" srcOrd="5" destOrd="0" parTransId="{783B91C1-4AE8-4796-941E-F6E0B4EFE4D7}" sibTransId="{04385BE0-B6A7-4C96-B999-B97D80A46602}"/>
    <dgm:cxn modelId="{5D915722-7976-4E7B-9EE5-CC058482B572}" type="presOf" srcId="{A76BF710-6DB0-41E0-9C89-F57E2AE6F3EA}" destId="{327B29D9-F68C-49C1-9853-C6A8C5C31D8C}" srcOrd="0" destOrd="5" presId="urn:microsoft.com/office/officeart/2005/8/layout/vList2"/>
    <dgm:cxn modelId="{AA4FA22A-C0D9-4886-B696-85EBD3B1B5B0}" srcId="{8809FE81-75F9-4D88-AB10-C1F379E69E9D}" destId="{1F2513A5-1184-4DB9-AD98-42D6E9DE4225}" srcOrd="3" destOrd="0" parTransId="{19687D75-F8AE-48F1-8826-EDC499E5E0E4}" sibTransId="{4DEF1F56-7264-4E51-BB04-51D91BAB2C75}"/>
    <dgm:cxn modelId="{FF6D102E-1EB4-4D80-A2E8-96FA56B175A5}" srcId="{8809FE81-75F9-4D88-AB10-C1F379E69E9D}" destId="{885EDDD3-0420-4269-A62F-BE7813486513}" srcOrd="4" destOrd="0" parTransId="{811E2DF0-1EF6-4872-870B-224F67EF1CAE}" sibTransId="{857CFB44-1DC6-4B58-8E01-64BF4CCBD4B5}"/>
    <dgm:cxn modelId="{66A2543E-B0D6-441E-A84E-ED1E6C8CC212}" type="presOf" srcId="{4DF0999C-79D5-4377-B3BC-2CE30DEB8D89}" destId="{327B29D9-F68C-49C1-9853-C6A8C5C31D8C}" srcOrd="0" destOrd="2" presId="urn:microsoft.com/office/officeart/2005/8/layout/vList2"/>
    <dgm:cxn modelId="{3F3C8C49-4307-40B0-9A94-52A25306C481}" srcId="{8809FE81-75F9-4D88-AB10-C1F379E69E9D}" destId="{4DF0999C-79D5-4377-B3BC-2CE30DEB8D89}" srcOrd="2" destOrd="0" parTransId="{A9168452-6D18-494E-801E-17C4C76E0B1B}" sibTransId="{BF24DA62-74B8-45BC-A107-BE4A52F1D426}"/>
    <dgm:cxn modelId="{4FB7E07A-9B2C-487F-BC2E-69952012E71A}" type="presOf" srcId="{885EDDD3-0420-4269-A62F-BE7813486513}" destId="{327B29D9-F68C-49C1-9853-C6A8C5C31D8C}" srcOrd="0" destOrd="4" presId="urn:microsoft.com/office/officeart/2005/8/layout/vList2"/>
    <dgm:cxn modelId="{07B60C83-A0CA-41F3-BBA0-FBFCD42E6525}" type="presOf" srcId="{F517B87F-8C95-4D98-B790-0413A8060EAB}" destId="{C78B1438-3C7A-481A-8A22-4FF3F6A18931}" srcOrd="0" destOrd="0" presId="urn:microsoft.com/office/officeart/2005/8/layout/vList2"/>
    <dgm:cxn modelId="{9EAC9387-5347-4308-B4FA-1FCF01B41F7C}" type="presOf" srcId="{1F2513A5-1184-4DB9-AD98-42D6E9DE4225}" destId="{327B29D9-F68C-49C1-9853-C6A8C5C31D8C}" srcOrd="0" destOrd="3" presId="urn:microsoft.com/office/officeart/2005/8/layout/vList2"/>
    <dgm:cxn modelId="{63D86098-E109-4E9F-8858-1466CE1D1EB7}" type="presOf" srcId="{8809FE81-75F9-4D88-AB10-C1F379E69E9D}" destId="{73083635-44E8-4F22-8828-281AA2978B6D}" srcOrd="0" destOrd="0" presId="urn:microsoft.com/office/officeart/2005/8/layout/vList2"/>
    <dgm:cxn modelId="{D798C9B9-C8BC-4E2D-8619-FF96830FE155}" srcId="{F517B87F-8C95-4D98-B790-0413A8060EAB}" destId="{8809FE81-75F9-4D88-AB10-C1F379E69E9D}" srcOrd="0" destOrd="0" parTransId="{FADEFFAE-62DF-4212-B5AE-514C19AF7E5F}" sibTransId="{A8BB85B2-DFDE-40BF-904A-3708AFD6B18E}"/>
    <dgm:cxn modelId="{185318D0-FE02-4D98-BC8D-94CD60B8B69F}" srcId="{8809FE81-75F9-4D88-AB10-C1F379E69E9D}" destId="{29B8C0A1-85BC-4FD6-AB13-CEEC8E61213B}" srcOrd="0" destOrd="0" parTransId="{A1136624-6773-4744-B9BC-6E0BD66E129B}" sibTransId="{5204D4DE-B501-46B7-AAA0-37750623CE78}"/>
    <dgm:cxn modelId="{987CFDE0-7267-42BB-A545-67D504C76649}" type="presOf" srcId="{E8CF2EAC-D6C8-404E-BDF3-50A6692F22E2}" destId="{327B29D9-F68C-49C1-9853-C6A8C5C31D8C}" srcOrd="0" destOrd="1" presId="urn:microsoft.com/office/officeart/2005/8/layout/vList2"/>
    <dgm:cxn modelId="{225BFFEB-265B-4522-88F5-2E169D94E309}" srcId="{8809FE81-75F9-4D88-AB10-C1F379E69E9D}" destId="{E8CF2EAC-D6C8-404E-BDF3-50A6692F22E2}" srcOrd="1" destOrd="0" parTransId="{10CFF844-0433-4E94-A0A3-A109C6FC5513}" sibTransId="{8C1CCD84-8C17-4C8F-A23C-6024DF8B0231}"/>
    <dgm:cxn modelId="{BCDF14F3-6D24-4380-90FC-167C33331AA9}" type="presOf" srcId="{29B8C0A1-85BC-4FD6-AB13-CEEC8E61213B}" destId="{327B29D9-F68C-49C1-9853-C6A8C5C31D8C}" srcOrd="0" destOrd="0" presId="urn:microsoft.com/office/officeart/2005/8/layout/vList2"/>
    <dgm:cxn modelId="{1690559E-137E-4553-A580-159F621A7730}" type="presParOf" srcId="{C78B1438-3C7A-481A-8A22-4FF3F6A18931}" destId="{73083635-44E8-4F22-8828-281AA2978B6D}" srcOrd="0" destOrd="0" presId="urn:microsoft.com/office/officeart/2005/8/layout/vList2"/>
    <dgm:cxn modelId="{0DA31367-E603-4A3A-BA8E-379EBA42FC72}" type="presParOf" srcId="{C78B1438-3C7A-481A-8A22-4FF3F6A18931}" destId="{327B29D9-F68C-49C1-9853-C6A8C5C31D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83635-44E8-4F22-8828-281AA2978B6D}">
      <dsp:nvSpPr>
        <dsp:cNvPr id="0" name=""/>
        <dsp:cNvSpPr/>
      </dsp:nvSpPr>
      <dsp:spPr>
        <a:xfrm>
          <a:off x="0" y="0"/>
          <a:ext cx="8128000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Proyecto NDC5- PNUMA</a:t>
          </a:r>
          <a:endParaRPr lang="es-HN" sz="3200" kern="1200" dirty="0"/>
        </a:p>
      </dsp:txBody>
      <dsp:txXfrm>
        <a:off x="56658" y="56658"/>
        <a:ext cx="8014684" cy="1047324"/>
      </dsp:txXfrm>
    </dsp:sp>
    <dsp:sp modelId="{327B29D9-F68C-49C1-9853-C6A8C5C31D8C}">
      <dsp:nvSpPr>
        <dsp:cNvPr id="0" name=""/>
        <dsp:cNvSpPr/>
      </dsp:nvSpPr>
      <dsp:spPr>
        <a:xfrm>
          <a:off x="0" y="1175421"/>
          <a:ext cx="8128000" cy="3306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b="0" i="0" kern="1200" dirty="0">
              <a:solidFill>
                <a:srgbClr val="1F1F1F"/>
              </a:solidFill>
              <a:effectLst/>
              <a:latin typeface="Google Sans"/>
            </a:rPr>
            <a:t>Guía participación gobiernos subnacionales en las NDC</a:t>
          </a:r>
          <a:endParaRPr lang="es-H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b="0" i="0" kern="1200" dirty="0"/>
            <a:t>Guía nacional vínculos NDC y otras agendas de desarrollo</a:t>
          </a:r>
          <a:endParaRPr lang="es-H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Plan nacional de participación de partes interesadas de las NDC de Honduras con énfasis</a:t>
          </a:r>
          <a:r>
            <a:rPr lang="es-HN" sz="2400" kern="1200" dirty="0"/>
            <a:t> en sector privado.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Productos regionales como estudio de mercados de carbono</a:t>
          </a:r>
          <a:endParaRPr lang="es-HN" sz="2400" kern="1200" dirty="0"/>
        </a:p>
      </dsp:txBody>
      <dsp:txXfrm>
        <a:off x="0" y="1175421"/>
        <a:ext cx="8128000" cy="3306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83635-44E8-4F22-8828-281AA2978B6D}">
      <dsp:nvSpPr>
        <dsp:cNvPr id="0" name=""/>
        <dsp:cNvSpPr/>
      </dsp:nvSpPr>
      <dsp:spPr>
        <a:xfrm>
          <a:off x="0" y="0"/>
          <a:ext cx="8026401" cy="1462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3200" kern="1200" dirty="0"/>
            <a:t>Proyecto insignia (</a:t>
          </a:r>
          <a:r>
            <a:rPr lang="es-HN" sz="3200" kern="1200" dirty="0" err="1"/>
            <a:t>Flagship</a:t>
          </a:r>
          <a:r>
            <a:rPr lang="es-HN" sz="3200" kern="1200" dirty="0"/>
            <a:t>) </a:t>
          </a:r>
          <a:r>
            <a:rPr lang="es-ES" sz="3200" kern="1200" dirty="0"/>
            <a:t>Restauración de ecosistemas productivos en el Corredor Seco</a:t>
          </a:r>
          <a:endParaRPr lang="es-HN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3200" kern="1200" dirty="0"/>
            <a:t>de Centroamérica- SICA: CAC-CCAD</a:t>
          </a:r>
        </a:p>
      </dsp:txBody>
      <dsp:txXfrm>
        <a:off x="71402" y="71402"/>
        <a:ext cx="7883597" cy="1319878"/>
      </dsp:txXfrm>
    </dsp:sp>
    <dsp:sp modelId="{327B29D9-F68C-49C1-9853-C6A8C5C31D8C}">
      <dsp:nvSpPr>
        <dsp:cNvPr id="0" name=""/>
        <dsp:cNvSpPr/>
      </dsp:nvSpPr>
      <dsp:spPr>
        <a:xfrm>
          <a:off x="0" y="1463964"/>
          <a:ext cx="8026401" cy="348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83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Modelos de restauración</a:t>
          </a:r>
          <a:endParaRPr lang="es-H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Apoyo a estrategias y planes de restauración</a:t>
          </a:r>
          <a:endParaRPr lang="es-H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Facilitar y promover Mecanismos financieros de </a:t>
          </a:r>
          <a:r>
            <a:rPr lang="es-ES" sz="2400" kern="1200" dirty="0" err="1"/>
            <a:t>SbN</a:t>
          </a:r>
          <a:r>
            <a:rPr lang="es-ES" sz="2400" kern="1200" dirty="0"/>
            <a:t> y Abe </a:t>
          </a:r>
          <a:endParaRPr lang="es-H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Fortalecer los Sistemas de Monitoreo de Restauración</a:t>
          </a:r>
          <a:endParaRPr lang="es-H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Intercambios de conocimiento y difusión de buenas prácticas.</a:t>
          </a:r>
          <a:endParaRPr lang="es-H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HN" sz="2400" kern="1200" dirty="0"/>
        </a:p>
      </dsp:txBody>
      <dsp:txXfrm>
        <a:off x="0" y="1463964"/>
        <a:ext cx="8026401" cy="3482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480" y="1272529"/>
            <a:ext cx="3924833" cy="6652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724460" y="3749996"/>
            <a:ext cx="8229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Sesión Paralela  4A Alianzas y Cooperación para implementar las NDC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724460" y="5504322"/>
            <a:ext cx="8229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Irene Ortega </a:t>
            </a:r>
          </a:p>
          <a:p>
            <a:r>
              <a:rPr lang="es-PA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DNCC/SERNA</a:t>
            </a:r>
          </a:p>
          <a:p>
            <a:r>
              <a:rPr lang="es-PA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Honduras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14" y="1935204"/>
            <a:ext cx="6942510" cy="16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BDC7B-11CA-6BAE-AAE8-4F6466E11F91}"/>
              </a:ext>
            </a:extLst>
          </p:cNvPr>
          <p:cNvSpPr txBox="1"/>
          <p:nvPr/>
        </p:nvSpPr>
        <p:spPr>
          <a:xfrm>
            <a:off x="500776" y="2909427"/>
            <a:ext cx="1071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Cooperación regional para la implementación de las NDC</a:t>
            </a:r>
          </a:p>
        </p:txBody>
      </p:sp>
    </p:spTree>
    <p:extLst>
      <p:ext uri="{BB962C8B-B14F-4D97-AF65-F5344CB8AC3E}">
        <p14:creationId xmlns:p14="http://schemas.microsoft.com/office/powerpoint/2010/main" val="333407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C76E605-BA9D-FEF4-50A5-CF3D4D7AB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070950"/>
              </p:ext>
            </p:extLst>
          </p:nvPr>
        </p:nvGraphicFramePr>
        <p:xfrm>
          <a:off x="1394691" y="1766454"/>
          <a:ext cx="8128000" cy="448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113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8A77F7F-07FE-96C3-8C9A-FCB4E03C0E10}"/>
              </a:ext>
            </a:extLst>
          </p:cNvPr>
          <p:cNvSpPr txBox="1"/>
          <p:nvPr/>
        </p:nvSpPr>
        <p:spPr>
          <a:xfrm>
            <a:off x="407005" y="1496168"/>
            <a:ext cx="80290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Se dio la apertura por parte del proyecto para que  representantes de la SERNA de Honduras pudieran incidir en los productos de país a presentarse en el marco del proyecto, algunas puntos fueron: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Enfocarse en la participación de la empresa privada, que no había sido muy explorado.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Que la SERNA pudiera incidir en los actores claves a participar y realizaran las convocatorias a talleres y reuniones , de forma que la institucionalidad se empoderara de los procesos.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Los productos son insumos para procesos posteriores vinculados a la NDC.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754CC4-E65E-2DA9-B2DE-86F204A58B20}"/>
              </a:ext>
            </a:extLst>
          </p:cNvPr>
          <p:cNvSpPr txBox="1"/>
          <p:nvPr/>
        </p:nvSpPr>
        <p:spPr>
          <a:xfrm>
            <a:off x="407005" y="458694"/>
            <a:ext cx="8471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Puntos claves</a:t>
            </a:r>
          </a:p>
        </p:txBody>
      </p:sp>
    </p:spTree>
    <p:extLst>
      <p:ext uri="{BB962C8B-B14F-4D97-AF65-F5344CB8AC3E}">
        <p14:creationId xmlns:p14="http://schemas.microsoft.com/office/powerpoint/2010/main" val="173352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C76E605-BA9D-FEF4-50A5-CF3D4D7AB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205154"/>
              </p:ext>
            </p:extLst>
          </p:nvPr>
        </p:nvGraphicFramePr>
        <p:xfrm>
          <a:off x="1741054" y="1274618"/>
          <a:ext cx="8026401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985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8A77F7F-07FE-96C3-8C9A-FCB4E03C0E10}"/>
              </a:ext>
            </a:extLst>
          </p:cNvPr>
          <p:cNvSpPr txBox="1"/>
          <p:nvPr/>
        </p:nvSpPr>
        <p:spPr>
          <a:xfrm>
            <a:off x="407005" y="1496168"/>
            <a:ext cx="8029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Se dio la apertura por parte del proyecto para que  representantes de la SERNA de Honduras pudieran incidir en la definición/afinamiento del proyecto, algunas puntos fueron: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Definir de forma conjunta el área de implementación del proyecto.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Se vio la necesidad de incluir las instituciones encargadas del sector Forestal al tratarse de un proyecto AFOLU.</a:t>
            </a:r>
          </a:p>
          <a:p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754CC4-E65E-2DA9-B2DE-86F204A58B20}"/>
              </a:ext>
            </a:extLst>
          </p:cNvPr>
          <p:cNvSpPr txBox="1"/>
          <p:nvPr/>
        </p:nvSpPr>
        <p:spPr>
          <a:xfrm>
            <a:off x="407005" y="458694"/>
            <a:ext cx="8471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Puntos claves</a:t>
            </a:r>
          </a:p>
        </p:txBody>
      </p:sp>
    </p:spTree>
    <p:extLst>
      <p:ext uri="{BB962C8B-B14F-4D97-AF65-F5344CB8AC3E}">
        <p14:creationId xmlns:p14="http://schemas.microsoft.com/office/powerpoint/2010/main" val="217238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F3A9040-5290-32B6-FDEE-E95BBB0CC1CA}"/>
              </a:ext>
            </a:extLst>
          </p:cNvPr>
          <p:cNvSpPr txBox="1"/>
          <p:nvPr/>
        </p:nvSpPr>
        <p:spPr>
          <a:xfrm>
            <a:off x="0" y="1133356"/>
            <a:ext cx="9057297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La importancia de la participación y coordinación conjunta </a:t>
            </a:r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INSTITUCIONES NACIONALES-PROYECTOS/ PROGRAMA REGIONALES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que permita la apropiación de los procesos en las instituciones de país.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Se recomienda que los </a:t>
            </a:r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PROYECTOS/ PROGRAMA REGIONALES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que</a:t>
            </a:r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propicien una mayor coordinación entre los países de la región y el intercambio de conocimiento y experiencias.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Garantizar que los proyectos que </a:t>
            </a:r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PROYECTOS/ PROGRAMA REGIONALES que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se realicen en la región deben incluir </a:t>
            </a:r>
            <a:r>
              <a:rPr lang="es-ES" sz="2400" b="1" u="sng" dirty="0">
                <a:latin typeface="Arial" panose="020B0604020202020204" pitchFamily="34" charset="0"/>
                <a:ea typeface="Calibri" panose="020F0502020204030204" pitchFamily="34" charset="0"/>
              </a:rPr>
              <a:t>proyectos pilotos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que permitan implementan en campo las acciones que se quieran promover.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El</a:t>
            </a:r>
            <a:r>
              <a:rPr lang="es-E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CC</a:t>
            </a:r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y sus instancias se ve como una plataforma de trabajo coordinado regional.</a:t>
            </a:r>
            <a:endParaRPr lang="es-HN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F65137-3945-DFA7-1BE7-270EEF33A9DD}"/>
              </a:ext>
            </a:extLst>
          </p:cNvPr>
          <p:cNvSpPr txBox="1"/>
          <p:nvPr/>
        </p:nvSpPr>
        <p:spPr>
          <a:xfrm>
            <a:off x="2892879" y="5934670"/>
            <a:ext cx="635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spcAft>
                <a:spcPts val="600"/>
              </a:spcAft>
            </a:pPr>
            <a:r>
              <a:rPr lang="es-H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HN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7BC689-C71D-967D-7BAB-06B0669BBE4E}"/>
              </a:ext>
            </a:extLst>
          </p:cNvPr>
          <p:cNvSpPr txBox="1"/>
          <p:nvPr/>
        </p:nvSpPr>
        <p:spPr>
          <a:xfrm>
            <a:off x="196646" y="340352"/>
            <a:ext cx="6356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Lecciones Aprendidas</a:t>
            </a:r>
          </a:p>
        </p:txBody>
      </p:sp>
    </p:spTree>
    <p:extLst>
      <p:ext uri="{BB962C8B-B14F-4D97-AF65-F5344CB8AC3E}">
        <p14:creationId xmlns:p14="http://schemas.microsoft.com/office/powerpoint/2010/main" val="280074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5F65137-3945-DFA7-1BE7-270EEF33A9DD}"/>
              </a:ext>
            </a:extLst>
          </p:cNvPr>
          <p:cNvSpPr txBox="1"/>
          <p:nvPr/>
        </p:nvSpPr>
        <p:spPr>
          <a:xfrm>
            <a:off x="2892879" y="5934670"/>
            <a:ext cx="635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spcAft>
                <a:spcPts val="600"/>
              </a:spcAft>
            </a:pPr>
            <a:r>
              <a:rPr lang="es-H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HN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A8FF13-81FC-C1CE-8AFB-67064522E1F8}"/>
              </a:ext>
            </a:extLst>
          </p:cNvPr>
          <p:cNvSpPr txBox="1">
            <a:spLocks/>
          </p:cNvSpPr>
          <p:nvPr/>
        </p:nvSpPr>
        <p:spPr>
          <a:xfrm>
            <a:off x="942109" y="1225150"/>
            <a:ext cx="7733734" cy="36677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31900" dirty="0" err="1">
                <a:latin typeface="Palace Script MT" panose="030303020206070C0B05" pitchFamily="66" charset="0"/>
              </a:rPr>
              <a:t>Gracnmias</a:t>
            </a:r>
            <a:endParaRPr lang="es-HN" sz="8000" dirty="0">
              <a:latin typeface="Palace Script MT" panose="030303020206070C0B05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EDF966-3486-22AE-C13C-5D3E81F7A3C9}"/>
              </a:ext>
            </a:extLst>
          </p:cNvPr>
          <p:cNvSpPr txBox="1"/>
          <p:nvPr/>
        </p:nvSpPr>
        <p:spPr>
          <a:xfrm>
            <a:off x="1236519" y="4488848"/>
            <a:ext cx="66571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Dirección Nacional de Cambio Climático </a:t>
            </a:r>
          </a:p>
          <a:p>
            <a:r>
              <a:rPr lang="es-HN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Secretaría de Recursos Naturales y Ambiente (SERNA)</a:t>
            </a:r>
          </a:p>
          <a:p>
            <a:r>
              <a:rPr lang="es-HN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Honduras</a:t>
            </a:r>
          </a:p>
          <a:p>
            <a:r>
              <a:rPr lang="es-HN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cambioclimatico@miambiente.gob.hn y cambioclimatico.hon@gmail.com</a:t>
            </a:r>
          </a:p>
        </p:txBody>
      </p:sp>
    </p:spTree>
    <p:extLst>
      <p:ext uri="{BB962C8B-B14F-4D97-AF65-F5344CB8AC3E}">
        <p14:creationId xmlns:p14="http://schemas.microsoft.com/office/powerpoint/2010/main" val="36376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414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Google Sans</vt:lpstr>
      <vt:lpstr>Helvetica</vt:lpstr>
      <vt:lpstr>Palace Script MT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Daniella</cp:lastModifiedBy>
  <cp:revision>14</cp:revision>
  <dcterms:created xsi:type="dcterms:W3CDTF">2023-05-12T18:57:47Z</dcterms:created>
  <dcterms:modified xsi:type="dcterms:W3CDTF">2023-05-19T17:41:59Z</dcterms:modified>
</cp:coreProperties>
</file>