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861" r:id="rId3"/>
    <p:sldMasterId id="2147483873" r:id="rId4"/>
  </p:sldMasterIdLst>
  <p:notesMasterIdLst>
    <p:notesMasterId r:id="rId22"/>
  </p:notesMasterIdLst>
  <p:handoutMasterIdLst>
    <p:handoutMasterId r:id="rId23"/>
  </p:handoutMasterIdLst>
  <p:sldIdLst>
    <p:sldId id="4588" r:id="rId5"/>
    <p:sldId id="4544" r:id="rId6"/>
    <p:sldId id="4545" r:id="rId7"/>
    <p:sldId id="4920" r:id="rId8"/>
    <p:sldId id="312" r:id="rId9"/>
    <p:sldId id="4895" r:id="rId10"/>
    <p:sldId id="4706" r:id="rId11"/>
    <p:sldId id="4873" r:id="rId12"/>
    <p:sldId id="4918" r:id="rId13"/>
    <p:sldId id="4916" r:id="rId14"/>
    <p:sldId id="2587" r:id="rId15"/>
    <p:sldId id="4563" r:id="rId16"/>
    <p:sldId id="4921" r:id="rId17"/>
    <p:sldId id="4846" r:id="rId18"/>
    <p:sldId id="4919" r:id="rId19"/>
    <p:sldId id="4917" r:id="rId20"/>
    <p:sldId id="257" r:id="rId21"/>
  </p:sldIdLst>
  <p:sldSz cx="12192000" cy="6858000"/>
  <p:notesSz cx="6858000" cy="9144000"/>
  <p:defaultTextStyle>
    <a:defPPr>
      <a:defRPr lang="es-H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5327"/>
    <a:srgbClr val="1F4E79"/>
    <a:srgbClr val="2F5597"/>
    <a:srgbClr val="E63535"/>
    <a:srgbClr val="E39B0B"/>
    <a:srgbClr val="198A4F"/>
    <a:srgbClr val="009193"/>
    <a:srgbClr val="4472C4"/>
    <a:srgbClr val="E9EAED"/>
    <a:srgbClr val="ECED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68" autoAdjust="0"/>
    <p:restoredTop sz="86520" autoAdjust="0"/>
  </p:normalViewPr>
  <p:slideViewPr>
    <p:cSldViewPr snapToGrid="0">
      <p:cViewPr>
        <p:scale>
          <a:sx n="44" d="100"/>
          <a:sy n="44" d="100"/>
        </p:scale>
        <p:origin x="990" y="31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5" d="100"/>
        <a:sy n="105" d="100"/>
      </p:scale>
      <p:origin x="0" y="0"/>
    </p:cViewPr>
  </p:notesTextViewPr>
  <p:sorterViewPr>
    <p:cViewPr>
      <p:scale>
        <a:sx n="62" d="100"/>
        <a:sy n="62" d="100"/>
      </p:scale>
      <p:origin x="0" y="0"/>
    </p:cViewPr>
  </p:sorterViewPr>
  <p:notesViewPr>
    <p:cSldViewPr snapToGrid="0">
      <p:cViewPr varScale="1">
        <p:scale>
          <a:sx n="48" d="100"/>
          <a:sy n="48" d="100"/>
        </p:scale>
        <p:origin x="288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7997D415-01AC-A77F-07EE-37236B9A37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419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7DCEEDD-E7DA-3E9C-44C5-A2DAA06ACC4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3AF0BE-92A4-4B43-BCB7-696583B6E764}" type="datetimeFigureOut">
              <a:rPr lang="es-419" smtClean="0"/>
              <a:t>14/5/2023</a:t>
            </a:fld>
            <a:endParaRPr lang="es-419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C40B0CB-0597-3A13-FABF-801C40049DF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419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14F241D-2DF0-5C6A-CC9E-0707F539EFB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46B10F-886E-4083-93BF-D6B9A01B5830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3940400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HN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58E7C4-0B96-4999-B957-36DE77A126B4}" type="datetimeFigureOut">
              <a:rPr lang="es-HN" smtClean="0"/>
              <a:t>14/5/2023</a:t>
            </a:fld>
            <a:endParaRPr lang="es-HN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HN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HN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F9C720-A02C-4EAB-9CC0-3B455EDE58C1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2267847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F9C720-A02C-4EAB-9CC0-3B455EDE58C1}" type="slidenum">
              <a:rPr lang="es-HN" smtClean="0"/>
              <a:t>1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1236977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gdecc04aab0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4" name="Google Shape;1044;gdecc04aab0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9106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385E3B-876C-4E8D-835A-253100CE3073}" type="slidenum">
              <a:rPr lang="es-HN" smtClean="0"/>
              <a:t>7</a:t>
            </a:fld>
            <a:endParaRPr lang="es-HN" dirty="0"/>
          </a:p>
        </p:txBody>
      </p:sp>
    </p:spTree>
    <p:extLst>
      <p:ext uri="{BB962C8B-B14F-4D97-AF65-F5344CB8AC3E}">
        <p14:creationId xmlns:p14="http://schemas.microsoft.com/office/powerpoint/2010/main" val="901277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Marcador de imagen de diapositiva 1">
            <a:extLst>
              <a:ext uri="{FF2B5EF4-FFF2-40B4-BE49-F238E27FC236}">
                <a16:creationId xmlns:a16="http://schemas.microsoft.com/office/drawing/2014/main" id="{33EF2507-2E3F-40C4-B23B-03397647C4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Marcador de notas 2">
            <a:extLst>
              <a:ext uri="{FF2B5EF4-FFF2-40B4-BE49-F238E27FC236}">
                <a16:creationId xmlns:a16="http://schemas.microsoft.com/office/drawing/2014/main" id="{4898B826-D0FC-43C4-9911-5D059F2667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s-HN" altLang="es-HN"/>
              <a:t>Las Memorias de Sostenibilidad constituyen uno de los componentes principales del Modelo de Negocios de Fundahrse y una de sus principales fuentes de información para medir el pulso económico del país y la región centroamericana.</a:t>
            </a:r>
          </a:p>
        </p:txBody>
      </p:sp>
      <p:sp>
        <p:nvSpPr>
          <p:cNvPr id="49156" name="Marcador de número de diapositiva 3">
            <a:extLst>
              <a:ext uri="{FF2B5EF4-FFF2-40B4-BE49-F238E27FC236}">
                <a16:creationId xmlns:a16="http://schemas.microsoft.com/office/drawing/2014/main" id="{9DB0C596-1A18-43E9-8062-0B651ED2C3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4572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8B5666F-FA55-415E-9E90-D827BF47B11E}" type="slidenum">
              <a:rPr lang="es-HN" altLang="es-HN" smtClean="0">
                <a:solidFill>
                  <a:srgbClr val="000000"/>
                </a:solidFill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s-HN" altLang="es-HN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694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0F691C-880F-4484-9340-B2BBFCD634E9}" type="slidenum">
              <a:rPr kumimoji="0" lang="es-H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s-H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077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HN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85E3B-876C-4E8D-835A-253100CE3073}" type="slidenum">
              <a:rPr kumimoji="0" lang="es-H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s-H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76329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El ODS 12 y 13 se sitúan en buenas condiciones y constituyen un excelente punto de partida. </a:t>
            </a:r>
            <a:endParaRPr lang="es-419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F9C720-A02C-4EAB-9CC0-3B455EDE58C1}" type="slidenum">
              <a:rPr lang="es-HN" smtClean="0"/>
              <a:t>16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1904855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9B9B81-D7C1-A87C-BFBB-E89D8E4BBA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57FB1B0-ECC4-8FFC-D1F8-7063FC66D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HN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50747AE-EEC0-7BE5-2777-60C82A414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59BA8-BE5B-D94B-97FD-051744AE0850}" type="datetime1">
              <a:rPr lang="es-MX" smtClean="0"/>
              <a:t>14/05/2023</a:t>
            </a:fld>
            <a:endParaRPr lang="es-HN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3421DF-24FB-2ED0-A33F-A42FB09AA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419"/>
              <a:t>XVIII DIPLOMADO Transformación Empresarial con criterios ASG y Economía Circular</a:t>
            </a:r>
            <a:endParaRPr lang="es-HN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AD7CFC4-79BD-B525-0EB2-0BA31736B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8F987-B98E-41AF-9669-12D3F6FD4A6F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3304024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ED0C99-FCE4-BB8E-A34A-96BB947FE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9B5CD95-E8C4-979F-655D-8A27F6441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32DEBEE-4098-8BF9-29B9-9F2038940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1FBC1-FD8E-944A-870C-7761AFF6BA1E}" type="datetime1">
              <a:rPr lang="es-MX" smtClean="0"/>
              <a:t>14/05/2023</a:t>
            </a:fld>
            <a:endParaRPr lang="es-HN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A6FD31F-E1BF-58FE-EDE2-C9FB62981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419"/>
              <a:t>XVIII DIPLOMADO Transformación Empresarial con criterios ASG y Economía Circular</a:t>
            </a:r>
            <a:endParaRPr lang="es-HN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0D35D4-C1A8-0795-6150-ACDD5489E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8F987-B98E-41AF-9669-12D3F6FD4A6F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2117405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25B324C-406C-D2EF-5E2D-4BC48CCFC2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6DCADF-43C2-3561-8406-ABF19B6352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AEA7A32-A891-9B47-8D6C-AEABAAD8A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2FA8F-3C6F-524A-9519-363FE38E2DD3}" type="datetime1">
              <a:rPr lang="es-MX" smtClean="0"/>
              <a:t>14/05/2023</a:t>
            </a:fld>
            <a:endParaRPr lang="es-HN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0DA834-8AA1-D726-1A17-F45B2898B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419"/>
              <a:t>XVIII DIPLOMADO Transformación Empresarial con criterios ASG y Economía Circular</a:t>
            </a:r>
            <a:endParaRPr lang="es-HN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FF408D9-6601-88D1-DEE1-E6C55CB24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8F987-B98E-41AF-9669-12D3F6FD4A6F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32719001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8B25D5-59CB-E243-87F0-D30AB5C320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12109B1-039E-C54A-8AAE-B71214A42E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6485DA5-04F5-5749-9957-20AC71681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E0AC1-859D-8648-9B98-12CADE896C21}" type="datetime1">
              <a:rPr lang="es-MX" smtClean="0"/>
              <a:t>14/05/2023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FA0906C-1C51-7046-AE5E-9F3721243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419"/>
              <a:t>XVIII DIPLOMADO Transformación Empresarial con criterios ASG y Economía Circular</a:t>
            </a:r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C238B2B-E1FD-4141-BAD4-A241742ED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4D57B-4054-3F47-9763-68B181DE0D0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453389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483E61-8C99-BD40-AB2C-6D459D704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5697283-C23A-4247-9802-5E0CA766D5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14E12C9-5D4E-DB48-9E9C-68FB1FF7B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5726A-2AAD-2344-94AD-68E146941803}" type="datetime1">
              <a:rPr lang="es-MX" smtClean="0"/>
              <a:t>14/05/2023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31298D5-41AA-D544-9057-297E3B90B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419"/>
              <a:t>XVIII DIPLOMADO Transformación Empresarial con criterios ASG y Economía Circular</a:t>
            </a:r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DC520ED-CAAF-CA4B-9498-54D4E809A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4D57B-4054-3F47-9763-68B181DE0D0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231839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760EA1-339A-E249-9CFD-80BDFCA8B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E4C95DE-178A-704D-823C-4AD75D609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C3DBBCB-7F82-6649-AEC8-E1E1AEAB6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DFC0-EB05-1B49-AE2D-2C3E44D28890}" type="datetime1">
              <a:rPr lang="es-MX" smtClean="0"/>
              <a:t>14/05/2023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FAA044F-E074-4549-A5F2-6B631B7B2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419"/>
              <a:t>XVIII DIPLOMADO Transformación Empresarial con criterios ASG y Economía Circular</a:t>
            </a:r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DE4433C-1670-BD4F-BD05-C4B062C21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4D57B-4054-3F47-9763-68B181DE0D0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722274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A91F1D-1ED0-354D-97D4-64B425D05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B8A39F6-3B67-524B-9305-5EBF794E65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A628EBA-9AAE-D34A-8E03-06C735CE75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689E77A-8A38-2545-A996-A206894B0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298F9-AD2A-D344-A5BE-ABF74E35613A}" type="datetime1">
              <a:rPr lang="es-MX" smtClean="0"/>
              <a:t>14/05/2023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DBE5CA2-BE31-1447-8ACC-61077F52A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419"/>
              <a:t>XVIII DIPLOMADO Transformación Empresarial con criterios ASG y Economía Circular</a:t>
            </a:r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6957FDB-F323-2A4D-B967-743DE6E42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4D57B-4054-3F47-9763-68B181DE0D0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778896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AC0912-2ED8-CF44-B822-EDC1D7AD0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B87D77A-DB4D-C345-8F38-214FCC7525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A4F4C1A-0792-0D4E-AF68-266F8F6EE6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6FACBB7-F5AF-2942-B09E-8BEBD97644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0E6E061-D25A-E140-B0AA-3F18517A87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1DBB63B-495C-9148-9EE0-560323524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E3C10-5042-CA43-B919-5F9B9428FC84}" type="datetime1">
              <a:rPr lang="es-MX" smtClean="0"/>
              <a:t>14/05/2023</a:t>
            </a:fld>
            <a:endParaRPr lang="es-ES_tradn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80E9195-481D-CA41-8EDD-A8D086DEE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419"/>
              <a:t>XVIII DIPLOMADO Transformación Empresarial con criterios ASG y Economía Circular</a:t>
            </a:r>
            <a:endParaRPr lang="es-ES_tradn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2F67591-9CA5-1047-B794-A3FC1A643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4D57B-4054-3F47-9763-68B181DE0D0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720568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ECCDD1-2BE8-784E-8EFA-81DABE9EE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853D8D7-79BE-9A4E-A991-DA151391D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3D8DB-1C28-4849-BC2C-7030A4FFC6EA}" type="datetime1">
              <a:rPr lang="es-MX" smtClean="0"/>
              <a:t>14/05/2023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4066830-52CD-C64D-95C9-70B179C9F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419"/>
              <a:t>XVIII DIPLOMADO Transformación Empresarial con criterios ASG y Economía Circular</a:t>
            </a:r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9F0BA73-9E7B-AD40-A8C5-3E74FE46F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4D57B-4054-3F47-9763-68B181DE0D0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778653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F2A736E-EC39-7249-AE9D-189576B5F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18D3C-DB2D-3B48-9901-CC21D1037D57}" type="datetime1">
              <a:rPr lang="es-MX" smtClean="0"/>
              <a:t>14/05/2023</a:t>
            </a:fld>
            <a:endParaRPr lang="es-ES_tradn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4FE1CD1-7792-FA45-8035-D7B8162F6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419"/>
              <a:t>XVIII DIPLOMADO Transformación Empresarial con criterios ASG y Economía Circular</a:t>
            </a:r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BB55C42-6BF7-044D-8225-7A308493B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4D57B-4054-3F47-9763-68B181DE0D0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517023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A8A8C7-43DF-FE40-8137-2B404153E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474D35B-CEB0-BA4E-9F72-53D97316BA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027FDDC-3CFB-644A-9F52-5484C0E6B9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4DF93C0-79AA-FE43-A514-DB1FBEF0F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FB690-5468-F149-A12A-D03A87FFD3C4}" type="datetime1">
              <a:rPr lang="es-MX" smtClean="0"/>
              <a:t>14/05/2023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8988D92-CCF7-5D4E-AB65-3CEF2B4B8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419"/>
              <a:t>XVIII DIPLOMADO Transformación Empresarial con criterios ASG y Economía Circular</a:t>
            </a:r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E4939E7-04DC-8E41-924E-F04669CEA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4D57B-4054-3F47-9763-68B181DE0D0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21820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115CD7-0D3A-7BA3-313B-92129E6BF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485B03A-6D44-C3F0-844F-33E6D11D39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B4F1C5C-F7EE-0B5A-87DE-16F079081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14D09-0169-E344-A662-E0BA3669451F}" type="datetime1">
              <a:rPr lang="es-MX" smtClean="0"/>
              <a:t>14/05/2023</a:t>
            </a:fld>
            <a:endParaRPr lang="es-HN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FB71D0C-C84E-B8CC-C82C-CF7C0F477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419"/>
              <a:t>XVIII DIPLOMADO Transformación Empresarial con criterios ASG y Economía Circular</a:t>
            </a:r>
            <a:endParaRPr lang="es-HN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38EE04F-431D-386D-14B6-E0B028129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8F987-B98E-41AF-9669-12D3F6FD4A6F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27791346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D4B6BA-9855-304C-916B-909A9A495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C513CF9-E2F8-6247-A836-B7002AEEF5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40AD72B-C83D-1D4F-9630-7EE9B8A3C7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51DAFA7-E13A-1946-A411-8220A4BF4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1D41C-0224-9549-9AB0-A293784B1C4C}" type="datetime1">
              <a:rPr lang="es-MX" smtClean="0"/>
              <a:t>14/05/2023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87DB831-6B3D-5142-B84F-2C7AB6EE3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419"/>
              <a:t>XVIII DIPLOMADO Transformación Empresarial con criterios ASG y Economía Circular</a:t>
            </a:r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D1DEC1-1792-1748-838E-105B9ECB0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4D57B-4054-3F47-9763-68B181DE0D0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521334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72F578-2947-4345-BB48-3C652EEE9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456088A-C19A-C745-A058-0779E94BDE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6A16080-419E-4946-BDF0-732780373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DECBB-D97F-2D42-8B03-C04DA2F1E25B}" type="datetime1">
              <a:rPr lang="es-MX" smtClean="0"/>
              <a:t>14/05/2023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BE7EA30-8A5D-064F-B764-A63673BB1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419"/>
              <a:t>XVIII DIPLOMADO Transformación Empresarial con criterios ASG y Economía Circular</a:t>
            </a:r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81ABB0-AF93-8D47-A0DE-70999B2F5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4D57B-4054-3F47-9763-68B181DE0D0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384671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593D0AF-297C-C348-8EE2-189D55E697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437D76C-F912-324B-AEFA-ED288749AD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DE0F8C-8FC8-EC44-8EBD-C7278EB03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EAA29-D08F-994A-860C-01EA5100ACA0}" type="datetime1">
              <a:rPr lang="es-MX" smtClean="0"/>
              <a:t>14/05/2023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39226B1-77E4-234C-959C-B0B85D290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419"/>
              <a:t>XVIII DIPLOMADO Transformación Empresarial con criterios ASG y Economía Circular</a:t>
            </a:r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2F19240-1668-844E-A144-B69194FA9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4D57B-4054-3F47-9763-68B181DE0D0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293353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8B25D5-59CB-E243-87F0-D30AB5C320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12109B1-039E-C54A-8AAE-B71214A42E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6485DA5-04F5-5749-9957-20AC71681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87668-287E-7347-89AB-F94509A68BA4}" type="datetime1">
              <a:rPr lang="es-MX" smtClean="0"/>
              <a:t>14/05/2023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FA0906C-1C51-7046-AE5E-9F3721243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419"/>
              <a:t>XVIII DIPLOMADO Transformación Empresarial con criterios ASG y Economía Circular</a:t>
            </a:r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C238B2B-E1FD-4141-BAD4-A241742ED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4D57B-4054-3F47-9763-68B181DE0D0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38618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483E61-8C99-BD40-AB2C-6D459D704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5697283-C23A-4247-9802-5E0CA766D5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14E12C9-5D4E-DB48-9E9C-68FB1FF7B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A1E4B-64F9-134C-ADF0-197B7D96D7E0}" type="datetime1">
              <a:rPr lang="es-MX" smtClean="0"/>
              <a:t>14/05/2023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31298D5-41AA-D544-9057-297E3B90B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419"/>
              <a:t>XVIII DIPLOMADO Transformación Empresarial con criterios ASG y Economía Circular</a:t>
            </a:r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DC520ED-CAAF-CA4B-9498-54D4E809A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4D57B-4054-3F47-9763-68B181DE0D0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747674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760EA1-339A-E249-9CFD-80BDFCA8B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E4C95DE-178A-704D-823C-4AD75D609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C3DBBCB-7F82-6649-AEC8-E1E1AEAB6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D86E9-9332-2B48-90E2-8CD396CF6AFA}" type="datetime1">
              <a:rPr lang="es-MX" smtClean="0"/>
              <a:t>14/05/2023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FAA044F-E074-4549-A5F2-6B631B7B2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419"/>
              <a:t>XVIII DIPLOMADO Transformación Empresarial con criterios ASG y Economía Circular</a:t>
            </a:r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DE4433C-1670-BD4F-BD05-C4B062C21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4D57B-4054-3F47-9763-68B181DE0D0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1943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A91F1D-1ED0-354D-97D4-64B425D05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B8A39F6-3B67-524B-9305-5EBF794E65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A628EBA-9AAE-D34A-8E03-06C735CE75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689E77A-8A38-2545-A996-A206894B0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959E6-93EB-0445-8348-CAEC146A3C6E}" type="datetime1">
              <a:rPr lang="es-MX" smtClean="0"/>
              <a:t>14/05/2023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DBE5CA2-BE31-1447-8ACC-61077F52A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419"/>
              <a:t>XVIII DIPLOMADO Transformación Empresarial con criterios ASG y Economía Circular</a:t>
            </a:r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6957FDB-F323-2A4D-B967-743DE6E42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4D57B-4054-3F47-9763-68B181DE0D0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081117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AC0912-2ED8-CF44-B822-EDC1D7AD0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B87D77A-DB4D-C345-8F38-214FCC7525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A4F4C1A-0792-0D4E-AF68-266F8F6EE6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6FACBB7-F5AF-2942-B09E-8BEBD97644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0E6E061-D25A-E140-B0AA-3F18517A87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1DBB63B-495C-9148-9EE0-560323524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2F8CC-79A4-E24B-82F4-36C7A24DEB1D}" type="datetime1">
              <a:rPr lang="es-MX" smtClean="0"/>
              <a:t>14/05/2023</a:t>
            </a:fld>
            <a:endParaRPr lang="es-ES_tradn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80E9195-481D-CA41-8EDD-A8D086DEE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419"/>
              <a:t>XVIII DIPLOMADO Transformación Empresarial con criterios ASG y Economía Circular</a:t>
            </a:r>
            <a:endParaRPr lang="es-ES_tradn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2F67591-9CA5-1047-B794-A3FC1A643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4D57B-4054-3F47-9763-68B181DE0D0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90077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ECCDD1-2BE8-784E-8EFA-81DABE9EE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853D8D7-79BE-9A4E-A991-DA151391D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7B970-5CF0-7C4D-91C7-5E9C1F3E2701}" type="datetime1">
              <a:rPr lang="es-MX" smtClean="0"/>
              <a:t>14/05/2023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4066830-52CD-C64D-95C9-70B179C9F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419"/>
              <a:t>XVIII DIPLOMADO Transformación Empresarial con criterios ASG y Economía Circular</a:t>
            </a:r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9F0BA73-9E7B-AD40-A8C5-3E74FE46F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4D57B-4054-3F47-9763-68B181DE0D0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812318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F2A736E-EC39-7249-AE9D-189576B5F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40F3-AEDF-4B49-94B6-A58EB9B0E1F9}" type="datetime1">
              <a:rPr lang="es-MX" smtClean="0"/>
              <a:t>14/05/2023</a:t>
            </a:fld>
            <a:endParaRPr lang="es-ES_tradn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4FE1CD1-7792-FA45-8035-D7B8162F6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419"/>
              <a:t>XVIII DIPLOMADO Transformación Empresarial con criterios ASG y Economía Circular</a:t>
            </a:r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BB55C42-6BF7-044D-8225-7A308493B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4D57B-4054-3F47-9763-68B181DE0D0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22475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37B952-F928-7C03-D662-4EE6C131C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59168E6-9E00-1B49-D337-F64F532A84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314E00E-229B-0733-C660-3A44282E0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C2E83-36F3-C640-9829-08EEE8D4A9C3}" type="datetime1">
              <a:rPr lang="es-MX" smtClean="0"/>
              <a:t>14/05/2023</a:t>
            </a:fld>
            <a:endParaRPr lang="es-HN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A29183E-C6AD-AE5C-C552-35BB8F760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419"/>
              <a:t>XVIII DIPLOMADO Transformación Empresarial con criterios ASG y Economía Circular</a:t>
            </a:r>
            <a:endParaRPr lang="es-HN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4E95DA0-C9D3-0767-9635-87E1E1C2C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8F987-B98E-41AF-9669-12D3F6FD4A6F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30160342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A8A8C7-43DF-FE40-8137-2B404153E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474D35B-CEB0-BA4E-9F72-53D97316BA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027FDDC-3CFB-644A-9F52-5484C0E6B9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4DF93C0-79AA-FE43-A514-DB1FBEF0F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79DB6-6055-4C4C-BF68-BBB0EBB8742E}" type="datetime1">
              <a:rPr lang="es-MX" smtClean="0"/>
              <a:t>14/05/2023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8988D92-CCF7-5D4E-AB65-3CEF2B4B8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419"/>
              <a:t>XVIII DIPLOMADO Transformación Empresarial con criterios ASG y Economía Circular</a:t>
            </a:r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E4939E7-04DC-8E41-924E-F04669CEA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4D57B-4054-3F47-9763-68B181DE0D0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876427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D4B6BA-9855-304C-916B-909A9A495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C513CF9-E2F8-6247-A836-B7002AEEF5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40AD72B-C83D-1D4F-9630-7EE9B8A3C7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51DAFA7-E13A-1946-A411-8220A4BF4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AD32C-4584-EE41-869B-80E0DE4323FE}" type="datetime1">
              <a:rPr lang="es-MX" smtClean="0"/>
              <a:t>14/05/2023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87DB831-6B3D-5142-B84F-2C7AB6EE3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419"/>
              <a:t>XVIII DIPLOMADO Transformación Empresarial con criterios ASG y Economía Circular</a:t>
            </a:r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D1DEC1-1792-1748-838E-105B9ECB0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4D57B-4054-3F47-9763-68B181DE0D0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812602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72F578-2947-4345-BB48-3C652EEE9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456088A-C19A-C745-A058-0779E94BDE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6A16080-419E-4946-BDF0-732780373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06455-5BAE-244F-815B-62210C09A630}" type="datetime1">
              <a:rPr lang="es-MX" smtClean="0"/>
              <a:t>14/05/2023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BE7EA30-8A5D-064F-B764-A63673BB1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419"/>
              <a:t>XVIII DIPLOMADO Transformación Empresarial con criterios ASG y Economía Circular</a:t>
            </a:r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81ABB0-AF93-8D47-A0DE-70999B2F5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4D57B-4054-3F47-9763-68B181DE0D0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465073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593D0AF-297C-C348-8EE2-189D55E697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437D76C-F912-324B-AEFA-ED288749AD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DE0F8C-8FC8-EC44-8EBD-C7278EB03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9217A-6D88-6249-BE32-058A2D0B1571}" type="datetime1">
              <a:rPr lang="es-MX" smtClean="0"/>
              <a:t>14/05/2023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39226B1-77E4-234C-959C-B0B85D290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419"/>
              <a:t>XVIII DIPLOMADO Transformación Empresarial con criterios ASG y Economía Circular</a:t>
            </a:r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2F19240-1668-844E-A144-B69194FA9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4D57B-4054-3F47-9763-68B181DE0D0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118386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9" name="Google Shape;589;p29"/>
          <p:cNvGrpSpPr/>
          <p:nvPr/>
        </p:nvGrpSpPr>
        <p:grpSpPr>
          <a:xfrm>
            <a:off x="-1978433" y="-1756284"/>
            <a:ext cx="16358820" cy="11843123"/>
            <a:chOff x="-1483825" y="-1317213"/>
            <a:chExt cx="12269115" cy="8882342"/>
          </a:xfrm>
        </p:grpSpPr>
        <p:grpSp>
          <p:nvGrpSpPr>
            <p:cNvPr id="590" name="Google Shape;590;p29"/>
            <p:cNvGrpSpPr/>
            <p:nvPr/>
          </p:nvGrpSpPr>
          <p:grpSpPr>
            <a:xfrm>
              <a:off x="-1483825" y="-1317213"/>
              <a:ext cx="2877437" cy="2877340"/>
              <a:chOff x="2046850" y="539706"/>
              <a:chExt cx="969226" cy="969226"/>
            </a:xfrm>
          </p:grpSpPr>
          <p:sp>
            <p:nvSpPr>
              <p:cNvPr id="591" name="Google Shape;591;p29"/>
              <p:cNvSpPr/>
              <p:nvPr/>
            </p:nvSpPr>
            <p:spPr>
              <a:xfrm>
                <a:off x="2046850" y="539706"/>
                <a:ext cx="969226" cy="969226"/>
              </a:xfrm>
              <a:custGeom>
                <a:avLst/>
                <a:gdLst/>
                <a:ahLst/>
                <a:cxnLst/>
                <a:rect l="l" t="t" r="r" b="b"/>
                <a:pathLst>
                  <a:path w="18289" h="18289" fill="none" extrusionOk="0">
                    <a:moveTo>
                      <a:pt x="17241" y="7251"/>
                    </a:moveTo>
                    <a:cubicBezTo>
                      <a:pt x="18289" y="11716"/>
                      <a:pt x="15515" y="16193"/>
                      <a:pt x="11050" y="17241"/>
                    </a:cubicBezTo>
                    <a:cubicBezTo>
                      <a:pt x="6573" y="18288"/>
                      <a:pt x="2108" y="15514"/>
                      <a:pt x="1049" y="11049"/>
                    </a:cubicBezTo>
                    <a:cubicBezTo>
                      <a:pt x="1" y="6573"/>
                      <a:pt x="2775" y="2108"/>
                      <a:pt x="7252" y="1048"/>
                    </a:cubicBezTo>
                    <a:cubicBezTo>
                      <a:pt x="11717" y="0"/>
                      <a:pt x="16193" y="2774"/>
                      <a:pt x="17241" y="725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1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2" name="Google Shape;592;p29"/>
              <p:cNvSpPr/>
              <p:nvPr/>
            </p:nvSpPr>
            <p:spPr>
              <a:xfrm>
                <a:off x="2196663" y="689513"/>
                <a:ext cx="669600" cy="6696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93" name="Google Shape;593;p29"/>
            <p:cNvSpPr/>
            <p:nvPr/>
          </p:nvSpPr>
          <p:spPr>
            <a:xfrm flipH="1">
              <a:off x="8513007" y="-12"/>
              <a:ext cx="2272284" cy="662157"/>
            </a:xfrm>
            <a:custGeom>
              <a:avLst/>
              <a:gdLst/>
              <a:ahLst/>
              <a:cxnLst/>
              <a:rect l="l" t="t" r="r" b="b"/>
              <a:pathLst>
                <a:path w="74367" h="21671" extrusionOk="0">
                  <a:moveTo>
                    <a:pt x="43518" y="1"/>
                  </a:moveTo>
                  <a:cubicBezTo>
                    <a:pt x="35409" y="1"/>
                    <a:pt x="33219" y="4228"/>
                    <a:pt x="32826" y="9454"/>
                  </a:cubicBezTo>
                  <a:cubicBezTo>
                    <a:pt x="31898" y="8965"/>
                    <a:pt x="30854" y="8709"/>
                    <a:pt x="29829" y="8709"/>
                  </a:cubicBezTo>
                  <a:cubicBezTo>
                    <a:pt x="27263" y="8709"/>
                    <a:pt x="24813" y="10309"/>
                    <a:pt x="24575" y="13848"/>
                  </a:cubicBezTo>
                  <a:cubicBezTo>
                    <a:pt x="24491" y="13193"/>
                    <a:pt x="23765" y="12514"/>
                    <a:pt x="23170" y="12229"/>
                  </a:cubicBezTo>
                  <a:cubicBezTo>
                    <a:pt x="22723" y="12027"/>
                    <a:pt x="22244" y="11929"/>
                    <a:pt x="21762" y="11929"/>
                  </a:cubicBezTo>
                  <a:cubicBezTo>
                    <a:pt x="21588" y="11929"/>
                    <a:pt x="21414" y="11942"/>
                    <a:pt x="21241" y="11967"/>
                  </a:cubicBezTo>
                  <a:cubicBezTo>
                    <a:pt x="20360" y="12050"/>
                    <a:pt x="19515" y="12383"/>
                    <a:pt x="18824" y="12931"/>
                  </a:cubicBezTo>
                  <a:cubicBezTo>
                    <a:pt x="18134" y="13503"/>
                    <a:pt x="17693" y="14312"/>
                    <a:pt x="17598" y="15205"/>
                  </a:cubicBezTo>
                  <a:cubicBezTo>
                    <a:pt x="17026" y="13776"/>
                    <a:pt x="15657" y="12752"/>
                    <a:pt x="14169" y="12371"/>
                  </a:cubicBezTo>
                  <a:cubicBezTo>
                    <a:pt x="13642" y="12242"/>
                    <a:pt x="13103" y="12183"/>
                    <a:pt x="12564" y="12183"/>
                  </a:cubicBezTo>
                  <a:cubicBezTo>
                    <a:pt x="11567" y="12183"/>
                    <a:pt x="10567" y="12385"/>
                    <a:pt x="9632" y="12717"/>
                  </a:cubicBezTo>
                  <a:cubicBezTo>
                    <a:pt x="8370" y="13169"/>
                    <a:pt x="7168" y="13848"/>
                    <a:pt x="6311" y="14872"/>
                  </a:cubicBezTo>
                  <a:cubicBezTo>
                    <a:pt x="5453" y="15896"/>
                    <a:pt x="4751" y="17098"/>
                    <a:pt x="5013" y="18408"/>
                  </a:cubicBezTo>
                  <a:cubicBezTo>
                    <a:pt x="4502" y="17871"/>
                    <a:pt x="3763" y="17595"/>
                    <a:pt x="3027" y="17595"/>
                  </a:cubicBezTo>
                  <a:cubicBezTo>
                    <a:pt x="2407" y="17595"/>
                    <a:pt x="1789" y="17791"/>
                    <a:pt x="1310" y="18194"/>
                  </a:cubicBezTo>
                  <a:cubicBezTo>
                    <a:pt x="1072" y="18396"/>
                    <a:pt x="869" y="18634"/>
                    <a:pt x="679" y="18884"/>
                  </a:cubicBezTo>
                  <a:cubicBezTo>
                    <a:pt x="488" y="19134"/>
                    <a:pt x="346" y="19408"/>
                    <a:pt x="238" y="19694"/>
                  </a:cubicBezTo>
                  <a:cubicBezTo>
                    <a:pt x="0" y="20432"/>
                    <a:pt x="488" y="21254"/>
                    <a:pt x="1143" y="21670"/>
                  </a:cubicBezTo>
                  <a:cubicBezTo>
                    <a:pt x="10563" y="21465"/>
                    <a:pt x="20489" y="21432"/>
                    <a:pt x="30511" y="21432"/>
                  </a:cubicBezTo>
                  <a:cubicBezTo>
                    <a:pt x="35252" y="21432"/>
                    <a:pt x="40014" y="21440"/>
                    <a:pt x="44755" y="21440"/>
                  </a:cubicBezTo>
                  <a:cubicBezTo>
                    <a:pt x="53871" y="21440"/>
                    <a:pt x="62907" y="21413"/>
                    <a:pt x="71557" y="21254"/>
                  </a:cubicBezTo>
                  <a:cubicBezTo>
                    <a:pt x="73224" y="21230"/>
                    <a:pt x="74367" y="19456"/>
                    <a:pt x="73605" y="17967"/>
                  </a:cubicBezTo>
                  <a:lnTo>
                    <a:pt x="73593" y="17944"/>
                  </a:lnTo>
                  <a:cubicBezTo>
                    <a:pt x="73379" y="17515"/>
                    <a:pt x="73081" y="17134"/>
                    <a:pt x="72712" y="16824"/>
                  </a:cubicBezTo>
                  <a:cubicBezTo>
                    <a:pt x="72212" y="16455"/>
                    <a:pt x="71640" y="16205"/>
                    <a:pt x="71033" y="16086"/>
                  </a:cubicBezTo>
                  <a:cubicBezTo>
                    <a:pt x="69998" y="15844"/>
                    <a:pt x="68824" y="15775"/>
                    <a:pt x="67675" y="15775"/>
                  </a:cubicBezTo>
                  <a:cubicBezTo>
                    <a:pt x="67013" y="15775"/>
                    <a:pt x="66360" y="15798"/>
                    <a:pt x="65747" y="15824"/>
                  </a:cubicBezTo>
                  <a:cubicBezTo>
                    <a:pt x="65818" y="12979"/>
                    <a:pt x="64663" y="10216"/>
                    <a:pt x="61437" y="9002"/>
                  </a:cubicBezTo>
                  <a:cubicBezTo>
                    <a:pt x="60504" y="8656"/>
                    <a:pt x="59503" y="8480"/>
                    <a:pt x="58509" y="8480"/>
                  </a:cubicBezTo>
                  <a:cubicBezTo>
                    <a:pt x="56660" y="8480"/>
                    <a:pt x="54830" y="9090"/>
                    <a:pt x="53483" y="10359"/>
                  </a:cubicBezTo>
                  <a:cubicBezTo>
                    <a:pt x="53233" y="7585"/>
                    <a:pt x="52435" y="4561"/>
                    <a:pt x="50042" y="2430"/>
                  </a:cubicBezTo>
                  <a:cubicBezTo>
                    <a:pt x="48209" y="894"/>
                    <a:pt x="45911" y="37"/>
                    <a:pt x="435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29"/>
            <p:cNvSpPr/>
            <p:nvPr/>
          </p:nvSpPr>
          <p:spPr>
            <a:xfrm>
              <a:off x="8329666" y="4040890"/>
              <a:ext cx="1781601" cy="1779130"/>
            </a:xfrm>
            <a:custGeom>
              <a:avLst/>
              <a:gdLst/>
              <a:ahLst/>
              <a:cxnLst/>
              <a:rect l="l" t="t" r="r" b="b"/>
              <a:pathLst>
                <a:path w="8204" h="8193" fill="none" extrusionOk="0">
                  <a:moveTo>
                    <a:pt x="0" y="3942"/>
                  </a:moveTo>
                  <a:cubicBezTo>
                    <a:pt x="0" y="5537"/>
                    <a:pt x="965" y="6978"/>
                    <a:pt x="2441" y="7585"/>
                  </a:cubicBezTo>
                  <a:cubicBezTo>
                    <a:pt x="3905" y="8192"/>
                    <a:pt x="5608" y="7859"/>
                    <a:pt x="6739" y="6728"/>
                  </a:cubicBezTo>
                  <a:cubicBezTo>
                    <a:pt x="7858" y="5597"/>
                    <a:pt x="8204" y="3906"/>
                    <a:pt x="7584" y="2430"/>
                  </a:cubicBezTo>
                  <a:cubicBezTo>
                    <a:pt x="6977" y="953"/>
                    <a:pt x="5537" y="1"/>
                    <a:pt x="3941" y="1"/>
                  </a:cubicBezTo>
                  <a:cubicBezTo>
                    <a:pt x="1762" y="1"/>
                    <a:pt x="0" y="1763"/>
                    <a:pt x="0" y="3942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29"/>
            <p:cNvSpPr/>
            <p:nvPr/>
          </p:nvSpPr>
          <p:spPr>
            <a:xfrm>
              <a:off x="9080057" y="754877"/>
              <a:ext cx="1138187" cy="331675"/>
            </a:xfrm>
            <a:custGeom>
              <a:avLst/>
              <a:gdLst/>
              <a:ahLst/>
              <a:cxnLst/>
              <a:rect l="l" t="t" r="r" b="b"/>
              <a:pathLst>
                <a:path w="74367" h="21671" extrusionOk="0">
                  <a:moveTo>
                    <a:pt x="43518" y="1"/>
                  </a:moveTo>
                  <a:cubicBezTo>
                    <a:pt x="35409" y="1"/>
                    <a:pt x="33219" y="4228"/>
                    <a:pt x="32826" y="9454"/>
                  </a:cubicBezTo>
                  <a:cubicBezTo>
                    <a:pt x="31898" y="8965"/>
                    <a:pt x="30854" y="8709"/>
                    <a:pt x="29829" y="8709"/>
                  </a:cubicBezTo>
                  <a:cubicBezTo>
                    <a:pt x="27263" y="8709"/>
                    <a:pt x="24813" y="10309"/>
                    <a:pt x="24575" y="13848"/>
                  </a:cubicBezTo>
                  <a:cubicBezTo>
                    <a:pt x="24491" y="13193"/>
                    <a:pt x="23765" y="12514"/>
                    <a:pt x="23170" y="12229"/>
                  </a:cubicBezTo>
                  <a:cubicBezTo>
                    <a:pt x="22723" y="12027"/>
                    <a:pt x="22244" y="11929"/>
                    <a:pt x="21762" y="11929"/>
                  </a:cubicBezTo>
                  <a:cubicBezTo>
                    <a:pt x="21588" y="11929"/>
                    <a:pt x="21414" y="11942"/>
                    <a:pt x="21241" y="11967"/>
                  </a:cubicBezTo>
                  <a:cubicBezTo>
                    <a:pt x="20360" y="12050"/>
                    <a:pt x="19515" y="12383"/>
                    <a:pt x="18824" y="12931"/>
                  </a:cubicBezTo>
                  <a:cubicBezTo>
                    <a:pt x="18134" y="13503"/>
                    <a:pt x="17693" y="14312"/>
                    <a:pt x="17598" y="15205"/>
                  </a:cubicBezTo>
                  <a:cubicBezTo>
                    <a:pt x="17026" y="13776"/>
                    <a:pt x="15657" y="12752"/>
                    <a:pt x="14169" y="12371"/>
                  </a:cubicBezTo>
                  <a:cubicBezTo>
                    <a:pt x="13642" y="12242"/>
                    <a:pt x="13103" y="12183"/>
                    <a:pt x="12564" y="12183"/>
                  </a:cubicBezTo>
                  <a:cubicBezTo>
                    <a:pt x="11567" y="12183"/>
                    <a:pt x="10567" y="12385"/>
                    <a:pt x="9632" y="12717"/>
                  </a:cubicBezTo>
                  <a:cubicBezTo>
                    <a:pt x="8370" y="13169"/>
                    <a:pt x="7168" y="13848"/>
                    <a:pt x="6311" y="14872"/>
                  </a:cubicBezTo>
                  <a:cubicBezTo>
                    <a:pt x="5453" y="15896"/>
                    <a:pt x="4751" y="17098"/>
                    <a:pt x="5013" y="18408"/>
                  </a:cubicBezTo>
                  <a:cubicBezTo>
                    <a:pt x="4502" y="17871"/>
                    <a:pt x="3763" y="17595"/>
                    <a:pt x="3027" y="17595"/>
                  </a:cubicBezTo>
                  <a:cubicBezTo>
                    <a:pt x="2407" y="17595"/>
                    <a:pt x="1789" y="17791"/>
                    <a:pt x="1310" y="18194"/>
                  </a:cubicBezTo>
                  <a:cubicBezTo>
                    <a:pt x="1072" y="18396"/>
                    <a:pt x="869" y="18634"/>
                    <a:pt x="679" y="18884"/>
                  </a:cubicBezTo>
                  <a:cubicBezTo>
                    <a:pt x="488" y="19134"/>
                    <a:pt x="346" y="19408"/>
                    <a:pt x="238" y="19694"/>
                  </a:cubicBezTo>
                  <a:cubicBezTo>
                    <a:pt x="0" y="20432"/>
                    <a:pt x="488" y="21254"/>
                    <a:pt x="1143" y="21670"/>
                  </a:cubicBezTo>
                  <a:cubicBezTo>
                    <a:pt x="10563" y="21465"/>
                    <a:pt x="20489" y="21432"/>
                    <a:pt x="30511" y="21432"/>
                  </a:cubicBezTo>
                  <a:cubicBezTo>
                    <a:pt x="35252" y="21432"/>
                    <a:pt x="40014" y="21440"/>
                    <a:pt x="44755" y="21440"/>
                  </a:cubicBezTo>
                  <a:cubicBezTo>
                    <a:pt x="53871" y="21440"/>
                    <a:pt x="62907" y="21413"/>
                    <a:pt x="71557" y="21254"/>
                  </a:cubicBezTo>
                  <a:cubicBezTo>
                    <a:pt x="73224" y="21230"/>
                    <a:pt x="74367" y="19456"/>
                    <a:pt x="73605" y="17967"/>
                  </a:cubicBezTo>
                  <a:lnTo>
                    <a:pt x="73593" y="17944"/>
                  </a:lnTo>
                  <a:cubicBezTo>
                    <a:pt x="73379" y="17515"/>
                    <a:pt x="73081" y="17134"/>
                    <a:pt x="72712" y="16824"/>
                  </a:cubicBezTo>
                  <a:cubicBezTo>
                    <a:pt x="72212" y="16455"/>
                    <a:pt x="71640" y="16205"/>
                    <a:pt x="71033" y="16086"/>
                  </a:cubicBezTo>
                  <a:cubicBezTo>
                    <a:pt x="69998" y="15844"/>
                    <a:pt x="68824" y="15775"/>
                    <a:pt x="67675" y="15775"/>
                  </a:cubicBezTo>
                  <a:cubicBezTo>
                    <a:pt x="67013" y="15775"/>
                    <a:pt x="66360" y="15798"/>
                    <a:pt x="65747" y="15824"/>
                  </a:cubicBezTo>
                  <a:cubicBezTo>
                    <a:pt x="65818" y="12979"/>
                    <a:pt x="64663" y="10216"/>
                    <a:pt x="61437" y="9002"/>
                  </a:cubicBezTo>
                  <a:cubicBezTo>
                    <a:pt x="60504" y="8656"/>
                    <a:pt x="59503" y="8480"/>
                    <a:pt x="58509" y="8480"/>
                  </a:cubicBezTo>
                  <a:cubicBezTo>
                    <a:pt x="56660" y="8480"/>
                    <a:pt x="54830" y="9090"/>
                    <a:pt x="53483" y="10359"/>
                  </a:cubicBezTo>
                  <a:cubicBezTo>
                    <a:pt x="53233" y="7585"/>
                    <a:pt x="52435" y="4561"/>
                    <a:pt x="50042" y="2430"/>
                  </a:cubicBezTo>
                  <a:cubicBezTo>
                    <a:pt x="48209" y="894"/>
                    <a:pt x="45911" y="37"/>
                    <a:pt x="435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29"/>
            <p:cNvSpPr/>
            <p:nvPr/>
          </p:nvSpPr>
          <p:spPr>
            <a:xfrm>
              <a:off x="-1472251" y="4143704"/>
              <a:ext cx="2561014" cy="746349"/>
            </a:xfrm>
            <a:custGeom>
              <a:avLst/>
              <a:gdLst/>
              <a:ahLst/>
              <a:cxnLst/>
              <a:rect l="l" t="t" r="r" b="b"/>
              <a:pathLst>
                <a:path w="74367" h="21671" extrusionOk="0">
                  <a:moveTo>
                    <a:pt x="43518" y="1"/>
                  </a:moveTo>
                  <a:cubicBezTo>
                    <a:pt x="35409" y="1"/>
                    <a:pt x="33219" y="4228"/>
                    <a:pt x="32826" y="9454"/>
                  </a:cubicBezTo>
                  <a:cubicBezTo>
                    <a:pt x="31898" y="8965"/>
                    <a:pt x="30854" y="8709"/>
                    <a:pt x="29829" y="8709"/>
                  </a:cubicBezTo>
                  <a:cubicBezTo>
                    <a:pt x="27263" y="8709"/>
                    <a:pt x="24813" y="10309"/>
                    <a:pt x="24575" y="13848"/>
                  </a:cubicBezTo>
                  <a:cubicBezTo>
                    <a:pt x="24491" y="13193"/>
                    <a:pt x="23765" y="12514"/>
                    <a:pt x="23170" y="12229"/>
                  </a:cubicBezTo>
                  <a:cubicBezTo>
                    <a:pt x="22723" y="12027"/>
                    <a:pt x="22244" y="11929"/>
                    <a:pt x="21762" y="11929"/>
                  </a:cubicBezTo>
                  <a:cubicBezTo>
                    <a:pt x="21588" y="11929"/>
                    <a:pt x="21414" y="11942"/>
                    <a:pt x="21241" y="11967"/>
                  </a:cubicBezTo>
                  <a:cubicBezTo>
                    <a:pt x="20360" y="12050"/>
                    <a:pt x="19515" y="12383"/>
                    <a:pt x="18824" y="12931"/>
                  </a:cubicBezTo>
                  <a:cubicBezTo>
                    <a:pt x="18134" y="13503"/>
                    <a:pt x="17693" y="14312"/>
                    <a:pt x="17598" y="15205"/>
                  </a:cubicBezTo>
                  <a:cubicBezTo>
                    <a:pt x="17026" y="13776"/>
                    <a:pt x="15657" y="12752"/>
                    <a:pt x="14169" y="12371"/>
                  </a:cubicBezTo>
                  <a:cubicBezTo>
                    <a:pt x="13642" y="12242"/>
                    <a:pt x="13103" y="12183"/>
                    <a:pt x="12564" y="12183"/>
                  </a:cubicBezTo>
                  <a:cubicBezTo>
                    <a:pt x="11567" y="12183"/>
                    <a:pt x="10567" y="12385"/>
                    <a:pt x="9632" y="12717"/>
                  </a:cubicBezTo>
                  <a:cubicBezTo>
                    <a:pt x="8370" y="13169"/>
                    <a:pt x="7168" y="13848"/>
                    <a:pt x="6311" y="14872"/>
                  </a:cubicBezTo>
                  <a:cubicBezTo>
                    <a:pt x="5453" y="15896"/>
                    <a:pt x="4751" y="17098"/>
                    <a:pt x="5013" y="18408"/>
                  </a:cubicBezTo>
                  <a:cubicBezTo>
                    <a:pt x="4502" y="17871"/>
                    <a:pt x="3763" y="17595"/>
                    <a:pt x="3027" y="17595"/>
                  </a:cubicBezTo>
                  <a:cubicBezTo>
                    <a:pt x="2407" y="17595"/>
                    <a:pt x="1789" y="17791"/>
                    <a:pt x="1310" y="18194"/>
                  </a:cubicBezTo>
                  <a:cubicBezTo>
                    <a:pt x="1072" y="18396"/>
                    <a:pt x="869" y="18634"/>
                    <a:pt x="679" y="18884"/>
                  </a:cubicBezTo>
                  <a:cubicBezTo>
                    <a:pt x="488" y="19134"/>
                    <a:pt x="346" y="19408"/>
                    <a:pt x="238" y="19694"/>
                  </a:cubicBezTo>
                  <a:cubicBezTo>
                    <a:pt x="0" y="20432"/>
                    <a:pt x="488" y="21254"/>
                    <a:pt x="1143" y="21670"/>
                  </a:cubicBezTo>
                  <a:cubicBezTo>
                    <a:pt x="10563" y="21465"/>
                    <a:pt x="20489" y="21432"/>
                    <a:pt x="30511" y="21432"/>
                  </a:cubicBezTo>
                  <a:cubicBezTo>
                    <a:pt x="35252" y="21432"/>
                    <a:pt x="40014" y="21440"/>
                    <a:pt x="44755" y="21440"/>
                  </a:cubicBezTo>
                  <a:cubicBezTo>
                    <a:pt x="53871" y="21440"/>
                    <a:pt x="62907" y="21413"/>
                    <a:pt x="71557" y="21254"/>
                  </a:cubicBezTo>
                  <a:cubicBezTo>
                    <a:pt x="73224" y="21230"/>
                    <a:pt x="74367" y="19456"/>
                    <a:pt x="73605" y="17967"/>
                  </a:cubicBezTo>
                  <a:lnTo>
                    <a:pt x="73593" y="17944"/>
                  </a:lnTo>
                  <a:cubicBezTo>
                    <a:pt x="73379" y="17515"/>
                    <a:pt x="73081" y="17134"/>
                    <a:pt x="72712" y="16824"/>
                  </a:cubicBezTo>
                  <a:cubicBezTo>
                    <a:pt x="72212" y="16455"/>
                    <a:pt x="71640" y="16205"/>
                    <a:pt x="71033" y="16086"/>
                  </a:cubicBezTo>
                  <a:cubicBezTo>
                    <a:pt x="69998" y="15844"/>
                    <a:pt x="68824" y="15775"/>
                    <a:pt x="67675" y="15775"/>
                  </a:cubicBezTo>
                  <a:cubicBezTo>
                    <a:pt x="67013" y="15775"/>
                    <a:pt x="66360" y="15798"/>
                    <a:pt x="65747" y="15824"/>
                  </a:cubicBezTo>
                  <a:cubicBezTo>
                    <a:pt x="65818" y="12979"/>
                    <a:pt x="64663" y="10216"/>
                    <a:pt x="61437" y="9002"/>
                  </a:cubicBezTo>
                  <a:cubicBezTo>
                    <a:pt x="60504" y="8656"/>
                    <a:pt x="59503" y="8480"/>
                    <a:pt x="58509" y="8480"/>
                  </a:cubicBezTo>
                  <a:cubicBezTo>
                    <a:pt x="56660" y="8480"/>
                    <a:pt x="54830" y="9090"/>
                    <a:pt x="53483" y="10359"/>
                  </a:cubicBezTo>
                  <a:cubicBezTo>
                    <a:pt x="53233" y="7585"/>
                    <a:pt x="52435" y="4561"/>
                    <a:pt x="50042" y="2430"/>
                  </a:cubicBezTo>
                  <a:cubicBezTo>
                    <a:pt x="48209" y="894"/>
                    <a:pt x="45911" y="37"/>
                    <a:pt x="435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7" name="Google Shape;597;p29"/>
            <p:cNvGrpSpPr/>
            <p:nvPr/>
          </p:nvGrpSpPr>
          <p:grpSpPr>
            <a:xfrm>
              <a:off x="93700" y="1357748"/>
              <a:ext cx="422896" cy="699223"/>
              <a:chOff x="4284300" y="4188273"/>
              <a:chExt cx="422896" cy="699223"/>
            </a:xfrm>
          </p:grpSpPr>
          <p:grpSp>
            <p:nvGrpSpPr>
              <p:cNvPr id="598" name="Google Shape;598;p29"/>
              <p:cNvGrpSpPr/>
              <p:nvPr/>
            </p:nvGrpSpPr>
            <p:grpSpPr>
              <a:xfrm>
                <a:off x="4284300" y="4547630"/>
                <a:ext cx="403537" cy="339865"/>
                <a:chOff x="5004225" y="2283605"/>
                <a:chExt cx="403537" cy="339865"/>
              </a:xfrm>
            </p:grpSpPr>
            <p:sp>
              <p:nvSpPr>
                <p:cNvPr id="599" name="Google Shape;599;p29"/>
                <p:cNvSpPr/>
                <p:nvPr/>
              </p:nvSpPr>
              <p:spPr>
                <a:xfrm>
                  <a:off x="5004225" y="2411263"/>
                  <a:ext cx="148196" cy="126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95" h="6325" extrusionOk="0">
                      <a:moveTo>
                        <a:pt x="3156" y="0"/>
                      </a:moveTo>
                      <a:cubicBezTo>
                        <a:pt x="1417" y="0"/>
                        <a:pt x="1" y="1417"/>
                        <a:pt x="1" y="3155"/>
                      </a:cubicBezTo>
                      <a:cubicBezTo>
                        <a:pt x="1" y="5064"/>
                        <a:pt x="1559" y="6325"/>
                        <a:pt x="3183" y="6325"/>
                      </a:cubicBezTo>
                      <a:cubicBezTo>
                        <a:pt x="3960" y="6325"/>
                        <a:pt x="4751" y="6037"/>
                        <a:pt x="5394" y="5394"/>
                      </a:cubicBezTo>
                      <a:cubicBezTo>
                        <a:pt x="7394" y="3405"/>
                        <a:pt x="5977" y="0"/>
                        <a:pt x="3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" name="Google Shape;600;p29"/>
                <p:cNvSpPr/>
                <p:nvPr/>
              </p:nvSpPr>
              <p:spPr>
                <a:xfrm>
                  <a:off x="5208721" y="2283605"/>
                  <a:ext cx="99519" cy="85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6" h="4245" extrusionOk="0">
                      <a:moveTo>
                        <a:pt x="2120" y="0"/>
                      </a:moveTo>
                      <a:cubicBezTo>
                        <a:pt x="953" y="0"/>
                        <a:pt x="0" y="941"/>
                        <a:pt x="0" y="2120"/>
                      </a:cubicBezTo>
                      <a:cubicBezTo>
                        <a:pt x="0" y="3400"/>
                        <a:pt x="1046" y="4245"/>
                        <a:pt x="2136" y="4245"/>
                      </a:cubicBezTo>
                      <a:cubicBezTo>
                        <a:pt x="2657" y="4245"/>
                        <a:pt x="3188" y="4051"/>
                        <a:pt x="3620" y="3620"/>
                      </a:cubicBezTo>
                      <a:cubicBezTo>
                        <a:pt x="4965" y="2286"/>
                        <a:pt x="4013" y="0"/>
                        <a:pt x="212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" name="Google Shape;601;p29"/>
                <p:cNvSpPr/>
                <p:nvPr/>
              </p:nvSpPr>
              <p:spPr>
                <a:xfrm>
                  <a:off x="5308243" y="2538140"/>
                  <a:ext cx="99519" cy="85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6" h="4258" extrusionOk="0">
                      <a:moveTo>
                        <a:pt x="2120" y="1"/>
                      </a:moveTo>
                      <a:cubicBezTo>
                        <a:pt x="953" y="1"/>
                        <a:pt x="0" y="953"/>
                        <a:pt x="0" y="2132"/>
                      </a:cubicBezTo>
                      <a:cubicBezTo>
                        <a:pt x="0" y="3412"/>
                        <a:pt x="1046" y="4257"/>
                        <a:pt x="2136" y="4257"/>
                      </a:cubicBezTo>
                      <a:cubicBezTo>
                        <a:pt x="2657" y="4257"/>
                        <a:pt x="3188" y="4064"/>
                        <a:pt x="3620" y="3632"/>
                      </a:cubicBezTo>
                      <a:cubicBezTo>
                        <a:pt x="4965" y="2287"/>
                        <a:pt x="4013" y="1"/>
                        <a:pt x="212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602" name="Google Shape;602;p29"/>
              <p:cNvSpPr/>
              <p:nvPr/>
            </p:nvSpPr>
            <p:spPr>
              <a:xfrm>
                <a:off x="4607678" y="4356122"/>
                <a:ext cx="99519" cy="85070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45" extrusionOk="0">
                    <a:moveTo>
                      <a:pt x="2120" y="0"/>
                    </a:moveTo>
                    <a:cubicBezTo>
                      <a:pt x="953" y="0"/>
                      <a:pt x="0" y="941"/>
                      <a:pt x="0" y="2120"/>
                    </a:cubicBezTo>
                    <a:cubicBezTo>
                      <a:pt x="0" y="3400"/>
                      <a:pt x="1046" y="4245"/>
                      <a:pt x="2136" y="4245"/>
                    </a:cubicBezTo>
                    <a:cubicBezTo>
                      <a:pt x="2657" y="4245"/>
                      <a:pt x="3188" y="4051"/>
                      <a:pt x="3620" y="3620"/>
                    </a:cubicBezTo>
                    <a:cubicBezTo>
                      <a:pt x="4965" y="2286"/>
                      <a:pt x="4013" y="0"/>
                      <a:pt x="2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3" name="Google Shape;603;p29"/>
              <p:cNvSpPr/>
              <p:nvPr/>
            </p:nvSpPr>
            <p:spPr>
              <a:xfrm>
                <a:off x="4436309" y="4188273"/>
                <a:ext cx="171364" cy="146484"/>
              </a:xfrm>
              <a:custGeom>
                <a:avLst/>
                <a:gdLst/>
                <a:ahLst/>
                <a:cxnLst/>
                <a:rect l="l" t="t" r="r" b="b"/>
                <a:pathLst>
                  <a:path w="4966" h="4245" extrusionOk="0">
                    <a:moveTo>
                      <a:pt x="2120" y="0"/>
                    </a:moveTo>
                    <a:cubicBezTo>
                      <a:pt x="953" y="0"/>
                      <a:pt x="0" y="941"/>
                      <a:pt x="0" y="2120"/>
                    </a:cubicBezTo>
                    <a:cubicBezTo>
                      <a:pt x="0" y="3400"/>
                      <a:pt x="1046" y="4245"/>
                      <a:pt x="2136" y="4245"/>
                    </a:cubicBezTo>
                    <a:cubicBezTo>
                      <a:pt x="2657" y="4245"/>
                      <a:pt x="3188" y="4051"/>
                      <a:pt x="3620" y="3620"/>
                    </a:cubicBezTo>
                    <a:cubicBezTo>
                      <a:pt x="4965" y="2286"/>
                      <a:pt x="4013" y="0"/>
                      <a:pt x="2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4" name="Google Shape;604;p29"/>
            <p:cNvSpPr/>
            <p:nvPr/>
          </p:nvSpPr>
          <p:spPr>
            <a:xfrm rot="4120194">
              <a:off x="4244722" y="4537958"/>
              <a:ext cx="2370370" cy="282034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05" name="Google Shape;605;p29"/>
          <p:cNvSpPr txBox="1">
            <a:spLocks noGrp="1"/>
          </p:cNvSpPr>
          <p:nvPr>
            <p:ph type="title"/>
          </p:nvPr>
        </p:nvSpPr>
        <p:spPr>
          <a:xfrm>
            <a:off x="1300467" y="594967"/>
            <a:ext cx="959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606" name="Google Shape;606;p29"/>
          <p:cNvSpPr txBox="1">
            <a:spLocks noGrp="1"/>
          </p:cNvSpPr>
          <p:nvPr>
            <p:ph type="title" idx="2"/>
          </p:nvPr>
        </p:nvSpPr>
        <p:spPr>
          <a:xfrm>
            <a:off x="7608351" y="1946800"/>
            <a:ext cx="3414400" cy="10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607" name="Google Shape;607;p29"/>
          <p:cNvSpPr txBox="1">
            <a:spLocks noGrp="1"/>
          </p:cNvSpPr>
          <p:nvPr>
            <p:ph type="title" idx="3"/>
          </p:nvPr>
        </p:nvSpPr>
        <p:spPr>
          <a:xfrm>
            <a:off x="7608287" y="2849600"/>
            <a:ext cx="3414400" cy="10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2000" b="0"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08" name="Google Shape;608;p29"/>
          <p:cNvSpPr txBox="1">
            <a:spLocks noGrp="1"/>
          </p:cNvSpPr>
          <p:nvPr>
            <p:ph type="title" idx="4"/>
          </p:nvPr>
        </p:nvSpPr>
        <p:spPr>
          <a:xfrm>
            <a:off x="2520517" y="1946800"/>
            <a:ext cx="3414400" cy="10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609" name="Google Shape;609;p29"/>
          <p:cNvSpPr txBox="1">
            <a:spLocks noGrp="1"/>
          </p:cNvSpPr>
          <p:nvPr>
            <p:ph type="title" idx="5"/>
          </p:nvPr>
        </p:nvSpPr>
        <p:spPr>
          <a:xfrm>
            <a:off x="2520453" y="2849600"/>
            <a:ext cx="3414400" cy="10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2000" b="0"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10" name="Google Shape;610;p29"/>
          <p:cNvSpPr txBox="1">
            <a:spLocks noGrp="1"/>
          </p:cNvSpPr>
          <p:nvPr>
            <p:ph type="title" idx="6"/>
          </p:nvPr>
        </p:nvSpPr>
        <p:spPr>
          <a:xfrm>
            <a:off x="7608351" y="4047600"/>
            <a:ext cx="3414400" cy="10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611" name="Google Shape;611;p29"/>
          <p:cNvSpPr txBox="1">
            <a:spLocks noGrp="1"/>
          </p:cNvSpPr>
          <p:nvPr>
            <p:ph type="title" idx="7"/>
          </p:nvPr>
        </p:nvSpPr>
        <p:spPr>
          <a:xfrm>
            <a:off x="7608287" y="4950400"/>
            <a:ext cx="3414400" cy="10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2000" b="0"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12" name="Google Shape;612;p29"/>
          <p:cNvSpPr txBox="1">
            <a:spLocks noGrp="1"/>
          </p:cNvSpPr>
          <p:nvPr>
            <p:ph type="title" idx="8"/>
          </p:nvPr>
        </p:nvSpPr>
        <p:spPr>
          <a:xfrm>
            <a:off x="2520517" y="4047600"/>
            <a:ext cx="3414400" cy="10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613" name="Google Shape;613;p29"/>
          <p:cNvSpPr txBox="1">
            <a:spLocks noGrp="1"/>
          </p:cNvSpPr>
          <p:nvPr>
            <p:ph type="title" idx="9"/>
          </p:nvPr>
        </p:nvSpPr>
        <p:spPr>
          <a:xfrm>
            <a:off x="2520453" y="4950400"/>
            <a:ext cx="3414400" cy="10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2000" b="0"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66379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9B9B81-D7C1-A87C-BFBB-E89D8E4BBA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57FB1B0-ECC4-8FFC-D1F8-7063FC66D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HN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50747AE-EEC0-7BE5-2777-60C82A414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71591-C0C5-544F-9D44-1A98EFA97ABD}" type="datetime1">
              <a:rPr lang="es-MX" smtClean="0"/>
              <a:t>14/05/2023</a:t>
            </a:fld>
            <a:endParaRPr lang="es-HN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3421DF-24FB-2ED0-A33F-A42FB09AA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419"/>
              <a:t>XVIII DIPLOMADO Transformación Empresarial con criterios ASG y Economía Circular</a:t>
            </a:r>
            <a:endParaRPr lang="es-HN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AD7CFC4-79BD-B525-0EB2-0BA31736B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8F987-B98E-41AF-9669-12D3F6FD4A6F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16781765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115CD7-0D3A-7BA3-313B-92129E6BF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485B03A-6D44-C3F0-844F-33E6D11D39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B4F1C5C-F7EE-0B5A-87DE-16F079081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8E2E-07A3-E54A-9BC3-62C80D7DBDD4}" type="datetime1">
              <a:rPr lang="es-MX" smtClean="0"/>
              <a:t>14/05/2023</a:t>
            </a:fld>
            <a:endParaRPr lang="es-HN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FB71D0C-C84E-B8CC-C82C-CF7C0F477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419"/>
              <a:t>XVIII DIPLOMADO Transformación Empresarial con criterios ASG y Economía Circular</a:t>
            </a:r>
            <a:endParaRPr lang="es-HN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38EE04F-431D-386D-14B6-E0B028129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8F987-B98E-41AF-9669-12D3F6FD4A6F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12441900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37B952-F928-7C03-D662-4EE6C131C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59168E6-9E00-1B49-D337-F64F532A84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314E00E-229B-0733-C660-3A44282E0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96221-6D1B-5741-A788-EC8FC8CAECCE}" type="datetime1">
              <a:rPr lang="es-MX" smtClean="0"/>
              <a:t>14/05/2023</a:t>
            </a:fld>
            <a:endParaRPr lang="es-HN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A29183E-C6AD-AE5C-C552-35BB8F760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419"/>
              <a:t>XVIII DIPLOMADO Transformación Empresarial con criterios ASG y Economía Circular</a:t>
            </a:r>
            <a:endParaRPr lang="es-HN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4E95DA0-C9D3-0767-9635-87E1E1C2C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8F987-B98E-41AF-9669-12D3F6FD4A6F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1457810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8472E5-C250-F317-7E8D-45EE5F0D9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EEF308-9425-F2DB-A576-666BD0E212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EFDCDF4-576A-FD54-2478-B1677F2954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D9CF0B2-74CA-9DDD-6BF9-24A78480E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DD8AE-C4EE-3543-977E-5350AFF65A50}" type="datetime1">
              <a:rPr lang="es-MX" smtClean="0"/>
              <a:t>14/05/2023</a:t>
            </a:fld>
            <a:endParaRPr lang="es-HN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3F5DA93-27D4-1970-86AB-D9F6CD801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419"/>
              <a:t>XVIII DIPLOMADO Transformación Empresarial con criterios ASG y Economía Circular</a:t>
            </a:r>
            <a:endParaRPr lang="es-HN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2912DA2-D367-54B2-E787-EDA7E2C23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8F987-B98E-41AF-9669-12D3F6FD4A6F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20119327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27A041-D57B-AD12-2BFA-48A91492A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AB5C400-2E96-E219-23EB-E8DCD043A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A7B8C46-806D-D010-7E09-8F046D2AF1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721BE9B-3940-8E0F-A25F-702F6EFD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23EB51F-5985-947B-1D57-65E159E561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5CB3E0D-B33F-FAFE-908C-CB8C97246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6B815-BE47-6249-AE40-220A898E4B9F}" type="datetime1">
              <a:rPr lang="es-MX" smtClean="0"/>
              <a:t>14/05/2023</a:t>
            </a:fld>
            <a:endParaRPr lang="es-HN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50C9D24-7BDD-17D2-4BE2-26B7E4F5F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419"/>
              <a:t>XVIII DIPLOMADO Transformación Empresarial con criterios ASG y Economía Circular</a:t>
            </a:r>
            <a:endParaRPr lang="es-HN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BFB678A-524F-5998-2BA9-2F2008174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8F987-B98E-41AF-9669-12D3F6FD4A6F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2499578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8472E5-C250-F317-7E8D-45EE5F0D9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EEF308-9425-F2DB-A576-666BD0E212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EFDCDF4-576A-FD54-2478-B1677F2954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D9CF0B2-74CA-9DDD-6BF9-24A78480E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F399C-8C50-C643-94CB-97978123A5AC}" type="datetime1">
              <a:rPr lang="es-MX" smtClean="0"/>
              <a:t>14/05/2023</a:t>
            </a:fld>
            <a:endParaRPr lang="es-HN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3F5DA93-27D4-1970-86AB-D9F6CD801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419"/>
              <a:t>XVIII DIPLOMADO Transformación Empresarial con criterios ASG y Economía Circular</a:t>
            </a:r>
            <a:endParaRPr lang="es-HN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2912DA2-D367-54B2-E787-EDA7E2C23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8F987-B98E-41AF-9669-12D3F6FD4A6F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927729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7079AC-DC89-AFCF-625F-EDF903BDE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BBDA677-7214-0C5C-FD06-ADBAD251D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D16DC-C18B-5A46-A7A8-4EE0AC47F448}" type="datetime1">
              <a:rPr lang="es-MX" smtClean="0"/>
              <a:t>14/05/2023</a:t>
            </a:fld>
            <a:endParaRPr lang="es-HN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4A0253C-BCC3-9A6D-2EFF-C480E02CB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419"/>
              <a:t>XVIII DIPLOMADO Transformación Empresarial con criterios ASG y Economía Circular</a:t>
            </a:r>
            <a:endParaRPr lang="es-HN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0A24755-4EDA-47B0-968B-71E75D2FC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8F987-B98E-41AF-9669-12D3F6FD4A6F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21830840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394B8D4-D35E-A9A7-90C4-0332B5955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A72E7-C592-D341-B255-82A8654EB1A6}" type="datetime1">
              <a:rPr lang="es-MX" smtClean="0"/>
              <a:t>14/05/2023</a:t>
            </a:fld>
            <a:endParaRPr lang="es-HN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EC1A55D-0899-9ACF-798A-BCC66818C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419"/>
              <a:t>XVIII DIPLOMADO Transformación Empresarial con criterios ASG y Economía Circular</a:t>
            </a:r>
            <a:endParaRPr lang="es-HN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B391E6A-9F2B-8A57-DB85-C4B9B36FC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8F987-B98E-41AF-9669-12D3F6FD4A6F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28251346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F9DD17-20EF-FD35-4197-51EDB1AA6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EDB7F52-8CBD-0BB0-4EBD-D2BBADB964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9E2EE00-A93C-DC9E-6DC0-08FAD1C2C5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A52B2FE-BAA1-84BC-AC31-65FD801A1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7F6DD-D168-B94D-9E30-83CD98F58348}" type="datetime1">
              <a:rPr lang="es-MX" smtClean="0"/>
              <a:t>14/05/2023</a:t>
            </a:fld>
            <a:endParaRPr lang="es-HN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6713EF8-BD0B-65D1-ABBF-3BB35166D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419"/>
              <a:t>XVIII DIPLOMADO Transformación Empresarial con criterios ASG y Economía Circular</a:t>
            </a:r>
            <a:endParaRPr lang="es-HN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2F566AE-C42B-E6DE-107B-C0B586561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8F987-B98E-41AF-9669-12D3F6FD4A6F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7404590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46D41C-0D8C-B733-6A4D-69C3ED773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020E856-2980-234A-E002-2E5B4DB083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HN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1EC54DD-EC69-047F-8BF9-6623A4078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71087A9-8FA8-4A5E-0751-F79D9B8AF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DE4F-CF32-7B41-8822-B8CD6C46B65F}" type="datetime1">
              <a:rPr lang="es-MX" smtClean="0"/>
              <a:t>14/05/2023</a:t>
            </a:fld>
            <a:endParaRPr lang="es-HN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36A245A-2C5B-E5CE-B1D8-5EC3D002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419"/>
              <a:t>XVIII DIPLOMADO Transformación Empresarial con criterios ASG y Economía Circular</a:t>
            </a:r>
            <a:endParaRPr lang="es-HN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5740CC7-80B7-4AA9-445E-08D48F99C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8F987-B98E-41AF-9669-12D3F6FD4A6F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324749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ED0C99-FCE4-BB8E-A34A-96BB947FE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9B5CD95-E8C4-979F-655D-8A27F6441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32DEBEE-4098-8BF9-29B9-9F2038940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7F4BD-3255-7F42-A83E-58141FDC9A6C}" type="datetime1">
              <a:rPr lang="es-MX" smtClean="0"/>
              <a:t>14/05/2023</a:t>
            </a:fld>
            <a:endParaRPr lang="es-HN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A6FD31F-E1BF-58FE-EDE2-C9FB62981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419"/>
              <a:t>XVIII DIPLOMADO Transformación Empresarial con criterios ASG y Economía Circular</a:t>
            </a:r>
            <a:endParaRPr lang="es-HN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0D35D4-C1A8-0795-6150-ACDD5489E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8F987-B98E-41AF-9669-12D3F6FD4A6F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1326476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25B324C-406C-D2EF-5E2D-4BC48CCFC2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6DCADF-43C2-3561-8406-ABF19B6352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AEA7A32-A891-9B47-8D6C-AEABAAD8A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9ABD1-441F-4943-8CA8-C4807AA365A1}" type="datetime1">
              <a:rPr lang="es-MX" smtClean="0"/>
              <a:t>14/05/2023</a:t>
            </a:fld>
            <a:endParaRPr lang="es-HN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0DA834-8AA1-D726-1A17-F45B2898B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419"/>
              <a:t>XVIII DIPLOMADO Transformación Empresarial con criterios ASG y Economía Circular</a:t>
            </a:r>
            <a:endParaRPr lang="es-HN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FF408D9-6601-88D1-DEE1-E6C55CB24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8F987-B98E-41AF-9669-12D3F6FD4A6F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1664733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27A041-D57B-AD12-2BFA-48A91492A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AB5C400-2E96-E219-23EB-E8DCD043A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A7B8C46-806D-D010-7E09-8F046D2AF1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721BE9B-3940-8E0F-A25F-702F6EFD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23EB51F-5985-947B-1D57-65E159E561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5CB3E0D-B33F-FAFE-908C-CB8C97246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3C459-9AF8-714A-9A5D-2DAD58FB0F60}" type="datetime1">
              <a:rPr lang="es-MX" smtClean="0"/>
              <a:t>14/05/2023</a:t>
            </a:fld>
            <a:endParaRPr lang="es-HN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50C9D24-7BDD-17D2-4BE2-26B7E4F5F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419"/>
              <a:t>XVIII DIPLOMADO Transformación Empresarial con criterios ASG y Economía Circular</a:t>
            </a:r>
            <a:endParaRPr lang="es-HN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BFB678A-524F-5998-2BA9-2F2008174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8F987-B98E-41AF-9669-12D3F6FD4A6F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2615151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7079AC-DC89-AFCF-625F-EDF903BDE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BBDA677-7214-0C5C-FD06-ADBAD251D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6DF7F-896E-8D44-AA28-00CC993991E6}" type="datetime1">
              <a:rPr lang="es-MX" smtClean="0"/>
              <a:t>14/05/2023</a:t>
            </a:fld>
            <a:endParaRPr lang="es-HN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4A0253C-BCC3-9A6D-2EFF-C480E02CB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419"/>
              <a:t>XVIII DIPLOMADO Transformación Empresarial con criterios ASG y Economía Circular</a:t>
            </a:r>
            <a:endParaRPr lang="es-HN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0A24755-4EDA-47B0-968B-71E75D2FC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8F987-B98E-41AF-9669-12D3F6FD4A6F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2834954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394B8D4-D35E-A9A7-90C4-0332B5955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78F3C-6288-8849-AA2E-8732ADB767F8}" type="datetime1">
              <a:rPr lang="es-MX" smtClean="0"/>
              <a:t>14/05/2023</a:t>
            </a:fld>
            <a:endParaRPr lang="es-HN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EC1A55D-0899-9ACF-798A-BCC66818C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419"/>
              <a:t>XVIII DIPLOMADO Transformación Empresarial con criterios ASG y Economía Circular</a:t>
            </a:r>
            <a:endParaRPr lang="es-HN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B391E6A-9F2B-8A57-DB85-C4B9B36FC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8F987-B98E-41AF-9669-12D3F6FD4A6F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2965731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F9DD17-20EF-FD35-4197-51EDB1AA6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EDB7F52-8CBD-0BB0-4EBD-D2BBADB964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9E2EE00-A93C-DC9E-6DC0-08FAD1C2C5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A52B2FE-BAA1-84BC-AC31-65FD801A1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1769D-70B6-EF47-8119-0BF6FD1623DE}" type="datetime1">
              <a:rPr lang="es-MX" smtClean="0"/>
              <a:t>14/05/2023</a:t>
            </a:fld>
            <a:endParaRPr lang="es-HN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6713EF8-BD0B-65D1-ABBF-3BB35166D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419"/>
              <a:t>XVIII DIPLOMADO Transformación Empresarial con criterios ASG y Economía Circular</a:t>
            </a:r>
            <a:endParaRPr lang="es-HN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2F566AE-C42B-E6DE-107B-C0B586561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8F987-B98E-41AF-9669-12D3F6FD4A6F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957822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46D41C-0D8C-B733-6A4D-69C3ED773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020E856-2980-234A-E002-2E5B4DB083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HN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1EC54DD-EC69-047F-8BF9-6623A4078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71087A9-8FA8-4A5E-0751-F79D9B8AF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1A97-8996-094F-8C8D-F4794B683BFA}" type="datetime1">
              <a:rPr lang="es-MX" smtClean="0"/>
              <a:t>14/05/2023</a:t>
            </a:fld>
            <a:endParaRPr lang="es-HN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36A245A-2C5B-E5CE-B1D8-5EC3D002A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419"/>
              <a:t>XVIII DIPLOMADO Transformación Empresarial con criterios ASG y Economía Circular</a:t>
            </a:r>
            <a:endParaRPr lang="es-HN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5740CC7-80B7-4AA9-445E-08D48F99C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8F987-B98E-41AF-9669-12D3F6FD4A6F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3910288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0D29375-0891-EA97-F84F-8B24834A0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CBED446-5D56-A7E5-EA39-0E6B924941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89F4169-DDFD-AB04-32C6-5A469B1084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0BBD8-459F-4648-A90F-01604CF879AC}" type="datetime1">
              <a:rPr lang="es-MX" smtClean="0"/>
              <a:t>14/05/2023</a:t>
            </a:fld>
            <a:endParaRPr lang="es-HN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F9F32E-BED1-EE4C-1ECA-D6E385160D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419"/>
              <a:t>XVIII DIPLOMADO Transformación Empresarial con criterios ASG y Economía Circular</a:t>
            </a:r>
            <a:endParaRPr lang="es-HN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899C1CD-07AA-200D-17E0-8D63E04AC5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58F987-B98E-41AF-9669-12D3F6FD4A6F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922637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H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B59FF05-D404-4540-8F64-F1B3CF3BB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B6E8556-8E31-784F-B02C-F3EF5002B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34451E-8B03-1A47-97DA-0CB7FDE270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13D238-1D11-4745-BE20-6400B6750F31}" type="datetime1">
              <a:rPr lang="es-MX" smtClean="0"/>
              <a:t>14/05/2023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4B0FC3E-D8E0-E047-B068-92C0C4C498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419"/>
              <a:t>XVIII DIPLOMADO Transformación Empresarial con criterios ASG y Economía Circular</a:t>
            </a:r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24A4E6C-F503-5944-BF4D-F5356AFFCE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B4D57B-4054-3F47-9763-68B181DE0D0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17016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B59FF05-D404-4540-8F64-F1B3CF3BB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B6E8556-8E31-784F-B02C-F3EF5002B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34451E-8B03-1A47-97DA-0CB7FDE270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A88FF0-90AD-C643-B3BA-AA6C30440D80}" type="datetime1">
              <a:rPr lang="es-MX" smtClean="0"/>
              <a:t>14/05/2023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4B0FC3E-D8E0-E047-B068-92C0C4C498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419"/>
              <a:t>XVIII DIPLOMADO Transformación Empresarial con criterios ASG y Economía Circular</a:t>
            </a:r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24A4E6C-F503-5944-BF4D-F5356AFFCE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B4D57B-4054-3F47-9763-68B181DE0D0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98729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  <p:sldLayoutId id="2147483898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0D29375-0891-EA97-F84F-8B24834A0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HN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CBED446-5D56-A7E5-EA39-0E6B924941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HN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89F4169-DDFD-AB04-32C6-5A469B1084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641BBE-EC01-274B-A9C3-AAB78D7DB0DA}" type="datetime1">
              <a:rPr lang="es-MX" smtClean="0"/>
              <a:t>14/05/2023</a:t>
            </a:fld>
            <a:endParaRPr lang="es-HN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F9F32E-BED1-EE4C-1ECA-D6E385160D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419"/>
              <a:t>XVIII DIPLOMADO Transformación Empresarial con criterios ASG y Economía Circular</a:t>
            </a:r>
            <a:endParaRPr lang="es-HN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899C1CD-07AA-200D-17E0-8D63E04AC5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58F987-B98E-41AF-9669-12D3F6FD4A6F}" type="slidenum">
              <a:rPr lang="es-HN" smtClean="0"/>
              <a:t>‹Nº›</a:t>
            </a:fld>
            <a:endParaRPr lang="es-HN"/>
          </a:p>
        </p:txBody>
      </p:sp>
    </p:spTree>
    <p:extLst>
      <p:ext uri="{BB962C8B-B14F-4D97-AF65-F5344CB8AC3E}">
        <p14:creationId xmlns:p14="http://schemas.microsoft.com/office/powerpoint/2010/main" val="615446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H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emf"/><Relationship Id="rId18" Type="http://schemas.openxmlformats.org/officeDocument/2006/relationships/image" Target="../media/image35.png"/><Relationship Id="rId3" Type="http://schemas.openxmlformats.org/officeDocument/2006/relationships/image" Target="../media/image20.png"/><Relationship Id="rId21" Type="http://schemas.openxmlformats.org/officeDocument/2006/relationships/image" Target="../media/image38.png"/><Relationship Id="rId7" Type="http://schemas.openxmlformats.org/officeDocument/2006/relationships/image" Target="../media/image24.emf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3.emf"/><Relationship Id="rId11" Type="http://schemas.openxmlformats.org/officeDocument/2006/relationships/image" Target="../media/image28.png"/><Relationship Id="rId24" Type="http://schemas.openxmlformats.org/officeDocument/2006/relationships/image" Target="../media/image41.png"/><Relationship Id="rId5" Type="http://schemas.openxmlformats.org/officeDocument/2006/relationships/image" Target="../media/image22.emf"/><Relationship Id="rId15" Type="http://schemas.openxmlformats.org/officeDocument/2006/relationships/image" Target="../media/image32.png"/><Relationship Id="rId23" Type="http://schemas.openxmlformats.org/officeDocument/2006/relationships/image" Target="../media/image40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21.png"/><Relationship Id="rId9" Type="http://schemas.openxmlformats.org/officeDocument/2006/relationships/image" Target="../media/image26.jpeg"/><Relationship Id="rId14" Type="http://schemas.openxmlformats.org/officeDocument/2006/relationships/image" Target="../media/image31.png"/><Relationship Id="rId22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1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proyectos@fundahrse.org" TargetMode="External"/><Relationship Id="rId2" Type="http://schemas.openxmlformats.org/officeDocument/2006/relationships/hyperlink" Target="mailto:Juliogomgomez@gmail.com" TargetMode="Externa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50.png"/><Relationship Id="rId4" Type="http://schemas.openxmlformats.org/officeDocument/2006/relationships/hyperlink" Target="http://www.fundahrse.org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1B6E7968-BFD9-8B41-BC88-51080967E25A}"/>
              </a:ext>
            </a:extLst>
          </p:cNvPr>
          <p:cNvSpPr/>
          <p:nvPr/>
        </p:nvSpPr>
        <p:spPr>
          <a:xfrm>
            <a:off x="0" y="323489"/>
            <a:ext cx="12192000" cy="372661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800" b="1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_tradnl" sz="28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800" b="1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_tradnl" sz="28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A41A147-64C8-F94E-E2E0-80C757B39F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s-419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kumimoji="0" lang="en-US" altLang="es-419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0D6B8A7-5FF2-00A9-7D7E-4466CD383B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52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s-419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s-419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E5151F4-5B26-3F25-7A4C-62B57DF7AE2D}"/>
              </a:ext>
            </a:extLst>
          </p:cNvPr>
          <p:cNvSpPr txBox="1"/>
          <p:nvPr/>
        </p:nvSpPr>
        <p:spPr>
          <a:xfrm>
            <a:off x="1393371" y="4373589"/>
            <a:ext cx="1051108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8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 Cómo fortalecer el diálogo público-privado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8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con la sociedad civil para acelerar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8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implementación de las NDC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Julio Gom Ph.D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 Asociado de proyectos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FUNDAHRSE</a:t>
            </a:r>
            <a:endParaRPr kumimoji="0" lang="es-ES_tradnl" sz="2000" b="1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A8BC08B-4C11-BBB7-3BD2-2673A2AE6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" t="21037" r="5658" b="20363"/>
          <a:stretch>
            <a:fillRect/>
          </a:stretch>
        </p:blipFill>
        <p:spPr bwMode="auto">
          <a:xfrm>
            <a:off x="3273827" y="1362974"/>
            <a:ext cx="5644345" cy="206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8070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0DA1EC5-33E4-4724-92A8-88DC65E5F3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103" t="24876" r="17300" b="18384"/>
          <a:stretch/>
        </p:blipFill>
        <p:spPr>
          <a:xfrm>
            <a:off x="534978" y="472018"/>
            <a:ext cx="2600438" cy="5000673"/>
          </a:xfrm>
          <a:prstGeom prst="rect">
            <a:avLst/>
          </a:prstGeom>
        </p:spPr>
      </p:pic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A55F0541-8C04-4279-AFE9-9AA2686EC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6987" y="6330472"/>
            <a:ext cx="4114800" cy="365125"/>
          </a:xfrm>
        </p:spPr>
        <p:txBody>
          <a:bodyPr>
            <a:normAutofit fontScale="85000" lnSpcReduction="20000"/>
          </a:bodyPr>
          <a:lstStyle/>
          <a:p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XVIII DIPLOMADO Transformación Empresarial con criterios ASG y Economía Circular</a:t>
            </a: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A3573FD-4CC6-4CE3-A16A-CFAC0BD259A8}"/>
              </a:ext>
            </a:extLst>
          </p:cNvPr>
          <p:cNvSpPr txBox="1"/>
          <p:nvPr/>
        </p:nvSpPr>
        <p:spPr>
          <a:xfrm>
            <a:off x="3834581" y="1268361"/>
            <a:ext cx="1106129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Energía</a:t>
            </a:r>
            <a:endParaRPr kumimoji="0" lang="es-H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E4D12DC-BA8E-479B-AD03-3948EF1B3EFC}"/>
              </a:ext>
            </a:extLst>
          </p:cNvPr>
          <p:cNvSpPr txBox="1"/>
          <p:nvPr/>
        </p:nvSpPr>
        <p:spPr>
          <a:xfrm>
            <a:off x="3676147" y="3105834"/>
            <a:ext cx="1264563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Agricultura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sostenible </a:t>
            </a:r>
            <a:endParaRPr kumimoji="0" lang="es-H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92BC2A0-4D84-41D3-B21B-58D58FA2780A}"/>
              </a:ext>
            </a:extLst>
          </p:cNvPr>
          <p:cNvSpPr txBox="1"/>
          <p:nvPr/>
        </p:nvSpPr>
        <p:spPr>
          <a:xfrm>
            <a:off x="3695622" y="5103359"/>
            <a:ext cx="1063268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Plásticos </a:t>
            </a:r>
            <a:endParaRPr kumimoji="0" lang="es-H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FDCC8C17-041B-4483-8582-6145584257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181" t="37198" r="12057" b="20631"/>
          <a:stretch/>
        </p:blipFill>
        <p:spPr>
          <a:xfrm>
            <a:off x="4960185" y="302046"/>
            <a:ext cx="1993714" cy="1989332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63BD50FE-2CBC-4B54-ACB5-EA219FDC271C}"/>
              </a:ext>
            </a:extLst>
          </p:cNvPr>
          <p:cNvSpPr txBox="1"/>
          <p:nvPr/>
        </p:nvSpPr>
        <p:spPr>
          <a:xfrm>
            <a:off x="4940710" y="4045761"/>
            <a:ext cx="2897052" cy="710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s-H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27 % de la matriz hídrica de Agrolibano proviene de las cosechadoras de agua   con lo que se irriga el 60 % de sus  cultivos de melón y sandia </a:t>
            </a:r>
            <a:endParaRPr kumimoji="0" lang="es-H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7217B52-7F90-4AB5-97E4-8936D7C684C7}"/>
              </a:ext>
            </a:extLst>
          </p:cNvPr>
          <p:cNvSpPr txBox="1"/>
          <p:nvPr/>
        </p:nvSpPr>
        <p:spPr>
          <a:xfrm>
            <a:off x="7108876" y="1882327"/>
            <a:ext cx="4244924" cy="562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s-H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63  % de la matriz energética  de Honduras proviene de fuentes renovables . Geo platanares es un modelo de economía circular en generación eléctrica </a:t>
            </a:r>
            <a:endParaRPr kumimoji="0" lang="es-H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">
            <a:extLst>
              <a:ext uri="{FF2B5EF4-FFF2-40B4-BE49-F238E27FC236}">
                <a16:creationId xmlns:a16="http://schemas.microsoft.com/office/drawing/2014/main" id="{51F64CC2-738E-414C-9699-612A2E475F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6559" y="4660120"/>
            <a:ext cx="1707301" cy="162514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CDF20E3-D4D8-4BB4-A0CE-6AA7F52D90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56" t="27436" r="9396" b="10041"/>
          <a:stretch/>
        </p:blipFill>
        <p:spPr>
          <a:xfrm>
            <a:off x="7526611" y="295392"/>
            <a:ext cx="3409454" cy="147873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9F7DBA8-1D14-2152-EF0A-01EA09127199}"/>
              </a:ext>
            </a:extLst>
          </p:cNvPr>
          <p:cNvSpPr txBox="1"/>
          <p:nvPr/>
        </p:nvSpPr>
        <p:spPr>
          <a:xfrm>
            <a:off x="8039013" y="4045761"/>
            <a:ext cx="2897052" cy="710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s-H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7000 empleos permanentes se crearán en Cofradía gracias a la producción de textiles que se combinaran con fibras plásticas a través de Grupo GK 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D0009E5-68D5-28FA-E1B7-F11AFD9B3D14}"/>
              </a:ext>
            </a:extLst>
          </p:cNvPr>
          <p:cNvSpPr txBox="1"/>
          <p:nvPr/>
        </p:nvSpPr>
        <p:spPr>
          <a:xfrm>
            <a:off x="4696793" y="6232121"/>
            <a:ext cx="2897052" cy="5561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s-H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Cervecería Hondureña se acerca al 50 % de su producción de empaques </a:t>
            </a:r>
            <a:r>
              <a:rPr kumimoji="0" lang="es-H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pl¿astico</a:t>
            </a:r>
            <a:r>
              <a:rPr kumimoji="0" lang="es-H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utilizando resina reciclada.</a:t>
            </a:r>
          </a:p>
        </p:txBody>
      </p:sp>
      <p:pic>
        <p:nvPicPr>
          <p:cNvPr id="11" name="image38.png" descr="Imagen que contiene montaña, exterior, agua, pasto&#10;&#10;Descripción generada automáticamente">
            <a:extLst>
              <a:ext uri="{FF2B5EF4-FFF2-40B4-BE49-F238E27FC236}">
                <a16:creationId xmlns:a16="http://schemas.microsoft.com/office/drawing/2014/main" id="{FBE9BB4F-1370-69CB-4EAF-3BC2EBB814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49855" r="1"/>
          <a:stretch/>
        </p:blipFill>
        <p:spPr>
          <a:xfrm>
            <a:off x="5083125" y="2429995"/>
            <a:ext cx="1886519" cy="155658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4C3423C-7B68-BE39-EB7E-18B3CF0755F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0154" r="50000" b="18479"/>
          <a:stretch/>
        </p:blipFill>
        <p:spPr>
          <a:xfrm>
            <a:off x="8290160" y="2565955"/>
            <a:ext cx="2394757" cy="138319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0894D38-6927-79CE-397A-D2C2CA3FEC1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000" t="56124" r="29292" b="33516"/>
          <a:stretch/>
        </p:blipFill>
        <p:spPr>
          <a:xfrm>
            <a:off x="8290160" y="4932992"/>
            <a:ext cx="2524739" cy="710066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C49F02F0-CFA8-8856-5A58-F46613E6BE53}"/>
              </a:ext>
            </a:extLst>
          </p:cNvPr>
          <p:cNvSpPr txBox="1"/>
          <p:nvPr/>
        </p:nvSpPr>
        <p:spPr>
          <a:xfrm>
            <a:off x="7879694" y="5710514"/>
            <a:ext cx="2897052" cy="5561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s-H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el 2018  Grupo Vanguardia poseía un índice de circularidad de 38 % en su producción.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4D2BAA3-7184-7B4E-F3CD-780A23D33FCD}"/>
              </a:ext>
            </a:extLst>
          </p:cNvPr>
          <p:cNvSpPr txBox="1"/>
          <p:nvPr/>
        </p:nvSpPr>
        <p:spPr>
          <a:xfrm>
            <a:off x="818147" y="5472691"/>
            <a:ext cx="2217490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dirty="0"/>
              <a:t>ODS 12- ISO 59000</a:t>
            </a:r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3664717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BB9DE7A-7F44-4051-8000-5099B8C1F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705" y="1836587"/>
            <a:ext cx="1105946" cy="1224131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B0B238A-DE04-4A87-B235-7483D367F6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772" t="16401" b="11151"/>
          <a:stretch/>
        </p:blipFill>
        <p:spPr>
          <a:xfrm>
            <a:off x="896736" y="5075982"/>
            <a:ext cx="1112154" cy="1208608"/>
          </a:xfrm>
          <a:prstGeom prst="rect">
            <a:avLst/>
          </a:prstGeom>
          <a:ln w="3175"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C33183C6-6860-4B34-859E-42973223A9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3143" y="3429000"/>
            <a:ext cx="1105946" cy="1215601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74E3E4DD-D1C7-41C0-95CA-B4A3A1FEE6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9559" y="5007461"/>
            <a:ext cx="1095994" cy="1207935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ED6E7D35-8118-4B9C-88D8-B7984DB3B6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8163" y="1585235"/>
            <a:ext cx="1105946" cy="1239842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9BA20FA4-93B1-4B1F-B22B-348B215E99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8778" y="3336964"/>
            <a:ext cx="1179781" cy="1208608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B1E98650-FA70-4F44-8876-62A2FCA7F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3072" y="318062"/>
            <a:ext cx="1112153" cy="1224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409032A8-4B39-459C-A82C-D907E864C97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8705" r="28668"/>
          <a:stretch/>
        </p:blipFill>
        <p:spPr>
          <a:xfrm>
            <a:off x="762107" y="3434712"/>
            <a:ext cx="1105946" cy="1324798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5A1F49C-5994-4FB6-96EA-B43671C47B8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3268" t="8649" r="19859" b="4298"/>
          <a:stretch/>
        </p:blipFill>
        <p:spPr>
          <a:xfrm>
            <a:off x="3705466" y="1654705"/>
            <a:ext cx="1112153" cy="13137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0A0F3FC-BD98-4821-A269-5A5A3628277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3428" t="18493" r="38356" b="8385"/>
          <a:stretch/>
        </p:blipFill>
        <p:spPr>
          <a:xfrm>
            <a:off x="5228248" y="3293149"/>
            <a:ext cx="1112153" cy="1207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625CB15-F2B6-4739-95F6-738B2CD51D7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3683" y="1848865"/>
            <a:ext cx="1202795" cy="1226074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12A5C55-EDC4-4F6A-9389-CCEEACB8C195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3980" t="19849" r="34796" b="6907"/>
          <a:stretch/>
        </p:blipFill>
        <p:spPr>
          <a:xfrm>
            <a:off x="5272194" y="4878202"/>
            <a:ext cx="1111929" cy="1466452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E335790-1CDB-48AF-B75B-17D1087C37BA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8057" r="29441"/>
          <a:stretch/>
        </p:blipFill>
        <p:spPr>
          <a:xfrm>
            <a:off x="6557707" y="1514988"/>
            <a:ext cx="937267" cy="1239842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1EFC056-9134-43FD-849A-6440843F0B20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5346" r="3419"/>
          <a:stretch/>
        </p:blipFill>
        <p:spPr>
          <a:xfrm>
            <a:off x="6549368" y="3192247"/>
            <a:ext cx="1022275" cy="1207586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E53BCFC-B853-483C-B137-51644A5A6B13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5194" t="30041" r="51772" b="17434"/>
          <a:stretch/>
        </p:blipFill>
        <p:spPr>
          <a:xfrm>
            <a:off x="9902926" y="2121827"/>
            <a:ext cx="973992" cy="1248706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F8DBAC6-9531-4CA7-B30B-588A58E289B9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30609" r="29329"/>
          <a:stretch/>
        </p:blipFill>
        <p:spPr>
          <a:xfrm>
            <a:off x="9923278" y="3669142"/>
            <a:ext cx="953640" cy="1338319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788C77FF-1284-41E6-9DAD-6D5CAB3CB482}"/>
              </a:ext>
            </a:extLst>
          </p:cNvPr>
          <p:cNvSpPr txBox="1"/>
          <p:nvPr/>
        </p:nvSpPr>
        <p:spPr>
          <a:xfrm>
            <a:off x="296408" y="6420026"/>
            <a:ext cx="50794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chemeClr val="tx1"/>
                </a:solidFill>
                <a:latin typeface="Berlin Sans FB" pitchFamily="34" charset="0"/>
              </a:rPr>
              <a:t>https://fundahrse.org/centro-de-medios/memorias/  </a:t>
            </a:r>
          </a:p>
        </p:txBody>
      </p:sp>
      <p:sp>
        <p:nvSpPr>
          <p:cNvPr id="26" name="Título 1">
            <a:extLst>
              <a:ext uri="{FF2B5EF4-FFF2-40B4-BE49-F238E27FC236}">
                <a16:creationId xmlns:a16="http://schemas.microsoft.com/office/drawing/2014/main" id="{3C4BA924-74AC-4B53-90AF-B4ECDFEC31D4}"/>
              </a:ext>
            </a:extLst>
          </p:cNvPr>
          <p:cNvSpPr txBox="1">
            <a:spLocks/>
          </p:cNvSpPr>
          <p:nvPr/>
        </p:nvSpPr>
        <p:spPr>
          <a:xfrm>
            <a:off x="1853613" y="69351"/>
            <a:ext cx="7066878" cy="123305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</a:pPr>
            <a:endParaRPr lang="es-ES" sz="4000" dirty="0"/>
          </a:p>
          <a:p>
            <a:pPr algn="ctr">
              <a:lnSpc>
                <a:spcPct val="90000"/>
              </a:lnSpc>
            </a:pPr>
            <a:r>
              <a:rPr lang="es-ES" sz="4000" dirty="0"/>
              <a:t>Catálogo de Memorias</a:t>
            </a:r>
          </a:p>
          <a:p>
            <a:pPr algn="ctr">
              <a:lnSpc>
                <a:spcPct val="90000"/>
              </a:lnSpc>
            </a:pPr>
            <a:r>
              <a:rPr lang="es-ES" sz="2100" dirty="0"/>
              <a:t>ODS 12.6</a:t>
            </a:r>
          </a:p>
          <a:p>
            <a:pPr algn="ctr">
              <a:lnSpc>
                <a:spcPct val="90000"/>
              </a:lnSpc>
            </a:pPr>
            <a:endParaRPr lang="es-HN" sz="4000" dirty="0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79AEACC2-F363-46C1-BE80-1F0A781A6540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25119" t="23925" r="24226" b="6109"/>
          <a:stretch/>
        </p:blipFill>
        <p:spPr>
          <a:xfrm>
            <a:off x="6598788" y="4880284"/>
            <a:ext cx="1044472" cy="1415583"/>
          </a:xfrm>
          <a:prstGeom prst="rect">
            <a:avLst/>
          </a:prstGeom>
          <a:ln w="34925">
            <a:solidFill>
              <a:schemeClr val="tx1">
                <a:lumMod val="65000"/>
                <a:lumOff val="35000"/>
              </a:schemeClr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49AD42C6-927C-446E-A529-7C2E6F7DED6E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30313" r="30313"/>
          <a:stretch/>
        </p:blipFill>
        <p:spPr>
          <a:xfrm>
            <a:off x="9869753" y="423915"/>
            <a:ext cx="937267" cy="1338319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DCF45A3A-7CEF-4C02-B44D-4C9CB2AEB153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24762" t="25366" r="28691" b="11853"/>
          <a:stretch/>
        </p:blipFill>
        <p:spPr>
          <a:xfrm>
            <a:off x="3741857" y="4966345"/>
            <a:ext cx="1185690" cy="1290166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C9852DF1-B092-4038-BF3E-9F4904CBFE9A}"/>
              </a:ext>
            </a:extLst>
          </p:cNvPr>
          <p:cNvSpPr txBox="1"/>
          <p:nvPr/>
        </p:nvSpPr>
        <p:spPr>
          <a:xfrm>
            <a:off x="9347486" y="246743"/>
            <a:ext cx="1936476" cy="62956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s-HN" dirty="0"/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1BF938CD-6439-41C2-8A7F-2D1632455B75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10787" t="16491" r="11360" b="6765"/>
          <a:stretch/>
        </p:blipFill>
        <p:spPr>
          <a:xfrm>
            <a:off x="9455907" y="5285871"/>
            <a:ext cx="1764958" cy="978152"/>
          </a:xfrm>
          <a:prstGeom prst="rect">
            <a:avLst/>
          </a:prstGeom>
        </p:spPr>
      </p:pic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712C97C-4AA4-48FF-8E5C-FC750F4A5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838" y="6521120"/>
            <a:ext cx="4114800" cy="365125"/>
          </a:xfrm>
        </p:spPr>
        <p:txBody>
          <a:bodyPr/>
          <a:lstStyle/>
          <a:p>
            <a:r>
              <a:rPr lang="es-MX" dirty="0"/>
              <a:t>Fundahrse (2022). Importancia de los ODS</a:t>
            </a:r>
            <a:endParaRPr lang="es-ES_tradnl" dirty="0"/>
          </a:p>
        </p:txBody>
      </p:sp>
      <p:sp>
        <p:nvSpPr>
          <p:cNvPr id="21" name="Marcador de número de diapositiva 20">
            <a:extLst>
              <a:ext uri="{FF2B5EF4-FFF2-40B4-BE49-F238E27FC236}">
                <a16:creationId xmlns:a16="http://schemas.microsoft.com/office/drawing/2014/main" id="{0F2F261B-261A-436F-87B2-BC7A2A1BD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6175" y="6508269"/>
            <a:ext cx="2743200" cy="365125"/>
          </a:xfrm>
        </p:spPr>
        <p:txBody>
          <a:bodyPr/>
          <a:lstStyle/>
          <a:p>
            <a:fld id="{E2B4D57B-4054-3F47-9763-68B181DE0D0E}" type="slidenum">
              <a:rPr lang="es-ES_tradnl" smtClean="0"/>
              <a:t>11</a:t>
            </a:fld>
            <a:endParaRPr lang="es-ES_tradnl"/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FA974ED9-5938-4955-7595-86C92CE07472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14315" r="14259"/>
          <a:stretch/>
        </p:blipFill>
        <p:spPr>
          <a:xfrm>
            <a:off x="7733933" y="2318027"/>
            <a:ext cx="1400055" cy="1102041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D6CEE2F4-CFF2-F9C1-2EDF-2EAE1BC1A10B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32307" t="19647" r="37701" b="10654"/>
          <a:stretch/>
        </p:blipFill>
        <p:spPr>
          <a:xfrm>
            <a:off x="7733933" y="3663401"/>
            <a:ext cx="1241780" cy="162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8763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43430" t="-1470" r="-662" b="1470"/>
          <a:stretch/>
        </p:blipFill>
        <p:spPr>
          <a:xfrm>
            <a:off x="219467" y="311617"/>
            <a:ext cx="1097600" cy="107876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429957" y="757112"/>
            <a:ext cx="4778932" cy="46166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HN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Comunicando</a:t>
            </a: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DFDBD58-ACD3-5541-A570-8E6D5B564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63552" y="6644814"/>
            <a:ext cx="8064896" cy="186839"/>
          </a:xfrm>
        </p:spPr>
        <p:txBody>
          <a:bodyPr/>
          <a:lstStyle/>
          <a:p>
            <a:r>
              <a:rPr lang="es-MX"/>
              <a:t>Fundahrse (2022). Importancia de los ODS</a:t>
            </a:r>
            <a:endParaRPr lang="es-ES_tradnl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4BD7514-714D-364D-A6E3-0C58CA781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4D57B-4054-3F47-9763-68B181DE0D0E}" type="slidenum">
              <a:rPr lang="es-ES_tradnl" smtClean="0"/>
              <a:t>12</a:t>
            </a:fld>
            <a:endParaRPr lang="es-ES_tradnl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640CF3B-DF68-4D01-EFBE-C23CFE2B29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11" t="18065" r="15092" b="20314"/>
          <a:stretch/>
        </p:blipFill>
        <p:spPr>
          <a:xfrm>
            <a:off x="4242504" y="1527097"/>
            <a:ext cx="7615272" cy="3834893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F9A2973-86A9-D0DC-2234-5474BCB9C3EA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19467" y="5330119"/>
            <a:ext cx="4149333" cy="117046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FED9339-E538-12B8-7ED0-6022940177F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307" t="19647" r="37701" b="10654"/>
          <a:stretch/>
        </p:blipFill>
        <p:spPr>
          <a:xfrm>
            <a:off x="1384779" y="1700586"/>
            <a:ext cx="2669524" cy="3487914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358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55DCA614-DE0F-E3FF-DAC6-4CD116782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87343" y="6356350"/>
            <a:ext cx="4114800" cy="365125"/>
          </a:xfrm>
        </p:spPr>
        <p:txBody>
          <a:bodyPr/>
          <a:lstStyle/>
          <a:p>
            <a:r>
              <a:rPr lang="es-419"/>
              <a:t>XVIII DIPLOMADO Transformación Empresarial con criterios ASG y Economía Circular</a:t>
            </a:r>
            <a:endParaRPr lang="es-ES_tradn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3733AEF-A56A-AD0E-20B0-DF7121D36D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69" t="20938" r="17321" b="13950"/>
          <a:stretch/>
        </p:blipFill>
        <p:spPr>
          <a:xfrm>
            <a:off x="1134979" y="136525"/>
            <a:ext cx="9312442" cy="521974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0AE80A5-3C2B-4A70-3A48-B84EA4D3E77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984439" y="5419475"/>
            <a:ext cx="4149333" cy="117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2956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CFA9D8E-392F-4613-BE30-FFA887B9F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7256" y="6596023"/>
            <a:ext cx="6397487" cy="250903"/>
          </a:xfrm>
        </p:spPr>
        <p:txBody>
          <a:bodyPr/>
          <a:lstStyle/>
          <a:p>
            <a:r>
              <a:rPr kumimoji="0" lang="es-419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XVIII DIPLOMADO Transformación Empresarial con criterios ASG y Economía Circular</a:t>
            </a: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86EB6D45-A634-1D0F-B952-F285641B21EA}"/>
              </a:ext>
            </a:extLst>
          </p:cNvPr>
          <p:cNvSpPr txBox="1">
            <a:spLocks/>
          </p:cNvSpPr>
          <p:nvPr/>
        </p:nvSpPr>
        <p:spPr>
          <a:xfrm>
            <a:off x="698500" y="480777"/>
            <a:ext cx="10515600" cy="1066771"/>
          </a:xfrm>
          <a:prstGeom prst="rect">
            <a:avLst/>
          </a:prstGeom>
          <a:solidFill>
            <a:srgbClr val="1F4E79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HN" sz="4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PRODUCTOS DE CONOCIMIENTOS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3A029CB-F966-CCE6-D4D1-38CB6D259F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10" t="22552" r="37692" b="11908"/>
          <a:stretch/>
        </p:blipFill>
        <p:spPr>
          <a:xfrm>
            <a:off x="7328604" y="1944955"/>
            <a:ext cx="3404428" cy="4113291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907B50E-A2EA-4AC6-96D6-30A63CDF8B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22" r="10924" b="-24"/>
          <a:stretch/>
        </p:blipFill>
        <p:spPr>
          <a:xfrm>
            <a:off x="1083893" y="2102986"/>
            <a:ext cx="5077174" cy="36768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16798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6E523D56-E3F6-9DCF-B41F-BDB8540A8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7612"/>
          </a:xfrm>
          <a:solidFill>
            <a:schemeClr val="bg2">
              <a:lumMod val="90000"/>
            </a:schemeClr>
          </a:solidFill>
        </p:spPr>
        <p:txBody>
          <a:bodyPr>
            <a:normAutofit fontScale="90000"/>
          </a:bodyPr>
          <a:lstStyle/>
          <a:p>
            <a:r>
              <a:rPr lang="es-MX" dirty="0"/>
              <a:t>RESULTADOS </a:t>
            </a:r>
            <a:endParaRPr lang="es-419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FD61513-6D33-47A0-3BFC-C09F3573D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419"/>
              <a:t>XVIII DIPLOMADO Transformación Empresarial con criterios ASG y Economía Circular</a:t>
            </a:r>
            <a:endParaRPr lang="es-ES_tradn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693DF36-FC8C-7559-5E5C-73DCDADB37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415" r="2263" b="12241"/>
          <a:stretch/>
        </p:blipFill>
        <p:spPr bwMode="auto">
          <a:xfrm>
            <a:off x="312818" y="1690688"/>
            <a:ext cx="5317962" cy="2274241"/>
          </a:xfrm>
          <a:prstGeom prst="rect">
            <a:avLst/>
          </a:prstGeom>
          <a:ln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82FFFEE-C49E-88E9-1BF3-1101395D8E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041" t="33277" r="5096" b="12184"/>
          <a:stretch/>
        </p:blipFill>
        <p:spPr bwMode="auto">
          <a:xfrm>
            <a:off x="5889842" y="1690688"/>
            <a:ext cx="6150406" cy="3426744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18146FF-6F6B-1B8A-19CC-6FCB2FB7FB4A}"/>
              </a:ext>
            </a:extLst>
          </p:cNvPr>
          <p:cNvSpPr txBox="1"/>
          <p:nvPr/>
        </p:nvSpPr>
        <p:spPr>
          <a:xfrm>
            <a:off x="2148016" y="4280517"/>
            <a:ext cx="1890584" cy="92333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dirty="0"/>
              <a:t> </a:t>
            </a:r>
          </a:p>
          <a:p>
            <a:r>
              <a:rPr lang="es-MX" dirty="0"/>
              <a:t> Honduras   63.07</a:t>
            </a:r>
          </a:p>
          <a:p>
            <a:r>
              <a:rPr lang="es-MX" dirty="0"/>
              <a:t> </a:t>
            </a:r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30837724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005811F-68CF-DDF8-6018-D5059B14D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419"/>
              <a:t>XVIII DIPLOMADO Transformación Empresarial con criterios ASG y Economía Circular</a:t>
            </a:r>
            <a:endParaRPr lang="es-ES_tradn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D07E414-8325-C10E-4449-2B1C05E525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03" b="59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6624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4A24D48-53EF-8D14-91A4-963391E5E59D}"/>
              </a:ext>
            </a:extLst>
          </p:cNvPr>
          <p:cNvSpPr txBox="1"/>
          <p:nvPr/>
        </p:nvSpPr>
        <p:spPr>
          <a:xfrm>
            <a:off x="1136397" y="1292822"/>
            <a:ext cx="5323715" cy="8521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MUCHAS GRACIAS 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5235694-C6F7-4ECD-759F-4A4520995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1983972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XVIII DIPLOMADO Transformación Empresarial con criterios ASG y Economía Circular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7545765-16E9-4376-9007-5E41BCADDE34}"/>
              </a:ext>
            </a:extLst>
          </p:cNvPr>
          <p:cNvSpPr txBox="1"/>
          <p:nvPr/>
        </p:nvSpPr>
        <p:spPr>
          <a:xfrm>
            <a:off x="1144923" y="2405894"/>
            <a:ext cx="5315189" cy="35350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hlinkClick r:id="rId2"/>
              </a:rPr>
              <a:t>Juliogomgomez@gmail.com</a:t>
            </a:r>
            <a:endParaRPr lang="en-US" sz="20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hlinkClick r:id="rId3"/>
              </a:rPr>
              <a:t>proyectos@fundahrse.org</a:t>
            </a:r>
            <a:endParaRPr lang="en-US" sz="20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hlinkClick r:id="rId4"/>
              </a:rPr>
              <a:t>www.Fundahrse.org</a:t>
            </a:r>
            <a:endParaRPr lang="en-US" sz="20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/>
          <a:srcRect l="17776" t="5491" r="18037" b="28264"/>
          <a:stretch/>
        </p:blipFill>
        <p:spPr>
          <a:xfrm>
            <a:off x="7075967" y="1292822"/>
            <a:ext cx="4170530" cy="430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108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CB0E785-C85E-45A6-AD70-4189F31BC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87598" y="6415880"/>
            <a:ext cx="5895975" cy="365125"/>
          </a:xfrm>
        </p:spPr>
        <p:txBody>
          <a:bodyPr/>
          <a:lstStyle/>
          <a:p>
            <a:r>
              <a:rPr lang="es-MX" dirty="0"/>
              <a:t>XVIII DIPLOMADO Transformación Empresarial con criterios ASG y Economía Circular</a:t>
            </a:r>
            <a:endParaRPr lang="es-E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D78FAD4-69EC-43EF-A003-046AF49453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48" t="16785" r="18695" b="16896"/>
          <a:stretch/>
        </p:blipFill>
        <p:spPr>
          <a:xfrm>
            <a:off x="557184" y="1578357"/>
            <a:ext cx="7423222" cy="406468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66D01F4-4792-4D92-B63C-DEF4403FB3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0" t="21038" r="5658" b="20363"/>
          <a:stretch/>
        </p:blipFill>
        <p:spPr>
          <a:xfrm>
            <a:off x="8139306" y="595086"/>
            <a:ext cx="3685787" cy="1279971"/>
          </a:xfrm>
          <a:prstGeom prst="rect">
            <a:avLst/>
          </a:prstGeom>
        </p:spPr>
      </p:pic>
      <p:sp>
        <p:nvSpPr>
          <p:cNvPr id="10" name="Flecha: curvada hacia la izquierda 9">
            <a:extLst>
              <a:ext uri="{FF2B5EF4-FFF2-40B4-BE49-F238E27FC236}">
                <a16:creationId xmlns:a16="http://schemas.microsoft.com/office/drawing/2014/main" id="{93E2B47B-F6C1-41CF-8178-8CA02860DAB5}"/>
              </a:ext>
            </a:extLst>
          </p:cNvPr>
          <p:cNvSpPr/>
          <p:nvPr/>
        </p:nvSpPr>
        <p:spPr>
          <a:xfrm rot="16036589">
            <a:off x="5520894" y="-1295292"/>
            <a:ext cx="956485" cy="4267899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HN" dirty="0">
              <a:solidFill>
                <a:schemeClr val="tx1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412E5E8-A061-4E01-859D-A1AD2B479385}"/>
              </a:ext>
            </a:extLst>
          </p:cNvPr>
          <p:cNvSpPr txBox="1"/>
          <p:nvPr/>
        </p:nvSpPr>
        <p:spPr>
          <a:xfrm>
            <a:off x="8610600" y="2053393"/>
            <a:ext cx="368578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dirty="0"/>
              <a:t> 18 años de experiencia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dirty="0"/>
              <a:t>140 empresas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dirty="0"/>
              <a:t>230 mil colaboradores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dirty="0"/>
              <a:t>55 % del PIB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dirty="0"/>
              <a:t>4 organizaciones gremiales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dirty="0"/>
              <a:t>15 organizaciones reportando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dirty="0"/>
              <a:t>10 organizaciones con reporteria internacional.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dirty="0"/>
              <a:t>Modelo con incidencia en la agenda nacional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dirty="0"/>
              <a:t>32 Millones de dolares anuales en Inversion social de sus empresas miembros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s-HN" dirty="0"/>
          </a:p>
        </p:txBody>
      </p:sp>
    </p:spTree>
    <p:extLst>
      <p:ext uri="{BB962C8B-B14F-4D97-AF65-F5344CB8AC3E}">
        <p14:creationId xmlns:p14="http://schemas.microsoft.com/office/powerpoint/2010/main" val="128181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E23C19-6E34-4158-B5F7-B18C2022C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367" y="235689"/>
            <a:ext cx="11439589" cy="1126853"/>
          </a:xfrm>
          <a:solidFill>
            <a:srgbClr val="1F4E79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7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3700" b="1" kern="12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UNDAHRSE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0CAFB5D-C5FE-4F73-A16C-0F670933D0B1}"/>
              </a:ext>
            </a:extLst>
          </p:cNvPr>
          <p:cNvSpPr txBox="1"/>
          <p:nvPr/>
        </p:nvSpPr>
        <p:spPr>
          <a:xfrm>
            <a:off x="487367" y="1530245"/>
            <a:ext cx="3912355" cy="482610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6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VISIÓN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s-419" sz="2600" b="0" i="0" dirty="0">
                <a:solidFill>
                  <a:srgbClr val="0033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Ser una organización líder, referente en Sostenibilidad Empresarial.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s-419" sz="2600" b="0" i="0" dirty="0">
              <a:solidFill>
                <a:srgbClr val="0033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6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MISIÓN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s-419" sz="2600" b="0" i="0" dirty="0">
                <a:solidFill>
                  <a:srgbClr val="0033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impulsamos la transformación organizacional a través del liderazgo y la conducta empresarial responsable</a:t>
            </a:r>
            <a:r>
              <a:rPr lang="es-419" sz="2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 fontAlgn="base"/>
            <a:endParaRPr lang="es-419" sz="2600" b="1" i="0" cap="all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/>
            <a:r>
              <a:rPr lang="es-419" sz="2600" b="1" i="0" cap="all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VALORES</a:t>
            </a:r>
          </a:p>
          <a:p>
            <a:pPr algn="l" fontAlgn="base"/>
            <a:r>
              <a:rPr lang="es-419" sz="2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● Integridad</a:t>
            </a:r>
            <a:br>
              <a:rPr lang="es-419" sz="2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419" sz="2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● Compromiso</a:t>
            </a:r>
            <a:br>
              <a:rPr lang="es-419" sz="2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419" sz="2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● Respeto</a:t>
            </a:r>
            <a:br>
              <a:rPr lang="es-419" sz="2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419" sz="2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● Excelencia</a:t>
            </a:r>
            <a:br>
              <a:rPr lang="es-419" sz="2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419" sz="2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● Responsabilidad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s-419" sz="2000" dirty="0">
              <a:solidFill>
                <a:srgbClr val="000000"/>
              </a:solidFill>
              <a:latin typeface="inter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72D0E7E-F603-4B2E-8EB6-A5E18B06C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6492875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 sz="900" kern="1200">
                <a:solidFill>
                  <a:srgbClr val="303030"/>
                </a:solidFill>
                <a:latin typeface="+mn-lt"/>
                <a:ea typeface="+mn-ea"/>
                <a:cs typeface="+mn-cs"/>
              </a:rPr>
              <a:t>XVIII DIPLOMADO Transformación Empresarial con criterios ASG y Economía Circular</a:t>
            </a:r>
            <a:endParaRPr lang="en-US" sz="900" kern="1200" dirty="0">
              <a:solidFill>
                <a:srgbClr val="30303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A0D965B0-005D-459C-B579-014263F294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73" t="20220" r="1195"/>
          <a:stretch/>
        </p:blipFill>
        <p:spPr>
          <a:xfrm>
            <a:off x="5123688" y="1771463"/>
            <a:ext cx="6932150" cy="4162714"/>
          </a:xfrm>
          <a:prstGeom prst="rect">
            <a:avLst/>
          </a:prstGeom>
          <a:ln>
            <a:noFill/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E8FE24D-F9A4-843B-9470-34928D1F6504}"/>
              </a:ext>
            </a:extLst>
          </p:cNvPr>
          <p:cNvSpPr txBox="1"/>
          <p:nvPr/>
        </p:nvSpPr>
        <p:spPr>
          <a:xfrm>
            <a:off x="791072" y="6356350"/>
            <a:ext cx="2162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www.fundahrse.org</a:t>
            </a:r>
            <a:endParaRPr lang="es-419" dirty="0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D6EABF90-4820-1693-92C0-E4FC850838F8}"/>
              </a:ext>
            </a:extLst>
          </p:cNvPr>
          <p:cNvSpPr/>
          <p:nvPr/>
        </p:nvSpPr>
        <p:spPr>
          <a:xfrm>
            <a:off x="3257217" y="4652736"/>
            <a:ext cx="3380860" cy="18401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H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• 140 EMPRESAS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H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• 72 METRICA INDICARSE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H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• 69 SELLO ESR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HN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25</a:t>
            </a:r>
            <a:r>
              <a:rPr kumimoji="0" lang="es-H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MEMORIA GRI</a:t>
            </a:r>
          </a:p>
        </p:txBody>
      </p:sp>
    </p:spTree>
    <p:extLst>
      <p:ext uri="{BB962C8B-B14F-4D97-AF65-F5344CB8AC3E}">
        <p14:creationId xmlns:p14="http://schemas.microsoft.com/office/powerpoint/2010/main" val="365006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FC840CC-ECAD-CC9F-D200-D7E80A174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419"/>
              <a:t>XVIII DIPLOMADO Transformación Empresarial con criterios ASG y Economía Circular</a:t>
            </a:r>
            <a:endParaRPr lang="es-ES_tradnl"/>
          </a:p>
        </p:txBody>
      </p:sp>
      <p:pic>
        <p:nvPicPr>
          <p:cNvPr id="5" name="Imagen 2">
            <a:extLst>
              <a:ext uri="{FF2B5EF4-FFF2-40B4-BE49-F238E27FC236}">
                <a16:creationId xmlns:a16="http://schemas.microsoft.com/office/drawing/2014/main" id="{5DC268C8-2691-7582-F95A-69D4EADACFA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90" y="1541492"/>
            <a:ext cx="3775122" cy="37750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46BE466F-D087-0394-5648-FDBA722FE6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50" t="10081" r="13750" b="6684"/>
          <a:stretch/>
        </p:blipFill>
        <p:spPr>
          <a:xfrm>
            <a:off x="5696921" y="1584082"/>
            <a:ext cx="5716489" cy="3689834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39FFDE9C-73C4-2DE5-CEA1-FAF9DD46F1B3}"/>
              </a:ext>
            </a:extLst>
          </p:cNvPr>
          <p:cNvCxnSpPr>
            <a:cxnSpLocks/>
          </p:cNvCxnSpPr>
          <p:nvPr/>
        </p:nvCxnSpPr>
        <p:spPr>
          <a:xfrm flipV="1">
            <a:off x="4553712" y="2934586"/>
            <a:ext cx="5132548" cy="74499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uadroTexto 9">
            <a:extLst>
              <a:ext uri="{FF2B5EF4-FFF2-40B4-BE49-F238E27FC236}">
                <a16:creationId xmlns:a16="http://schemas.microsoft.com/office/drawing/2014/main" id="{C7D37C8D-6138-6F86-C781-650E75A5DE11}"/>
              </a:ext>
            </a:extLst>
          </p:cNvPr>
          <p:cNvSpPr txBox="1"/>
          <p:nvPr/>
        </p:nvSpPr>
        <p:spPr>
          <a:xfrm>
            <a:off x="2397642" y="5467096"/>
            <a:ext cx="850605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2017</a:t>
            </a:r>
            <a:endParaRPr lang="es-419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8EF6C56-0D53-FFEC-7E5B-210D12634D24}"/>
              </a:ext>
            </a:extLst>
          </p:cNvPr>
          <p:cNvSpPr txBox="1"/>
          <p:nvPr/>
        </p:nvSpPr>
        <p:spPr>
          <a:xfrm>
            <a:off x="8392633" y="5445801"/>
            <a:ext cx="762000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MX" dirty="0"/>
              <a:t>2022</a:t>
            </a:r>
            <a:endParaRPr lang="es-419" dirty="0"/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AE9DC6F7-C99F-2EED-C993-3BBEE9279944}"/>
              </a:ext>
            </a:extLst>
          </p:cNvPr>
          <p:cNvCxnSpPr>
            <a:cxnSpLocks/>
          </p:cNvCxnSpPr>
          <p:nvPr/>
        </p:nvCxnSpPr>
        <p:spPr>
          <a:xfrm flipV="1">
            <a:off x="2365885" y="2273004"/>
            <a:ext cx="5787515" cy="21937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0CF44BD4-6A62-5A3B-65F5-ACA9F6460281}"/>
              </a:ext>
            </a:extLst>
          </p:cNvPr>
          <p:cNvCxnSpPr>
            <a:cxnSpLocks/>
          </p:cNvCxnSpPr>
          <p:nvPr/>
        </p:nvCxnSpPr>
        <p:spPr>
          <a:xfrm flipV="1">
            <a:off x="3248247" y="2796363"/>
            <a:ext cx="3871739" cy="1499190"/>
          </a:xfrm>
          <a:prstGeom prst="straightConnector1">
            <a:avLst/>
          </a:prstGeom>
          <a:ln>
            <a:solidFill>
              <a:srgbClr val="E353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3AA3B7C-6F47-CA14-B080-555A44C3EA5D}"/>
              </a:ext>
            </a:extLst>
          </p:cNvPr>
          <p:cNvSpPr txBox="1"/>
          <p:nvPr/>
        </p:nvSpPr>
        <p:spPr>
          <a:xfrm>
            <a:off x="1764632" y="544239"/>
            <a:ext cx="8983579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dirty="0">
                <a:solidFill>
                  <a:schemeClr val="bg1"/>
                </a:solidFill>
              </a:rPr>
              <a:t>CULTURA Y ESTRATEGIA</a:t>
            </a:r>
            <a:endParaRPr lang="es-419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364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p51"/>
          <p:cNvSpPr/>
          <p:nvPr/>
        </p:nvSpPr>
        <p:spPr>
          <a:xfrm>
            <a:off x="951200" y="594967"/>
            <a:ext cx="10289600" cy="7000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1047" name="Google Shape;1047;p51"/>
          <p:cNvSpPr txBox="1">
            <a:spLocks noGrp="1"/>
          </p:cNvSpPr>
          <p:nvPr>
            <p:ph type="title"/>
          </p:nvPr>
        </p:nvSpPr>
        <p:spPr>
          <a:xfrm>
            <a:off x="1058619" y="76645"/>
            <a:ext cx="9940067" cy="1198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/>
            <a:br>
              <a:rPr lang="fr" dirty="0"/>
            </a:br>
            <a:r>
              <a:rPr lang="fr" sz="2800" b="1" dirty="0"/>
              <a:t>HONDURAS NDC </a:t>
            </a:r>
            <a:br>
              <a:rPr lang="fr" sz="2800" b="1" dirty="0"/>
            </a:br>
            <a:r>
              <a:rPr lang="fr" sz="2800" b="1" dirty="0"/>
              <a:t>( </a:t>
            </a:r>
            <a:r>
              <a:rPr lang="es-419" sz="2800" b="1" dirty="0"/>
              <a:t>Contribucion</a:t>
            </a:r>
            <a:r>
              <a:rPr lang="fr" sz="2800" b="1" dirty="0"/>
              <a:t> determinada nacional) </a:t>
            </a:r>
            <a:endParaRPr sz="2800" b="1" dirty="0"/>
          </a:p>
        </p:txBody>
      </p:sp>
      <p:sp>
        <p:nvSpPr>
          <p:cNvPr id="1048" name="Google Shape;1048;p51"/>
          <p:cNvSpPr txBox="1">
            <a:spLocks noGrp="1"/>
          </p:cNvSpPr>
          <p:nvPr>
            <p:ph type="title" idx="6"/>
          </p:nvPr>
        </p:nvSpPr>
        <p:spPr>
          <a:xfrm>
            <a:off x="7631911" y="3957384"/>
            <a:ext cx="3414400" cy="1004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fr" dirty="0"/>
              <a:t>AUMENTO DE UN 20% DE LOS BONOS VERDES</a:t>
            </a:r>
            <a:endParaRPr dirty="0"/>
          </a:p>
        </p:txBody>
      </p:sp>
      <p:sp>
        <p:nvSpPr>
          <p:cNvPr id="1049" name="Google Shape;1049;p51"/>
          <p:cNvSpPr txBox="1">
            <a:spLocks noGrp="1"/>
          </p:cNvSpPr>
          <p:nvPr>
            <p:ph type="title" idx="2"/>
          </p:nvPr>
        </p:nvSpPr>
        <p:spPr>
          <a:xfrm>
            <a:off x="7795231" y="1503676"/>
            <a:ext cx="3878569" cy="1004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fr" dirty="0"/>
              <a:t>REDUCCION 16% GASES DE EFECTO INVERNADERO</a:t>
            </a:r>
            <a:endParaRPr dirty="0"/>
          </a:p>
        </p:txBody>
      </p:sp>
      <p:sp>
        <p:nvSpPr>
          <p:cNvPr id="1050" name="Google Shape;1050;p51"/>
          <p:cNvSpPr txBox="1">
            <a:spLocks noGrp="1"/>
          </p:cNvSpPr>
          <p:nvPr>
            <p:ph type="title" idx="3"/>
          </p:nvPr>
        </p:nvSpPr>
        <p:spPr>
          <a:xfrm>
            <a:off x="7931860" y="2449018"/>
            <a:ext cx="3414400" cy="1004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fr" sz="1400" dirty="0"/>
              <a:t>LINEA ESTRATEGICA DE DESARROLLO URBANO.</a:t>
            </a:r>
            <a:endParaRPr sz="1400" dirty="0"/>
          </a:p>
        </p:txBody>
      </p:sp>
      <p:sp>
        <p:nvSpPr>
          <p:cNvPr id="1051" name="Google Shape;1051;p51"/>
          <p:cNvSpPr txBox="1">
            <a:spLocks noGrp="1"/>
          </p:cNvSpPr>
          <p:nvPr>
            <p:ph type="title" idx="7"/>
          </p:nvPr>
        </p:nvSpPr>
        <p:spPr>
          <a:xfrm>
            <a:off x="7637590" y="4804028"/>
            <a:ext cx="3878569" cy="1004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fr" sz="1400" dirty="0"/>
              <a:t>LINEA ESTRATEGICA DE MARCO REGULATORIO EN ACTIVIDADES ECONOMICAS</a:t>
            </a:r>
            <a:endParaRPr sz="1400" dirty="0"/>
          </a:p>
        </p:txBody>
      </p:sp>
      <p:sp>
        <p:nvSpPr>
          <p:cNvPr id="1052" name="Google Shape;1052;p51"/>
          <p:cNvSpPr txBox="1">
            <a:spLocks noGrp="1"/>
          </p:cNvSpPr>
          <p:nvPr>
            <p:ph type="title" idx="4"/>
          </p:nvPr>
        </p:nvSpPr>
        <p:spPr>
          <a:xfrm>
            <a:off x="2485709" y="1331918"/>
            <a:ext cx="4151316" cy="1198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fr" dirty="0"/>
              <a:t>AUMENTO EN 1.3 MILLONES DE HECTAREAS DE BOSQUE</a:t>
            </a:r>
            <a:endParaRPr dirty="0"/>
          </a:p>
        </p:txBody>
      </p:sp>
      <p:sp>
        <p:nvSpPr>
          <p:cNvPr id="1053" name="Google Shape;1053;p51"/>
          <p:cNvSpPr txBox="1">
            <a:spLocks noGrp="1"/>
          </p:cNvSpPr>
          <p:nvPr>
            <p:ph type="title" idx="5"/>
          </p:nvPr>
        </p:nvSpPr>
        <p:spPr>
          <a:xfrm>
            <a:off x="3372704" y="2834029"/>
            <a:ext cx="3414400" cy="61938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fr" sz="1400" dirty="0"/>
              <a:t>LINEA ESTRATEGICA DE DESARROLLO RURAL</a:t>
            </a:r>
            <a:endParaRPr sz="1400" dirty="0"/>
          </a:p>
        </p:txBody>
      </p:sp>
      <p:sp>
        <p:nvSpPr>
          <p:cNvPr id="1054" name="Google Shape;1054;p51"/>
          <p:cNvSpPr txBox="1">
            <a:spLocks noGrp="1"/>
          </p:cNvSpPr>
          <p:nvPr>
            <p:ph type="title" idx="8"/>
          </p:nvPr>
        </p:nvSpPr>
        <p:spPr>
          <a:xfrm>
            <a:off x="3175154" y="3997634"/>
            <a:ext cx="3414400" cy="1004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fr" dirty="0"/>
              <a:t>REDUCCION 39% CONSUMO DE LEÑA</a:t>
            </a:r>
            <a:endParaRPr dirty="0"/>
          </a:p>
        </p:txBody>
      </p:sp>
      <p:sp>
        <p:nvSpPr>
          <p:cNvPr id="1055" name="Google Shape;1055;p51"/>
          <p:cNvSpPr txBox="1">
            <a:spLocks noGrp="1"/>
          </p:cNvSpPr>
          <p:nvPr>
            <p:ph type="title" idx="9"/>
          </p:nvPr>
        </p:nvSpPr>
        <p:spPr>
          <a:xfrm>
            <a:off x="3391534" y="4908892"/>
            <a:ext cx="3414400" cy="1004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fr" sz="1400" dirty="0"/>
              <a:t>LINEA ESTRATEGICA DE DESARROLLO RURAL</a:t>
            </a:r>
            <a:endParaRPr sz="1400" dirty="0"/>
          </a:p>
        </p:txBody>
      </p:sp>
      <p:sp>
        <p:nvSpPr>
          <p:cNvPr id="1056" name="Google Shape;1056;p51"/>
          <p:cNvSpPr/>
          <p:nvPr/>
        </p:nvSpPr>
        <p:spPr>
          <a:xfrm>
            <a:off x="1327503" y="1374395"/>
            <a:ext cx="1004493" cy="1004371"/>
          </a:xfrm>
          <a:custGeom>
            <a:avLst/>
            <a:gdLst/>
            <a:ahLst/>
            <a:cxnLst/>
            <a:rect l="l" t="t" r="r" b="b"/>
            <a:pathLst>
              <a:path w="18289" h="18289" fill="none" extrusionOk="0">
                <a:moveTo>
                  <a:pt x="17241" y="7251"/>
                </a:moveTo>
                <a:cubicBezTo>
                  <a:pt x="18289" y="11716"/>
                  <a:pt x="15515" y="16193"/>
                  <a:pt x="11050" y="17241"/>
                </a:cubicBezTo>
                <a:cubicBezTo>
                  <a:pt x="6573" y="18288"/>
                  <a:pt x="2108" y="15514"/>
                  <a:pt x="1049" y="11049"/>
                </a:cubicBezTo>
                <a:cubicBezTo>
                  <a:pt x="1" y="6573"/>
                  <a:pt x="2775" y="2108"/>
                  <a:pt x="7252" y="1048"/>
                </a:cubicBezTo>
                <a:cubicBezTo>
                  <a:pt x="11717" y="0"/>
                  <a:pt x="16193" y="2774"/>
                  <a:pt x="17241" y="725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57" name="Google Shape;1057;p51"/>
          <p:cNvSpPr/>
          <p:nvPr/>
        </p:nvSpPr>
        <p:spPr>
          <a:xfrm>
            <a:off x="1382362" y="4047616"/>
            <a:ext cx="1004493" cy="1004371"/>
          </a:xfrm>
          <a:custGeom>
            <a:avLst/>
            <a:gdLst/>
            <a:ahLst/>
            <a:cxnLst/>
            <a:rect l="l" t="t" r="r" b="b"/>
            <a:pathLst>
              <a:path w="18289" h="18289" fill="none" extrusionOk="0">
                <a:moveTo>
                  <a:pt x="17241" y="7251"/>
                </a:moveTo>
                <a:cubicBezTo>
                  <a:pt x="18289" y="11716"/>
                  <a:pt x="15515" y="16193"/>
                  <a:pt x="11050" y="17241"/>
                </a:cubicBezTo>
                <a:cubicBezTo>
                  <a:pt x="6573" y="18288"/>
                  <a:pt x="2108" y="15514"/>
                  <a:pt x="1049" y="11049"/>
                </a:cubicBezTo>
                <a:cubicBezTo>
                  <a:pt x="1" y="6573"/>
                  <a:pt x="2775" y="2108"/>
                  <a:pt x="7252" y="1048"/>
                </a:cubicBezTo>
                <a:cubicBezTo>
                  <a:pt x="11717" y="0"/>
                  <a:pt x="16193" y="2774"/>
                  <a:pt x="17241" y="725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58" name="Google Shape;1058;p51"/>
          <p:cNvSpPr/>
          <p:nvPr/>
        </p:nvSpPr>
        <p:spPr>
          <a:xfrm>
            <a:off x="6470195" y="1946833"/>
            <a:ext cx="1004493" cy="1004371"/>
          </a:xfrm>
          <a:custGeom>
            <a:avLst/>
            <a:gdLst/>
            <a:ahLst/>
            <a:cxnLst/>
            <a:rect l="l" t="t" r="r" b="b"/>
            <a:pathLst>
              <a:path w="18289" h="18289" fill="none" extrusionOk="0">
                <a:moveTo>
                  <a:pt x="17241" y="7251"/>
                </a:moveTo>
                <a:cubicBezTo>
                  <a:pt x="18289" y="11716"/>
                  <a:pt x="15515" y="16193"/>
                  <a:pt x="11050" y="17241"/>
                </a:cubicBezTo>
                <a:cubicBezTo>
                  <a:pt x="6573" y="18288"/>
                  <a:pt x="2108" y="15514"/>
                  <a:pt x="1049" y="11049"/>
                </a:cubicBezTo>
                <a:cubicBezTo>
                  <a:pt x="1" y="6573"/>
                  <a:pt x="2775" y="2108"/>
                  <a:pt x="7252" y="1048"/>
                </a:cubicBezTo>
                <a:cubicBezTo>
                  <a:pt x="11717" y="0"/>
                  <a:pt x="16193" y="2774"/>
                  <a:pt x="17241" y="725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059" name="Google Shape;1059;p51"/>
          <p:cNvSpPr/>
          <p:nvPr/>
        </p:nvSpPr>
        <p:spPr>
          <a:xfrm>
            <a:off x="6470195" y="4047616"/>
            <a:ext cx="1004493" cy="1004371"/>
          </a:xfrm>
          <a:custGeom>
            <a:avLst/>
            <a:gdLst/>
            <a:ahLst/>
            <a:cxnLst/>
            <a:rect l="l" t="t" r="r" b="b"/>
            <a:pathLst>
              <a:path w="18289" h="18289" fill="none" extrusionOk="0">
                <a:moveTo>
                  <a:pt x="17241" y="7251"/>
                </a:moveTo>
                <a:cubicBezTo>
                  <a:pt x="18289" y="11716"/>
                  <a:pt x="15515" y="16193"/>
                  <a:pt x="11050" y="17241"/>
                </a:cubicBezTo>
                <a:cubicBezTo>
                  <a:pt x="6573" y="18288"/>
                  <a:pt x="2108" y="15514"/>
                  <a:pt x="1049" y="11049"/>
                </a:cubicBezTo>
                <a:cubicBezTo>
                  <a:pt x="1" y="6573"/>
                  <a:pt x="2775" y="2108"/>
                  <a:pt x="7252" y="1048"/>
                </a:cubicBezTo>
                <a:cubicBezTo>
                  <a:pt x="11717" y="0"/>
                  <a:pt x="16193" y="2774"/>
                  <a:pt x="17241" y="725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060" name="Google Shape;1060;p51"/>
          <p:cNvGrpSpPr/>
          <p:nvPr/>
        </p:nvGrpSpPr>
        <p:grpSpPr>
          <a:xfrm>
            <a:off x="6689667" y="2167685"/>
            <a:ext cx="565567" cy="562633"/>
            <a:chOff x="2571750" y="1236125"/>
            <a:chExt cx="424175" cy="421975"/>
          </a:xfrm>
        </p:grpSpPr>
        <p:sp>
          <p:nvSpPr>
            <p:cNvPr id="1061" name="Google Shape;1061;p51"/>
            <p:cNvSpPr/>
            <p:nvPr/>
          </p:nvSpPr>
          <p:spPr>
            <a:xfrm>
              <a:off x="2658950" y="1534550"/>
              <a:ext cx="75325" cy="123550"/>
            </a:xfrm>
            <a:custGeom>
              <a:avLst/>
              <a:gdLst/>
              <a:ahLst/>
              <a:cxnLst/>
              <a:rect l="l" t="t" r="r" b="b"/>
              <a:pathLst>
                <a:path w="3013" h="4942" extrusionOk="0">
                  <a:moveTo>
                    <a:pt x="1513" y="0"/>
                  </a:moveTo>
                  <a:cubicBezTo>
                    <a:pt x="703" y="0"/>
                    <a:pt x="48" y="643"/>
                    <a:pt x="24" y="1441"/>
                  </a:cubicBezTo>
                  <a:lnTo>
                    <a:pt x="24" y="3405"/>
                  </a:lnTo>
                  <a:cubicBezTo>
                    <a:pt x="1" y="4251"/>
                    <a:pt x="667" y="4941"/>
                    <a:pt x="1513" y="4941"/>
                  </a:cubicBezTo>
                  <a:cubicBezTo>
                    <a:pt x="2346" y="4941"/>
                    <a:pt x="3013" y="4251"/>
                    <a:pt x="2989" y="3405"/>
                  </a:cubicBezTo>
                  <a:cubicBezTo>
                    <a:pt x="2971" y="3096"/>
                    <a:pt x="2733" y="2941"/>
                    <a:pt x="2495" y="2941"/>
                  </a:cubicBezTo>
                  <a:cubicBezTo>
                    <a:pt x="2257" y="2941"/>
                    <a:pt x="2019" y="3096"/>
                    <a:pt x="2001" y="3405"/>
                  </a:cubicBezTo>
                  <a:cubicBezTo>
                    <a:pt x="2019" y="3757"/>
                    <a:pt x="1763" y="3932"/>
                    <a:pt x="1507" y="3932"/>
                  </a:cubicBezTo>
                  <a:cubicBezTo>
                    <a:pt x="1251" y="3932"/>
                    <a:pt x="995" y="3757"/>
                    <a:pt x="1013" y="3405"/>
                  </a:cubicBezTo>
                  <a:lnTo>
                    <a:pt x="1013" y="1441"/>
                  </a:lnTo>
                  <a:cubicBezTo>
                    <a:pt x="1013" y="1167"/>
                    <a:pt x="1239" y="941"/>
                    <a:pt x="1513" y="941"/>
                  </a:cubicBezTo>
                  <a:cubicBezTo>
                    <a:pt x="1775" y="941"/>
                    <a:pt x="2001" y="1167"/>
                    <a:pt x="2001" y="1441"/>
                  </a:cubicBezTo>
                  <a:cubicBezTo>
                    <a:pt x="2019" y="1751"/>
                    <a:pt x="2257" y="1905"/>
                    <a:pt x="2495" y="1905"/>
                  </a:cubicBezTo>
                  <a:cubicBezTo>
                    <a:pt x="2733" y="1905"/>
                    <a:pt x="2971" y="1751"/>
                    <a:pt x="2989" y="1441"/>
                  </a:cubicBezTo>
                  <a:cubicBezTo>
                    <a:pt x="2965" y="643"/>
                    <a:pt x="2310" y="0"/>
                    <a:pt x="15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2" name="Google Shape;1062;p51"/>
            <p:cNvSpPr/>
            <p:nvPr/>
          </p:nvSpPr>
          <p:spPr>
            <a:xfrm>
              <a:off x="2750025" y="1533650"/>
              <a:ext cx="74150" cy="123250"/>
            </a:xfrm>
            <a:custGeom>
              <a:avLst/>
              <a:gdLst/>
              <a:ahLst/>
              <a:cxnLst/>
              <a:rect l="l" t="t" r="r" b="b"/>
              <a:pathLst>
                <a:path w="2966" h="4930" extrusionOk="0">
                  <a:moveTo>
                    <a:pt x="1483" y="1004"/>
                  </a:moveTo>
                  <a:cubicBezTo>
                    <a:pt x="1721" y="1004"/>
                    <a:pt x="1959" y="1161"/>
                    <a:pt x="1977" y="1477"/>
                  </a:cubicBezTo>
                  <a:lnTo>
                    <a:pt x="1977" y="3441"/>
                  </a:lnTo>
                  <a:cubicBezTo>
                    <a:pt x="1995" y="3793"/>
                    <a:pt x="1739" y="3968"/>
                    <a:pt x="1483" y="3968"/>
                  </a:cubicBezTo>
                  <a:cubicBezTo>
                    <a:pt x="1227" y="3968"/>
                    <a:pt x="971" y="3793"/>
                    <a:pt x="989" y="3441"/>
                  </a:cubicBezTo>
                  <a:lnTo>
                    <a:pt x="989" y="1477"/>
                  </a:lnTo>
                  <a:cubicBezTo>
                    <a:pt x="1007" y="1161"/>
                    <a:pt x="1245" y="1004"/>
                    <a:pt x="1483" y="1004"/>
                  </a:cubicBezTo>
                  <a:close/>
                  <a:moveTo>
                    <a:pt x="1477" y="1"/>
                  </a:moveTo>
                  <a:cubicBezTo>
                    <a:pt x="668" y="1"/>
                    <a:pt x="13" y="655"/>
                    <a:pt x="1" y="1477"/>
                  </a:cubicBezTo>
                  <a:lnTo>
                    <a:pt x="1" y="3441"/>
                  </a:lnTo>
                  <a:cubicBezTo>
                    <a:pt x="1" y="4263"/>
                    <a:pt x="668" y="4930"/>
                    <a:pt x="1477" y="4930"/>
                  </a:cubicBezTo>
                  <a:cubicBezTo>
                    <a:pt x="2299" y="4930"/>
                    <a:pt x="2966" y="4263"/>
                    <a:pt x="2966" y="3441"/>
                  </a:cubicBezTo>
                  <a:lnTo>
                    <a:pt x="2966" y="1477"/>
                  </a:lnTo>
                  <a:cubicBezTo>
                    <a:pt x="2954" y="655"/>
                    <a:pt x="2299" y="1"/>
                    <a:pt x="14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3" name="Google Shape;1063;p51"/>
            <p:cNvSpPr/>
            <p:nvPr/>
          </p:nvSpPr>
          <p:spPr>
            <a:xfrm>
              <a:off x="2837850" y="1566700"/>
              <a:ext cx="73825" cy="90800"/>
            </a:xfrm>
            <a:custGeom>
              <a:avLst/>
              <a:gdLst/>
              <a:ahLst/>
              <a:cxnLst/>
              <a:rect l="l" t="t" r="r" b="b"/>
              <a:pathLst>
                <a:path w="2953" h="3632" extrusionOk="0">
                  <a:moveTo>
                    <a:pt x="1420" y="1"/>
                  </a:moveTo>
                  <a:cubicBezTo>
                    <a:pt x="1049" y="1"/>
                    <a:pt x="644" y="155"/>
                    <a:pt x="262" y="524"/>
                  </a:cubicBezTo>
                  <a:cubicBezTo>
                    <a:pt x="167" y="619"/>
                    <a:pt x="107" y="750"/>
                    <a:pt x="107" y="893"/>
                  </a:cubicBezTo>
                  <a:lnTo>
                    <a:pt x="107" y="1643"/>
                  </a:lnTo>
                  <a:cubicBezTo>
                    <a:pt x="107" y="1691"/>
                    <a:pt x="131" y="1750"/>
                    <a:pt x="167" y="1786"/>
                  </a:cubicBezTo>
                  <a:cubicBezTo>
                    <a:pt x="311" y="1922"/>
                    <a:pt x="463" y="1979"/>
                    <a:pt x="601" y="1979"/>
                  </a:cubicBezTo>
                  <a:cubicBezTo>
                    <a:pt x="875" y="1979"/>
                    <a:pt x="1096" y="1757"/>
                    <a:pt x="1096" y="1488"/>
                  </a:cubicBezTo>
                  <a:lnTo>
                    <a:pt x="1096" y="1215"/>
                  </a:lnTo>
                  <a:cubicBezTo>
                    <a:pt x="1096" y="1179"/>
                    <a:pt x="1107" y="1155"/>
                    <a:pt x="1131" y="1131"/>
                  </a:cubicBezTo>
                  <a:cubicBezTo>
                    <a:pt x="1229" y="1037"/>
                    <a:pt x="1333" y="998"/>
                    <a:pt x="1427" y="998"/>
                  </a:cubicBezTo>
                  <a:cubicBezTo>
                    <a:pt x="1607" y="998"/>
                    <a:pt x="1750" y="1142"/>
                    <a:pt x="1750" y="1322"/>
                  </a:cubicBezTo>
                  <a:cubicBezTo>
                    <a:pt x="1750" y="1453"/>
                    <a:pt x="1679" y="1584"/>
                    <a:pt x="1572" y="1643"/>
                  </a:cubicBezTo>
                  <a:lnTo>
                    <a:pt x="631" y="2215"/>
                  </a:lnTo>
                  <a:cubicBezTo>
                    <a:pt x="191" y="2477"/>
                    <a:pt x="0" y="3024"/>
                    <a:pt x="179" y="3501"/>
                  </a:cubicBezTo>
                  <a:cubicBezTo>
                    <a:pt x="203" y="3572"/>
                    <a:pt x="274" y="3620"/>
                    <a:pt x="357" y="3632"/>
                  </a:cubicBezTo>
                  <a:lnTo>
                    <a:pt x="2405" y="3632"/>
                  </a:lnTo>
                  <a:cubicBezTo>
                    <a:pt x="2465" y="3620"/>
                    <a:pt x="2512" y="3608"/>
                    <a:pt x="2548" y="3560"/>
                  </a:cubicBezTo>
                  <a:cubicBezTo>
                    <a:pt x="2953" y="3143"/>
                    <a:pt x="2655" y="2643"/>
                    <a:pt x="2250" y="2643"/>
                  </a:cubicBezTo>
                  <a:lnTo>
                    <a:pt x="1834" y="2643"/>
                  </a:lnTo>
                  <a:lnTo>
                    <a:pt x="2072" y="2489"/>
                  </a:lnTo>
                  <a:cubicBezTo>
                    <a:pt x="2489" y="2239"/>
                    <a:pt x="2739" y="1798"/>
                    <a:pt x="2739" y="1322"/>
                  </a:cubicBezTo>
                  <a:cubicBezTo>
                    <a:pt x="2739" y="596"/>
                    <a:pt x="2148" y="1"/>
                    <a:pt x="14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4" name="Google Shape;1064;p51"/>
            <p:cNvSpPr/>
            <p:nvPr/>
          </p:nvSpPr>
          <p:spPr>
            <a:xfrm>
              <a:off x="2571750" y="1236125"/>
              <a:ext cx="424175" cy="271675"/>
            </a:xfrm>
            <a:custGeom>
              <a:avLst/>
              <a:gdLst/>
              <a:ahLst/>
              <a:cxnLst/>
              <a:rect l="l" t="t" r="r" b="b"/>
              <a:pathLst>
                <a:path w="16967" h="10867" extrusionOk="0">
                  <a:moveTo>
                    <a:pt x="10423" y="991"/>
                  </a:moveTo>
                  <a:cubicBezTo>
                    <a:pt x="10682" y="991"/>
                    <a:pt x="10945" y="1028"/>
                    <a:pt x="11204" y="1103"/>
                  </a:cubicBezTo>
                  <a:cubicBezTo>
                    <a:pt x="12394" y="1448"/>
                    <a:pt x="13216" y="2543"/>
                    <a:pt x="13216" y="3793"/>
                  </a:cubicBezTo>
                  <a:cubicBezTo>
                    <a:pt x="13216" y="4174"/>
                    <a:pt x="13133" y="4567"/>
                    <a:pt x="12978" y="4925"/>
                  </a:cubicBezTo>
                  <a:cubicBezTo>
                    <a:pt x="12832" y="5250"/>
                    <a:pt x="13067" y="5607"/>
                    <a:pt x="13413" y="5607"/>
                  </a:cubicBezTo>
                  <a:cubicBezTo>
                    <a:pt x="13435" y="5607"/>
                    <a:pt x="13456" y="5606"/>
                    <a:pt x="13478" y="5603"/>
                  </a:cubicBezTo>
                  <a:cubicBezTo>
                    <a:pt x="13549" y="5603"/>
                    <a:pt x="13633" y="5591"/>
                    <a:pt x="13704" y="5591"/>
                  </a:cubicBezTo>
                  <a:cubicBezTo>
                    <a:pt x="14895" y="5603"/>
                    <a:pt x="15835" y="6568"/>
                    <a:pt x="15835" y="7746"/>
                  </a:cubicBezTo>
                  <a:cubicBezTo>
                    <a:pt x="15823" y="8925"/>
                    <a:pt x="14859" y="9878"/>
                    <a:pt x="13680" y="9878"/>
                  </a:cubicBezTo>
                  <a:lnTo>
                    <a:pt x="3215" y="9878"/>
                  </a:lnTo>
                  <a:cubicBezTo>
                    <a:pt x="2084" y="9854"/>
                    <a:pt x="1155" y="8985"/>
                    <a:pt x="1060" y="7865"/>
                  </a:cubicBezTo>
                  <a:cubicBezTo>
                    <a:pt x="988" y="6734"/>
                    <a:pt x="1798" y="5758"/>
                    <a:pt x="2917" y="5615"/>
                  </a:cubicBezTo>
                  <a:cubicBezTo>
                    <a:pt x="2977" y="5746"/>
                    <a:pt x="3036" y="5877"/>
                    <a:pt x="3108" y="6008"/>
                  </a:cubicBezTo>
                  <a:cubicBezTo>
                    <a:pt x="3214" y="6170"/>
                    <a:pt x="3364" y="6237"/>
                    <a:pt x="3511" y="6237"/>
                  </a:cubicBezTo>
                  <a:cubicBezTo>
                    <a:pt x="3842" y="6237"/>
                    <a:pt x="4162" y="5898"/>
                    <a:pt x="3965" y="5520"/>
                  </a:cubicBezTo>
                  <a:cubicBezTo>
                    <a:pt x="3262" y="4305"/>
                    <a:pt x="3905" y="2746"/>
                    <a:pt x="5263" y="2388"/>
                  </a:cubicBezTo>
                  <a:cubicBezTo>
                    <a:pt x="5452" y="2337"/>
                    <a:pt x="5641" y="2312"/>
                    <a:pt x="5826" y="2312"/>
                  </a:cubicBezTo>
                  <a:cubicBezTo>
                    <a:pt x="6957" y="2312"/>
                    <a:pt x="7943" y="3229"/>
                    <a:pt x="7953" y="4436"/>
                  </a:cubicBezTo>
                  <a:cubicBezTo>
                    <a:pt x="7953" y="4686"/>
                    <a:pt x="8132" y="4901"/>
                    <a:pt x="8382" y="4936"/>
                  </a:cubicBezTo>
                  <a:cubicBezTo>
                    <a:pt x="8403" y="4939"/>
                    <a:pt x="8423" y="4940"/>
                    <a:pt x="8444" y="4940"/>
                  </a:cubicBezTo>
                  <a:cubicBezTo>
                    <a:pt x="8715" y="4940"/>
                    <a:pt x="8942" y="4725"/>
                    <a:pt x="8942" y="4448"/>
                  </a:cubicBezTo>
                  <a:cubicBezTo>
                    <a:pt x="8942" y="3639"/>
                    <a:pt x="8632" y="2865"/>
                    <a:pt x="8072" y="2281"/>
                  </a:cubicBezTo>
                  <a:cubicBezTo>
                    <a:pt x="8594" y="1461"/>
                    <a:pt x="9488" y="991"/>
                    <a:pt x="10423" y="991"/>
                  </a:cubicBezTo>
                  <a:close/>
                  <a:moveTo>
                    <a:pt x="10414" y="1"/>
                  </a:moveTo>
                  <a:cubicBezTo>
                    <a:pt x="9734" y="1"/>
                    <a:pt x="9031" y="190"/>
                    <a:pt x="8370" y="614"/>
                  </a:cubicBezTo>
                  <a:cubicBezTo>
                    <a:pt x="7941" y="900"/>
                    <a:pt x="7572" y="1257"/>
                    <a:pt x="7287" y="1686"/>
                  </a:cubicBezTo>
                  <a:cubicBezTo>
                    <a:pt x="6810" y="1436"/>
                    <a:pt x="6313" y="1321"/>
                    <a:pt x="5829" y="1321"/>
                  </a:cubicBezTo>
                  <a:cubicBezTo>
                    <a:pt x="4152" y="1321"/>
                    <a:pt x="2638" y="2700"/>
                    <a:pt x="2703" y="4567"/>
                  </a:cubicBezTo>
                  <a:lnTo>
                    <a:pt x="2703" y="4651"/>
                  </a:lnTo>
                  <a:cubicBezTo>
                    <a:pt x="1131" y="4901"/>
                    <a:pt x="0" y="6282"/>
                    <a:pt x="60" y="7865"/>
                  </a:cubicBezTo>
                  <a:cubicBezTo>
                    <a:pt x="131" y="9520"/>
                    <a:pt x="1572" y="10866"/>
                    <a:pt x="3227" y="10866"/>
                  </a:cubicBezTo>
                  <a:lnTo>
                    <a:pt x="13668" y="10866"/>
                  </a:lnTo>
                  <a:cubicBezTo>
                    <a:pt x="13684" y="10866"/>
                    <a:pt x="13699" y="10866"/>
                    <a:pt x="13714" y="10866"/>
                  </a:cubicBezTo>
                  <a:cubicBezTo>
                    <a:pt x="15361" y="10866"/>
                    <a:pt x="16729" y="9600"/>
                    <a:pt x="16847" y="7961"/>
                  </a:cubicBezTo>
                  <a:cubicBezTo>
                    <a:pt x="16966" y="6294"/>
                    <a:pt x="15764" y="4841"/>
                    <a:pt x="14109" y="4639"/>
                  </a:cubicBezTo>
                  <a:cubicBezTo>
                    <a:pt x="14685" y="2095"/>
                    <a:pt x="12673" y="1"/>
                    <a:pt x="104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65" name="Google Shape;1065;p51"/>
          <p:cNvGrpSpPr/>
          <p:nvPr/>
        </p:nvGrpSpPr>
        <p:grpSpPr>
          <a:xfrm>
            <a:off x="1667518" y="4269118"/>
            <a:ext cx="434233" cy="561367"/>
            <a:chOff x="1250638" y="3201838"/>
            <a:chExt cx="325675" cy="421025"/>
          </a:xfrm>
        </p:grpSpPr>
        <p:sp>
          <p:nvSpPr>
            <p:cNvPr id="1066" name="Google Shape;1066;p51"/>
            <p:cNvSpPr/>
            <p:nvPr/>
          </p:nvSpPr>
          <p:spPr>
            <a:xfrm>
              <a:off x="1409588" y="3466513"/>
              <a:ext cx="91100" cy="106925"/>
            </a:xfrm>
            <a:custGeom>
              <a:avLst/>
              <a:gdLst/>
              <a:ahLst/>
              <a:cxnLst/>
              <a:rect l="l" t="t" r="r" b="b"/>
              <a:pathLst>
                <a:path w="3644" h="4277" extrusionOk="0">
                  <a:moveTo>
                    <a:pt x="2044" y="2300"/>
                  </a:moveTo>
                  <a:cubicBezTo>
                    <a:pt x="2300" y="2300"/>
                    <a:pt x="2549" y="2501"/>
                    <a:pt x="2549" y="2800"/>
                  </a:cubicBezTo>
                  <a:cubicBezTo>
                    <a:pt x="2549" y="3074"/>
                    <a:pt x="2322" y="3289"/>
                    <a:pt x="2048" y="3289"/>
                  </a:cubicBezTo>
                  <a:cubicBezTo>
                    <a:pt x="1608" y="3289"/>
                    <a:pt x="1394" y="2753"/>
                    <a:pt x="1703" y="2443"/>
                  </a:cubicBezTo>
                  <a:cubicBezTo>
                    <a:pt x="1802" y="2344"/>
                    <a:pt x="1924" y="2300"/>
                    <a:pt x="2044" y="2300"/>
                  </a:cubicBezTo>
                  <a:close/>
                  <a:moveTo>
                    <a:pt x="2077" y="1"/>
                  </a:moveTo>
                  <a:cubicBezTo>
                    <a:pt x="1799" y="1"/>
                    <a:pt x="1572" y="219"/>
                    <a:pt x="1572" y="502"/>
                  </a:cubicBezTo>
                  <a:lnTo>
                    <a:pt x="1572" y="1407"/>
                  </a:lnTo>
                  <a:cubicBezTo>
                    <a:pt x="1" y="1955"/>
                    <a:pt x="393" y="4277"/>
                    <a:pt x="2060" y="4277"/>
                  </a:cubicBezTo>
                  <a:cubicBezTo>
                    <a:pt x="2787" y="4277"/>
                    <a:pt x="3394" y="3765"/>
                    <a:pt x="3525" y="3050"/>
                  </a:cubicBezTo>
                  <a:cubicBezTo>
                    <a:pt x="3644" y="2336"/>
                    <a:pt x="3239" y="1645"/>
                    <a:pt x="2560" y="1407"/>
                  </a:cubicBezTo>
                  <a:lnTo>
                    <a:pt x="2560" y="514"/>
                  </a:lnTo>
                  <a:cubicBezTo>
                    <a:pt x="2560" y="252"/>
                    <a:pt x="2370" y="38"/>
                    <a:pt x="2120" y="2"/>
                  </a:cubicBezTo>
                  <a:cubicBezTo>
                    <a:pt x="2105" y="1"/>
                    <a:pt x="2091" y="1"/>
                    <a:pt x="20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7" name="Google Shape;1067;p51"/>
            <p:cNvSpPr/>
            <p:nvPr/>
          </p:nvSpPr>
          <p:spPr>
            <a:xfrm>
              <a:off x="1253413" y="3201863"/>
              <a:ext cx="119225" cy="163525"/>
            </a:xfrm>
            <a:custGeom>
              <a:avLst/>
              <a:gdLst/>
              <a:ahLst/>
              <a:cxnLst/>
              <a:rect l="l" t="t" r="r" b="b"/>
              <a:pathLst>
                <a:path w="4769" h="6541" extrusionOk="0">
                  <a:moveTo>
                    <a:pt x="2378" y="0"/>
                  </a:moveTo>
                  <a:cubicBezTo>
                    <a:pt x="2116" y="0"/>
                    <a:pt x="1890" y="215"/>
                    <a:pt x="1890" y="492"/>
                  </a:cubicBezTo>
                  <a:lnTo>
                    <a:pt x="1890" y="4862"/>
                  </a:lnTo>
                  <a:lnTo>
                    <a:pt x="1092" y="4064"/>
                  </a:lnTo>
                  <a:cubicBezTo>
                    <a:pt x="981" y="3941"/>
                    <a:pt x="853" y="3890"/>
                    <a:pt x="730" y="3890"/>
                  </a:cubicBezTo>
                  <a:cubicBezTo>
                    <a:pt x="341" y="3890"/>
                    <a:pt x="1" y="4401"/>
                    <a:pt x="390" y="4754"/>
                  </a:cubicBezTo>
                  <a:lnTo>
                    <a:pt x="2045" y="6397"/>
                  </a:lnTo>
                  <a:cubicBezTo>
                    <a:pt x="2140" y="6493"/>
                    <a:pt x="2265" y="6540"/>
                    <a:pt x="2390" y="6540"/>
                  </a:cubicBezTo>
                  <a:cubicBezTo>
                    <a:pt x="2515" y="6540"/>
                    <a:pt x="2640" y="6493"/>
                    <a:pt x="2735" y="6397"/>
                  </a:cubicBezTo>
                  <a:lnTo>
                    <a:pt x="4378" y="4766"/>
                  </a:lnTo>
                  <a:cubicBezTo>
                    <a:pt x="4769" y="4412"/>
                    <a:pt x="4425" y="3892"/>
                    <a:pt x="4034" y="3892"/>
                  </a:cubicBezTo>
                  <a:cubicBezTo>
                    <a:pt x="3912" y="3892"/>
                    <a:pt x="3786" y="3942"/>
                    <a:pt x="3676" y="4064"/>
                  </a:cubicBezTo>
                  <a:lnTo>
                    <a:pt x="2878" y="4862"/>
                  </a:lnTo>
                  <a:lnTo>
                    <a:pt x="2878" y="504"/>
                  </a:lnTo>
                  <a:cubicBezTo>
                    <a:pt x="2878" y="254"/>
                    <a:pt x="2688" y="40"/>
                    <a:pt x="2438" y="4"/>
                  </a:cubicBezTo>
                  <a:cubicBezTo>
                    <a:pt x="2418" y="1"/>
                    <a:pt x="2398" y="0"/>
                    <a:pt x="23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8" name="Google Shape;1068;p51"/>
            <p:cNvSpPr/>
            <p:nvPr/>
          </p:nvSpPr>
          <p:spPr>
            <a:xfrm>
              <a:off x="1250638" y="3398263"/>
              <a:ext cx="124750" cy="110350"/>
            </a:xfrm>
            <a:custGeom>
              <a:avLst/>
              <a:gdLst/>
              <a:ahLst/>
              <a:cxnLst/>
              <a:rect l="l" t="t" r="r" b="b"/>
              <a:pathLst>
                <a:path w="4990" h="4414" extrusionOk="0">
                  <a:moveTo>
                    <a:pt x="1519" y="1"/>
                  </a:moveTo>
                  <a:cubicBezTo>
                    <a:pt x="1186" y="1"/>
                    <a:pt x="856" y="353"/>
                    <a:pt x="1084" y="744"/>
                  </a:cubicBezTo>
                  <a:lnTo>
                    <a:pt x="1644" y="1708"/>
                  </a:lnTo>
                  <a:lnTo>
                    <a:pt x="536" y="1708"/>
                  </a:lnTo>
                  <a:cubicBezTo>
                    <a:pt x="286" y="1708"/>
                    <a:pt x="60" y="1899"/>
                    <a:pt x="36" y="2149"/>
                  </a:cubicBezTo>
                  <a:cubicBezTo>
                    <a:pt x="1" y="2447"/>
                    <a:pt x="227" y="2697"/>
                    <a:pt x="525" y="2697"/>
                  </a:cubicBezTo>
                  <a:lnTo>
                    <a:pt x="1644" y="2697"/>
                  </a:lnTo>
                  <a:lnTo>
                    <a:pt x="1084" y="3673"/>
                  </a:lnTo>
                  <a:cubicBezTo>
                    <a:pt x="855" y="4058"/>
                    <a:pt x="1188" y="4414"/>
                    <a:pt x="1523" y="4414"/>
                  </a:cubicBezTo>
                  <a:cubicBezTo>
                    <a:pt x="1676" y="4414"/>
                    <a:pt x="1829" y="4340"/>
                    <a:pt x="1929" y="4161"/>
                  </a:cubicBezTo>
                  <a:lnTo>
                    <a:pt x="2489" y="3197"/>
                  </a:lnTo>
                  <a:lnTo>
                    <a:pt x="3049" y="4161"/>
                  </a:lnTo>
                  <a:cubicBezTo>
                    <a:pt x="3153" y="4340"/>
                    <a:pt x="3309" y="4414"/>
                    <a:pt x="3463" y="4414"/>
                  </a:cubicBezTo>
                  <a:cubicBezTo>
                    <a:pt x="3802" y="4414"/>
                    <a:pt x="4135" y="4058"/>
                    <a:pt x="3906" y="3673"/>
                  </a:cubicBezTo>
                  <a:lnTo>
                    <a:pt x="3346" y="2697"/>
                  </a:lnTo>
                  <a:lnTo>
                    <a:pt x="4465" y="2697"/>
                  </a:lnTo>
                  <a:cubicBezTo>
                    <a:pt x="4763" y="2697"/>
                    <a:pt x="4989" y="2447"/>
                    <a:pt x="4954" y="2149"/>
                  </a:cubicBezTo>
                  <a:cubicBezTo>
                    <a:pt x="4930" y="1899"/>
                    <a:pt x="4704" y="1708"/>
                    <a:pt x="4454" y="1708"/>
                  </a:cubicBezTo>
                  <a:lnTo>
                    <a:pt x="3346" y="1708"/>
                  </a:lnTo>
                  <a:lnTo>
                    <a:pt x="3906" y="744"/>
                  </a:lnTo>
                  <a:cubicBezTo>
                    <a:pt x="4134" y="353"/>
                    <a:pt x="3804" y="1"/>
                    <a:pt x="3467" y="1"/>
                  </a:cubicBezTo>
                  <a:cubicBezTo>
                    <a:pt x="3311" y="1"/>
                    <a:pt x="3154" y="76"/>
                    <a:pt x="3049" y="256"/>
                  </a:cubicBezTo>
                  <a:lnTo>
                    <a:pt x="2489" y="1220"/>
                  </a:lnTo>
                  <a:lnTo>
                    <a:pt x="1929" y="256"/>
                  </a:lnTo>
                  <a:cubicBezTo>
                    <a:pt x="1828" y="76"/>
                    <a:pt x="1673" y="1"/>
                    <a:pt x="15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9" name="Google Shape;1069;p51"/>
            <p:cNvSpPr/>
            <p:nvPr/>
          </p:nvSpPr>
          <p:spPr>
            <a:xfrm>
              <a:off x="1346188" y="3201838"/>
              <a:ext cx="230125" cy="421025"/>
            </a:xfrm>
            <a:custGeom>
              <a:avLst/>
              <a:gdLst/>
              <a:ahLst/>
              <a:cxnLst/>
              <a:rect l="l" t="t" r="r" b="b"/>
              <a:pathLst>
                <a:path w="9205" h="16841" extrusionOk="0">
                  <a:moveTo>
                    <a:pt x="4597" y="991"/>
                  </a:moveTo>
                  <a:cubicBezTo>
                    <a:pt x="5405" y="991"/>
                    <a:pt x="6073" y="1652"/>
                    <a:pt x="6073" y="2469"/>
                  </a:cubicBezTo>
                  <a:lnTo>
                    <a:pt x="6073" y="11185"/>
                  </a:lnTo>
                  <a:cubicBezTo>
                    <a:pt x="6073" y="11328"/>
                    <a:pt x="6132" y="11459"/>
                    <a:pt x="6239" y="11554"/>
                  </a:cubicBezTo>
                  <a:cubicBezTo>
                    <a:pt x="7930" y="13054"/>
                    <a:pt x="6870" y="15852"/>
                    <a:pt x="4608" y="15852"/>
                  </a:cubicBezTo>
                  <a:lnTo>
                    <a:pt x="4596" y="15852"/>
                  </a:lnTo>
                  <a:cubicBezTo>
                    <a:pt x="2334" y="15852"/>
                    <a:pt x="1263" y="13054"/>
                    <a:pt x="2953" y="11554"/>
                  </a:cubicBezTo>
                  <a:cubicBezTo>
                    <a:pt x="3060" y="11459"/>
                    <a:pt x="3120" y="11328"/>
                    <a:pt x="3120" y="11185"/>
                  </a:cubicBezTo>
                  <a:lnTo>
                    <a:pt x="3120" y="2493"/>
                  </a:lnTo>
                  <a:cubicBezTo>
                    <a:pt x="3120" y="1707"/>
                    <a:pt x="3727" y="1053"/>
                    <a:pt x="4513" y="993"/>
                  </a:cubicBezTo>
                  <a:cubicBezTo>
                    <a:pt x="4541" y="991"/>
                    <a:pt x="4569" y="991"/>
                    <a:pt x="4597" y="991"/>
                  </a:cubicBezTo>
                  <a:close/>
                  <a:moveTo>
                    <a:pt x="4600" y="1"/>
                  </a:moveTo>
                  <a:cubicBezTo>
                    <a:pt x="4551" y="1"/>
                    <a:pt x="4502" y="2"/>
                    <a:pt x="4453" y="5"/>
                  </a:cubicBezTo>
                  <a:cubicBezTo>
                    <a:pt x="3180" y="76"/>
                    <a:pt x="2132" y="1219"/>
                    <a:pt x="2132" y="2505"/>
                  </a:cubicBezTo>
                  <a:lnTo>
                    <a:pt x="2132" y="10970"/>
                  </a:lnTo>
                  <a:cubicBezTo>
                    <a:pt x="1" y="13161"/>
                    <a:pt x="1548" y="16840"/>
                    <a:pt x="4596" y="16840"/>
                  </a:cubicBezTo>
                  <a:cubicBezTo>
                    <a:pt x="7656" y="16840"/>
                    <a:pt x="9204" y="13161"/>
                    <a:pt x="7073" y="10970"/>
                  </a:cubicBezTo>
                  <a:lnTo>
                    <a:pt x="7073" y="10851"/>
                  </a:lnTo>
                  <a:lnTo>
                    <a:pt x="7549" y="10851"/>
                  </a:lnTo>
                  <a:cubicBezTo>
                    <a:pt x="7799" y="10851"/>
                    <a:pt x="8013" y="10661"/>
                    <a:pt x="8049" y="10411"/>
                  </a:cubicBezTo>
                  <a:cubicBezTo>
                    <a:pt x="8085" y="10125"/>
                    <a:pt x="7859" y="9863"/>
                    <a:pt x="7561" y="9863"/>
                  </a:cubicBezTo>
                  <a:lnTo>
                    <a:pt x="7073" y="9863"/>
                  </a:lnTo>
                  <a:lnTo>
                    <a:pt x="7073" y="8875"/>
                  </a:lnTo>
                  <a:lnTo>
                    <a:pt x="7549" y="8875"/>
                  </a:lnTo>
                  <a:cubicBezTo>
                    <a:pt x="7557" y="8875"/>
                    <a:pt x="7564" y="8875"/>
                    <a:pt x="7571" y="8875"/>
                  </a:cubicBezTo>
                  <a:cubicBezTo>
                    <a:pt x="7812" y="8875"/>
                    <a:pt x="8015" y="8689"/>
                    <a:pt x="8049" y="8446"/>
                  </a:cubicBezTo>
                  <a:cubicBezTo>
                    <a:pt x="8085" y="8149"/>
                    <a:pt x="7859" y="7887"/>
                    <a:pt x="7561" y="7887"/>
                  </a:cubicBezTo>
                  <a:lnTo>
                    <a:pt x="7073" y="7887"/>
                  </a:lnTo>
                  <a:lnTo>
                    <a:pt x="7073" y="6910"/>
                  </a:lnTo>
                  <a:lnTo>
                    <a:pt x="7549" y="6910"/>
                  </a:lnTo>
                  <a:cubicBezTo>
                    <a:pt x="7799" y="6910"/>
                    <a:pt x="8013" y="6720"/>
                    <a:pt x="8049" y="6470"/>
                  </a:cubicBezTo>
                  <a:cubicBezTo>
                    <a:pt x="8085" y="6172"/>
                    <a:pt x="7859" y="5922"/>
                    <a:pt x="7561" y="5922"/>
                  </a:cubicBezTo>
                  <a:lnTo>
                    <a:pt x="7073" y="5922"/>
                  </a:lnTo>
                  <a:lnTo>
                    <a:pt x="7073" y="4934"/>
                  </a:lnTo>
                  <a:lnTo>
                    <a:pt x="7549" y="4934"/>
                  </a:lnTo>
                  <a:cubicBezTo>
                    <a:pt x="7799" y="4934"/>
                    <a:pt x="8013" y="4743"/>
                    <a:pt x="8049" y="4493"/>
                  </a:cubicBezTo>
                  <a:cubicBezTo>
                    <a:pt x="8085" y="4208"/>
                    <a:pt x="7847" y="3946"/>
                    <a:pt x="7561" y="3946"/>
                  </a:cubicBezTo>
                  <a:lnTo>
                    <a:pt x="7073" y="3946"/>
                  </a:lnTo>
                  <a:lnTo>
                    <a:pt x="7073" y="2958"/>
                  </a:lnTo>
                  <a:lnTo>
                    <a:pt x="7549" y="2958"/>
                  </a:lnTo>
                  <a:cubicBezTo>
                    <a:pt x="7799" y="2958"/>
                    <a:pt x="8013" y="2779"/>
                    <a:pt x="8049" y="2529"/>
                  </a:cubicBezTo>
                  <a:cubicBezTo>
                    <a:pt x="8085" y="2231"/>
                    <a:pt x="7859" y="1969"/>
                    <a:pt x="7561" y="1969"/>
                  </a:cubicBezTo>
                  <a:lnTo>
                    <a:pt x="7013" y="1969"/>
                  </a:lnTo>
                  <a:cubicBezTo>
                    <a:pt x="6785" y="815"/>
                    <a:pt x="5766" y="1"/>
                    <a:pt x="46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070" name="Google Shape;1070;p51"/>
          <p:cNvSpPr/>
          <p:nvPr/>
        </p:nvSpPr>
        <p:spPr>
          <a:xfrm>
            <a:off x="6621600" y="4269067"/>
            <a:ext cx="631800" cy="561467"/>
          </a:xfrm>
          <a:custGeom>
            <a:avLst/>
            <a:gdLst/>
            <a:ahLst/>
            <a:cxnLst/>
            <a:rect l="l" t="t" r="r" b="b"/>
            <a:pathLst>
              <a:path w="18954" h="16844" extrusionOk="0">
                <a:moveTo>
                  <a:pt x="10012" y="9239"/>
                </a:moveTo>
                <a:cubicBezTo>
                  <a:pt x="10286" y="9239"/>
                  <a:pt x="10512" y="9466"/>
                  <a:pt x="10512" y="9739"/>
                </a:cubicBezTo>
                <a:cubicBezTo>
                  <a:pt x="10512" y="10036"/>
                  <a:pt x="10268" y="10231"/>
                  <a:pt x="10015" y="10231"/>
                </a:cubicBezTo>
                <a:cubicBezTo>
                  <a:pt x="9892" y="10231"/>
                  <a:pt x="9768" y="10185"/>
                  <a:pt x="9667" y="10085"/>
                </a:cubicBezTo>
                <a:cubicBezTo>
                  <a:pt x="9357" y="9775"/>
                  <a:pt x="9572" y="9239"/>
                  <a:pt x="10012" y="9239"/>
                </a:cubicBezTo>
                <a:close/>
                <a:moveTo>
                  <a:pt x="4363" y="10430"/>
                </a:moveTo>
                <a:cubicBezTo>
                  <a:pt x="4361" y="10430"/>
                  <a:pt x="4359" y="10430"/>
                  <a:pt x="4357" y="10430"/>
                </a:cubicBezTo>
                <a:lnTo>
                  <a:pt x="4368" y="10430"/>
                </a:lnTo>
                <a:cubicBezTo>
                  <a:pt x="4367" y="10430"/>
                  <a:pt x="4365" y="10430"/>
                  <a:pt x="4363" y="10430"/>
                </a:cubicBezTo>
                <a:close/>
                <a:moveTo>
                  <a:pt x="5881" y="7465"/>
                </a:moveTo>
                <a:cubicBezTo>
                  <a:pt x="6404" y="7489"/>
                  <a:pt x="6833" y="7930"/>
                  <a:pt x="6833" y="8453"/>
                </a:cubicBezTo>
                <a:cubicBezTo>
                  <a:pt x="6833" y="8989"/>
                  <a:pt x="6404" y="9418"/>
                  <a:pt x="5881" y="9442"/>
                </a:cubicBezTo>
                <a:lnTo>
                  <a:pt x="4368" y="9442"/>
                </a:lnTo>
                <a:cubicBezTo>
                  <a:pt x="3751" y="9477"/>
                  <a:pt x="3749" y="10389"/>
                  <a:pt x="4363" y="10430"/>
                </a:cubicBezTo>
                <a:lnTo>
                  <a:pt x="4363" y="10430"/>
                </a:lnTo>
                <a:cubicBezTo>
                  <a:pt x="4373" y="10429"/>
                  <a:pt x="4382" y="10429"/>
                  <a:pt x="4391" y="10429"/>
                </a:cubicBezTo>
                <a:cubicBezTo>
                  <a:pt x="5048" y="10429"/>
                  <a:pt x="5048" y="11419"/>
                  <a:pt x="4391" y="11419"/>
                </a:cubicBezTo>
                <a:cubicBezTo>
                  <a:pt x="4380" y="11419"/>
                  <a:pt x="4368" y="11419"/>
                  <a:pt x="4357" y="11418"/>
                </a:cubicBezTo>
                <a:lnTo>
                  <a:pt x="2964" y="11418"/>
                </a:lnTo>
                <a:cubicBezTo>
                  <a:pt x="2773" y="9989"/>
                  <a:pt x="3202" y="8561"/>
                  <a:pt x="4130" y="7465"/>
                </a:cubicBezTo>
                <a:close/>
                <a:moveTo>
                  <a:pt x="12560" y="13061"/>
                </a:moveTo>
                <a:cubicBezTo>
                  <a:pt x="12381" y="13406"/>
                  <a:pt x="12155" y="13740"/>
                  <a:pt x="11905" y="14049"/>
                </a:cubicBezTo>
                <a:lnTo>
                  <a:pt x="9369" y="14049"/>
                </a:lnTo>
                <a:cubicBezTo>
                  <a:pt x="8738" y="14014"/>
                  <a:pt x="8738" y="13085"/>
                  <a:pt x="9369" y="13061"/>
                </a:cubicBezTo>
                <a:close/>
                <a:moveTo>
                  <a:pt x="8010" y="5669"/>
                </a:moveTo>
                <a:cubicBezTo>
                  <a:pt x="9981" y="5669"/>
                  <a:pt x="11885" y="6817"/>
                  <a:pt x="12715" y="8799"/>
                </a:cubicBezTo>
                <a:cubicBezTo>
                  <a:pt x="12310" y="9025"/>
                  <a:pt x="11869" y="9168"/>
                  <a:pt x="11405" y="9227"/>
                </a:cubicBezTo>
                <a:cubicBezTo>
                  <a:pt x="11157" y="8564"/>
                  <a:pt x="10596" y="8262"/>
                  <a:pt x="10036" y="8262"/>
                </a:cubicBezTo>
                <a:cubicBezTo>
                  <a:pt x="9279" y="8262"/>
                  <a:pt x="8522" y="8812"/>
                  <a:pt x="8536" y="9763"/>
                </a:cubicBezTo>
                <a:cubicBezTo>
                  <a:pt x="8548" y="10489"/>
                  <a:pt x="9071" y="11097"/>
                  <a:pt x="9786" y="11204"/>
                </a:cubicBezTo>
                <a:cubicBezTo>
                  <a:pt x="9861" y="11215"/>
                  <a:pt x="9936" y="11221"/>
                  <a:pt x="10010" y="11221"/>
                </a:cubicBezTo>
                <a:cubicBezTo>
                  <a:pt x="10640" y="11221"/>
                  <a:pt x="11215" y="10823"/>
                  <a:pt x="11417" y="10216"/>
                </a:cubicBezTo>
                <a:cubicBezTo>
                  <a:pt x="11977" y="10168"/>
                  <a:pt x="12512" y="10013"/>
                  <a:pt x="13012" y="9763"/>
                </a:cubicBezTo>
                <a:cubicBezTo>
                  <a:pt x="13072" y="10083"/>
                  <a:pt x="13107" y="10426"/>
                  <a:pt x="13108" y="10757"/>
                </a:cubicBezTo>
                <a:lnTo>
                  <a:pt x="13108" y="10757"/>
                </a:lnTo>
                <a:cubicBezTo>
                  <a:pt x="13107" y="11208"/>
                  <a:pt x="13048" y="11646"/>
                  <a:pt x="12941" y="12073"/>
                </a:cubicBezTo>
                <a:lnTo>
                  <a:pt x="9369" y="12073"/>
                </a:lnTo>
                <a:cubicBezTo>
                  <a:pt x="8548" y="12073"/>
                  <a:pt x="7881" y="12740"/>
                  <a:pt x="7881" y="13549"/>
                </a:cubicBezTo>
                <a:cubicBezTo>
                  <a:pt x="7881" y="14371"/>
                  <a:pt x="8548" y="15026"/>
                  <a:pt x="9369" y="15038"/>
                </a:cubicBezTo>
                <a:lnTo>
                  <a:pt x="10786" y="15038"/>
                </a:lnTo>
                <a:cubicBezTo>
                  <a:pt x="9922" y="15595"/>
                  <a:pt x="8968" y="15855"/>
                  <a:pt x="8031" y="15855"/>
                </a:cubicBezTo>
                <a:cubicBezTo>
                  <a:pt x="5945" y="15855"/>
                  <a:pt x="3941" y="14567"/>
                  <a:pt x="3202" y="12406"/>
                </a:cubicBezTo>
                <a:lnTo>
                  <a:pt x="4368" y="12406"/>
                </a:lnTo>
                <a:cubicBezTo>
                  <a:pt x="5190" y="12394"/>
                  <a:pt x="5845" y="11740"/>
                  <a:pt x="5857" y="10918"/>
                </a:cubicBezTo>
                <a:cubicBezTo>
                  <a:pt x="5857" y="10751"/>
                  <a:pt x="5821" y="10585"/>
                  <a:pt x="5773" y="10430"/>
                </a:cubicBezTo>
                <a:lnTo>
                  <a:pt x="5881" y="10430"/>
                </a:lnTo>
                <a:cubicBezTo>
                  <a:pt x="6952" y="10394"/>
                  <a:pt x="7809" y="9525"/>
                  <a:pt x="7809" y="8453"/>
                </a:cubicBezTo>
                <a:cubicBezTo>
                  <a:pt x="7809" y="7382"/>
                  <a:pt x="6952" y="6513"/>
                  <a:pt x="5881" y="6489"/>
                </a:cubicBezTo>
                <a:lnTo>
                  <a:pt x="5250" y="6489"/>
                </a:lnTo>
                <a:cubicBezTo>
                  <a:pt x="6112" y="5931"/>
                  <a:pt x="7069" y="5669"/>
                  <a:pt x="8010" y="5669"/>
                </a:cubicBezTo>
                <a:close/>
                <a:moveTo>
                  <a:pt x="11572" y="0"/>
                </a:moveTo>
                <a:cubicBezTo>
                  <a:pt x="11488" y="0"/>
                  <a:pt x="11417" y="36"/>
                  <a:pt x="11357" y="107"/>
                </a:cubicBezTo>
                <a:cubicBezTo>
                  <a:pt x="11012" y="524"/>
                  <a:pt x="11298" y="1000"/>
                  <a:pt x="11691" y="1000"/>
                </a:cubicBezTo>
                <a:lnTo>
                  <a:pt x="11858" y="1000"/>
                </a:lnTo>
                <a:lnTo>
                  <a:pt x="11858" y="3131"/>
                </a:lnTo>
                <a:cubicBezTo>
                  <a:pt x="11858" y="4655"/>
                  <a:pt x="12953" y="5953"/>
                  <a:pt x="14465" y="6215"/>
                </a:cubicBezTo>
                <a:cubicBezTo>
                  <a:pt x="14370" y="6953"/>
                  <a:pt x="14036" y="7644"/>
                  <a:pt x="13512" y="8180"/>
                </a:cubicBezTo>
                <a:cubicBezTo>
                  <a:pt x="12541" y="6111"/>
                  <a:pt x="10440" y="4676"/>
                  <a:pt x="8010" y="4676"/>
                </a:cubicBezTo>
                <a:cubicBezTo>
                  <a:pt x="6774" y="4676"/>
                  <a:pt x="5454" y="5047"/>
                  <a:pt x="4154" y="5894"/>
                </a:cubicBezTo>
                <a:cubicBezTo>
                  <a:pt x="3761" y="6156"/>
                  <a:pt x="3416" y="6489"/>
                  <a:pt x="3154" y="6894"/>
                </a:cubicBezTo>
                <a:cubicBezTo>
                  <a:pt x="0" y="11728"/>
                  <a:pt x="3418" y="16843"/>
                  <a:pt x="8010" y="16843"/>
                </a:cubicBezTo>
                <a:cubicBezTo>
                  <a:pt x="9242" y="16843"/>
                  <a:pt x="10560" y="16475"/>
                  <a:pt x="11858" y="15633"/>
                </a:cubicBezTo>
                <a:cubicBezTo>
                  <a:pt x="12239" y="15395"/>
                  <a:pt x="12572" y="15061"/>
                  <a:pt x="12822" y="14692"/>
                </a:cubicBezTo>
                <a:cubicBezTo>
                  <a:pt x="14096" y="12787"/>
                  <a:pt x="14334" y="10847"/>
                  <a:pt x="13882" y="9180"/>
                </a:cubicBezTo>
                <a:cubicBezTo>
                  <a:pt x="14775" y="8442"/>
                  <a:pt x="15334" y="7370"/>
                  <a:pt x="15453" y="6227"/>
                </a:cubicBezTo>
                <a:cubicBezTo>
                  <a:pt x="16977" y="5989"/>
                  <a:pt x="18108" y="4679"/>
                  <a:pt x="18108" y="3131"/>
                </a:cubicBezTo>
                <a:lnTo>
                  <a:pt x="18108" y="1000"/>
                </a:lnTo>
                <a:lnTo>
                  <a:pt x="18394" y="1000"/>
                </a:lnTo>
                <a:cubicBezTo>
                  <a:pt x="18477" y="1000"/>
                  <a:pt x="18549" y="953"/>
                  <a:pt x="18608" y="893"/>
                </a:cubicBezTo>
                <a:cubicBezTo>
                  <a:pt x="18954" y="476"/>
                  <a:pt x="18668" y="12"/>
                  <a:pt x="18275" y="12"/>
                </a:cubicBezTo>
                <a:lnTo>
                  <a:pt x="16965" y="12"/>
                </a:lnTo>
                <a:cubicBezTo>
                  <a:pt x="16715" y="12"/>
                  <a:pt x="16501" y="191"/>
                  <a:pt x="16465" y="441"/>
                </a:cubicBezTo>
                <a:cubicBezTo>
                  <a:pt x="16430" y="738"/>
                  <a:pt x="16656" y="1000"/>
                  <a:pt x="16953" y="1000"/>
                </a:cubicBezTo>
                <a:lnTo>
                  <a:pt x="17120" y="1000"/>
                </a:lnTo>
                <a:lnTo>
                  <a:pt x="17120" y="3096"/>
                </a:lnTo>
                <a:cubicBezTo>
                  <a:pt x="17132" y="4286"/>
                  <a:pt x="16179" y="5239"/>
                  <a:pt x="15001" y="5251"/>
                </a:cubicBezTo>
                <a:cubicBezTo>
                  <a:pt x="14993" y="5251"/>
                  <a:pt x="14986" y="5251"/>
                  <a:pt x="14979" y="5251"/>
                </a:cubicBezTo>
                <a:cubicBezTo>
                  <a:pt x="13810" y="5251"/>
                  <a:pt x="12858" y="4303"/>
                  <a:pt x="12846" y="3131"/>
                </a:cubicBezTo>
                <a:lnTo>
                  <a:pt x="12846" y="1000"/>
                </a:lnTo>
                <a:lnTo>
                  <a:pt x="13131" y="1000"/>
                </a:lnTo>
                <a:cubicBezTo>
                  <a:pt x="13215" y="1000"/>
                  <a:pt x="13286" y="964"/>
                  <a:pt x="13346" y="893"/>
                </a:cubicBezTo>
                <a:cubicBezTo>
                  <a:pt x="13691" y="476"/>
                  <a:pt x="13405" y="0"/>
                  <a:pt x="1301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071" name="Google Shape;1071;p51"/>
          <p:cNvGrpSpPr/>
          <p:nvPr/>
        </p:nvGrpSpPr>
        <p:grpSpPr>
          <a:xfrm>
            <a:off x="1750684" y="1765614"/>
            <a:ext cx="563200" cy="560933"/>
            <a:chOff x="4624675" y="1897900"/>
            <a:chExt cx="422400" cy="420700"/>
          </a:xfrm>
        </p:grpSpPr>
        <p:sp>
          <p:nvSpPr>
            <p:cNvPr id="1072" name="Google Shape;1072;p51"/>
            <p:cNvSpPr/>
            <p:nvPr/>
          </p:nvSpPr>
          <p:spPr>
            <a:xfrm>
              <a:off x="4929475" y="2087875"/>
              <a:ext cx="28900" cy="24750"/>
            </a:xfrm>
            <a:custGeom>
              <a:avLst/>
              <a:gdLst/>
              <a:ahLst/>
              <a:cxnLst/>
              <a:rect l="l" t="t" r="r" b="b"/>
              <a:pathLst>
                <a:path w="1156" h="990" extrusionOk="0">
                  <a:moveTo>
                    <a:pt x="667" y="1"/>
                  </a:moveTo>
                  <a:cubicBezTo>
                    <a:pt x="227" y="1"/>
                    <a:pt x="0" y="525"/>
                    <a:pt x="310" y="846"/>
                  </a:cubicBezTo>
                  <a:cubicBezTo>
                    <a:pt x="409" y="945"/>
                    <a:pt x="531" y="989"/>
                    <a:pt x="651" y="989"/>
                  </a:cubicBezTo>
                  <a:cubicBezTo>
                    <a:pt x="907" y="989"/>
                    <a:pt x="1155" y="789"/>
                    <a:pt x="1155" y="489"/>
                  </a:cubicBezTo>
                  <a:cubicBezTo>
                    <a:pt x="1155" y="215"/>
                    <a:pt x="941" y="1"/>
                    <a:pt x="6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3" name="Google Shape;1073;p51"/>
            <p:cNvSpPr/>
            <p:nvPr/>
          </p:nvSpPr>
          <p:spPr>
            <a:xfrm>
              <a:off x="5005075" y="2030450"/>
              <a:ext cx="29200" cy="24725"/>
            </a:xfrm>
            <a:custGeom>
              <a:avLst/>
              <a:gdLst/>
              <a:ahLst/>
              <a:cxnLst/>
              <a:rect l="l" t="t" r="r" b="b"/>
              <a:pathLst>
                <a:path w="1168" h="989" extrusionOk="0">
                  <a:moveTo>
                    <a:pt x="667" y="0"/>
                  </a:moveTo>
                  <a:cubicBezTo>
                    <a:pt x="227" y="0"/>
                    <a:pt x="1" y="524"/>
                    <a:pt x="322" y="845"/>
                  </a:cubicBezTo>
                  <a:cubicBezTo>
                    <a:pt x="421" y="944"/>
                    <a:pt x="543" y="989"/>
                    <a:pt x="663" y="989"/>
                  </a:cubicBezTo>
                  <a:cubicBezTo>
                    <a:pt x="919" y="989"/>
                    <a:pt x="1167" y="788"/>
                    <a:pt x="1167" y="488"/>
                  </a:cubicBezTo>
                  <a:cubicBezTo>
                    <a:pt x="1156" y="214"/>
                    <a:pt x="941" y="0"/>
                    <a:pt x="6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4" name="Google Shape;1074;p51"/>
            <p:cNvSpPr/>
            <p:nvPr/>
          </p:nvSpPr>
          <p:spPr>
            <a:xfrm>
              <a:off x="4637775" y="1956325"/>
              <a:ext cx="28900" cy="24800"/>
            </a:xfrm>
            <a:custGeom>
              <a:avLst/>
              <a:gdLst/>
              <a:ahLst/>
              <a:cxnLst/>
              <a:rect l="l" t="t" r="r" b="b"/>
              <a:pathLst>
                <a:path w="1156" h="992" extrusionOk="0">
                  <a:moveTo>
                    <a:pt x="667" y="0"/>
                  </a:moveTo>
                  <a:cubicBezTo>
                    <a:pt x="215" y="0"/>
                    <a:pt x="0" y="536"/>
                    <a:pt x="310" y="846"/>
                  </a:cubicBezTo>
                  <a:cubicBezTo>
                    <a:pt x="411" y="947"/>
                    <a:pt x="535" y="992"/>
                    <a:pt x="658" y="992"/>
                  </a:cubicBezTo>
                  <a:cubicBezTo>
                    <a:pt x="911" y="992"/>
                    <a:pt x="1155" y="798"/>
                    <a:pt x="1155" y="500"/>
                  </a:cubicBezTo>
                  <a:cubicBezTo>
                    <a:pt x="1155" y="227"/>
                    <a:pt x="929" y="0"/>
                    <a:pt x="6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5" name="Google Shape;1075;p51"/>
            <p:cNvSpPr/>
            <p:nvPr/>
          </p:nvSpPr>
          <p:spPr>
            <a:xfrm>
              <a:off x="4991100" y="1931625"/>
              <a:ext cx="28875" cy="24800"/>
            </a:xfrm>
            <a:custGeom>
              <a:avLst/>
              <a:gdLst/>
              <a:ahLst/>
              <a:cxnLst/>
              <a:rect l="l" t="t" r="r" b="b"/>
              <a:pathLst>
                <a:path w="1155" h="992" extrusionOk="0">
                  <a:moveTo>
                    <a:pt x="667" y="0"/>
                  </a:moveTo>
                  <a:cubicBezTo>
                    <a:pt x="226" y="0"/>
                    <a:pt x="0" y="536"/>
                    <a:pt x="321" y="846"/>
                  </a:cubicBezTo>
                  <a:cubicBezTo>
                    <a:pt x="422" y="946"/>
                    <a:pt x="546" y="992"/>
                    <a:pt x="666" y="992"/>
                  </a:cubicBezTo>
                  <a:cubicBezTo>
                    <a:pt x="917" y="992"/>
                    <a:pt x="1155" y="797"/>
                    <a:pt x="1155" y="500"/>
                  </a:cubicBezTo>
                  <a:cubicBezTo>
                    <a:pt x="1155" y="226"/>
                    <a:pt x="941" y="0"/>
                    <a:pt x="6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6" name="Google Shape;1076;p51"/>
            <p:cNvSpPr/>
            <p:nvPr/>
          </p:nvSpPr>
          <p:spPr>
            <a:xfrm>
              <a:off x="4646100" y="2038475"/>
              <a:ext cx="86350" cy="74150"/>
            </a:xfrm>
            <a:custGeom>
              <a:avLst/>
              <a:gdLst/>
              <a:ahLst/>
              <a:cxnLst/>
              <a:rect l="l" t="t" r="r" b="b"/>
              <a:pathLst>
                <a:path w="3454" h="2966" extrusionOk="0">
                  <a:moveTo>
                    <a:pt x="1477" y="989"/>
                  </a:moveTo>
                  <a:cubicBezTo>
                    <a:pt x="1918" y="989"/>
                    <a:pt x="2132" y="1525"/>
                    <a:pt x="1822" y="1834"/>
                  </a:cubicBezTo>
                  <a:cubicBezTo>
                    <a:pt x="1723" y="1933"/>
                    <a:pt x="1602" y="1978"/>
                    <a:pt x="1482" y="1978"/>
                  </a:cubicBezTo>
                  <a:cubicBezTo>
                    <a:pt x="1230" y="1978"/>
                    <a:pt x="989" y="1780"/>
                    <a:pt x="989" y="1489"/>
                  </a:cubicBezTo>
                  <a:cubicBezTo>
                    <a:pt x="989" y="1222"/>
                    <a:pt x="1193" y="1000"/>
                    <a:pt x="1456" y="1000"/>
                  </a:cubicBezTo>
                  <a:cubicBezTo>
                    <a:pt x="1463" y="1000"/>
                    <a:pt x="1470" y="1000"/>
                    <a:pt x="1477" y="1001"/>
                  </a:cubicBezTo>
                  <a:lnTo>
                    <a:pt x="1477" y="989"/>
                  </a:lnTo>
                  <a:close/>
                  <a:moveTo>
                    <a:pt x="1477" y="1"/>
                  </a:moveTo>
                  <a:cubicBezTo>
                    <a:pt x="667" y="12"/>
                    <a:pt x="1" y="667"/>
                    <a:pt x="1" y="1489"/>
                  </a:cubicBezTo>
                  <a:cubicBezTo>
                    <a:pt x="1" y="2374"/>
                    <a:pt x="730" y="2966"/>
                    <a:pt x="1489" y="2966"/>
                  </a:cubicBezTo>
                  <a:cubicBezTo>
                    <a:pt x="1853" y="2966"/>
                    <a:pt x="2224" y="2829"/>
                    <a:pt x="2525" y="2525"/>
                  </a:cubicBezTo>
                  <a:cubicBezTo>
                    <a:pt x="3453" y="1596"/>
                    <a:pt x="2799" y="1"/>
                    <a:pt x="14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7" name="Google Shape;1077;p51"/>
            <p:cNvSpPr/>
            <p:nvPr/>
          </p:nvSpPr>
          <p:spPr>
            <a:xfrm>
              <a:off x="4624675" y="1897900"/>
              <a:ext cx="422400" cy="420700"/>
            </a:xfrm>
            <a:custGeom>
              <a:avLst/>
              <a:gdLst/>
              <a:ahLst/>
              <a:cxnLst/>
              <a:rect l="l" t="t" r="r" b="b"/>
              <a:pathLst>
                <a:path w="16896" h="16828" extrusionOk="0">
                  <a:moveTo>
                    <a:pt x="8451" y="981"/>
                  </a:moveTo>
                  <a:cubicBezTo>
                    <a:pt x="8815" y="981"/>
                    <a:pt x="9173" y="1183"/>
                    <a:pt x="9347" y="1552"/>
                  </a:cubicBezTo>
                  <a:cubicBezTo>
                    <a:pt x="9430" y="1735"/>
                    <a:pt x="9606" y="1836"/>
                    <a:pt x="9790" y="1836"/>
                  </a:cubicBezTo>
                  <a:cubicBezTo>
                    <a:pt x="9869" y="1836"/>
                    <a:pt x="9950" y="1817"/>
                    <a:pt x="10025" y="1778"/>
                  </a:cubicBezTo>
                  <a:cubicBezTo>
                    <a:pt x="10151" y="1707"/>
                    <a:pt x="10286" y="1674"/>
                    <a:pt x="10421" y="1674"/>
                  </a:cubicBezTo>
                  <a:cubicBezTo>
                    <a:pt x="10694" y="1674"/>
                    <a:pt x="10961" y="1812"/>
                    <a:pt x="11121" y="2052"/>
                  </a:cubicBezTo>
                  <a:cubicBezTo>
                    <a:pt x="10764" y="2147"/>
                    <a:pt x="10442" y="2326"/>
                    <a:pt x="10180" y="2576"/>
                  </a:cubicBezTo>
                  <a:cubicBezTo>
                    <a:pt x="9840" y="2934"/>
                    <a:pt x="10167" y="3421"/>
                    <a:pt x="10548" y="3421"/>
                  </a:cubicBezTo>
                  <a:cubicBezTo>
                    <a:pt x="10660" y="3421"/>
                    <a:pt x="10777" y="3378"/>
                    <a:pt x="10883" y="3278"/>
                  </a:cubicBezTo>
                  <a:cubicBezTo>
                    <a:pt x="11073" y="3088"/>
                    <a:pt x="11323" y="2992"/>
                    <a:pt x="11575" y="2992"/>
                  </a:cubicBezTo>
                  <a:cubicBezTo>
                    <a:pt x="11826" y="2992"/>
                    <a:pt x="12079" y="3088"/>
                    <a:pt x="12276" y="3278"/>
                  </a:cubicBezTo>
                  <a:lnTo>
                    <a:pt x="12276" y="3290"/>
                  </a:lnTo>
                  <a:cubicBezTo>
                    <a:pt x="12466" y="3480"/>
                    <a:pt x="12562" y="3742"/>
                    <a:pt x="12550" y="4004"/>
                  </a:cubicBezTo>
                  <a:cubicBezTo>
                    <a:pt x="12526" y="4540"/>
                    <a:pt x="12085" y="4957"/>
                    <a:pt x="11549" y="4957"/>
                  </a:cubicBezTo>
                  <a:lnTo>
                    <a:pt x="9430" y="4957"/>
                  </a:lnTo>
                  <a:cubicBezTo>
                    <a:pt x="9156" y="4957"/>
                    <a:pt x="8942" y="5183"/>
                    <a:pt x="8942" y="5457"/>
                  </a:cubicBezTo>
                  <a:lnTo>
                    <a:pt x="8942" y="6981"/>
                  </a:lnTo>
                  <a:lnTo>
                    <a:pt x="7954" y="6981"/>
                  </a:lnTo>
                  <a:lnTo>
                    <a:pt x="7954" y="5457"/>
                  </a:lnTo>
                  <a:cubicBezTo>
                    <a:pt x="7954" y="5195"/>
                    <a:pt x="7728" y="4969"/>
                    <a:pt x="7454" y="4969"/>
                  </a:cubicBezTo>
                  <a:lnTo>
                    <a:pt x="5334" y="4969"/>
                  </a:lnTo>
                  <a:cubicBezTo>
                    <a:pt x="4811" y="4969"/>
                    <a:pt x="4370" y="4552"/>
                    <a:pt x="4346" y="4028"/>
                  </a:cubicBezTo>
                  <a:cubicBezTo>
                    <a:pt x="4322" y="3671"/>
                    <a:pt x="4501" y="3338"/>
                    <a:pt x="4787" y="3147"/>
                  </a:cubicBezTo>
                  <a:cubicBezTo>
                    <a:pt x="4882" y="3385"/>
                    <a:pt x="5025" y="3599"/>
                    <a:pt x="5203" y="3778"/>
                  </a:cubicBezTo>
                  <a:cubicBezTo>
                    <a:pt x="5299" y="3873"/>
                    <a:pt x="5424" y="3921"/>
                    <a:pt x="5549" y="3921"/>
                  </a:cubicBezTo>
                  <a:cubicBezTo>
                    <a:pt x="5674" y="3921"/>
                    <a:pt x="5799" y="3873"/>
                    <a:pt x="5894" y="3778"/>
                  </a:cubicBezTo>
                  <a:cubicBezTo>
                    <a:pt x="6085" y="3588"/>
                    <a:pt x="6085" y="3266"/>
                    <a:pt x="5894" y="3076"/>
                  </a:cubicBezTo>
                  <a:cubicBezTo>
                    <a:pt x="5573" y="2754"/>
                    <a:pt x="5573" y="2230"/>
                    <a:pt x="5894" y="1909"/>
                  </a:cubicBezTo>
                  <a:cubicBezTo>
                    <a:pt x="6062" y="1744"/>
                    <a:pt x="6267" y="1671"/>
                    <a:pt x="6468" y="1671"/>
                  </a:cubicBezTo>
                  <a:cubicBezTo>
                    <a:pt x="6893" y="1671"/>
                    <a:pt x="7299" y="1999"/>
                    <a:pt x="7299" y="2492"/>
                  </a:cubicBezTo>
                  <a:cubicBezTo>
                    <a:pt x="7299" y="2707"/>
                    <a:pt x="7430" y="2885"/>
                    <a:pt x="7620" y="2957"/>
                  </a:cubicBezTo>
                  <a:cubicBezTo>
                    <a:pt x="7678" y="2978"/>
                    <a:pt x="7735" y="2988"/>
                    <a:pt x="7792" y="2988"/>
                  </a:cubicBezTo>
                  <a:cubicBezTo>
                    <a:pt x="8054" y="2988"/>
                    <a:pt x="8287" y="2776"/>
                    <a:pt x="8287" y="2492"/>
                  </a:cubicBezTo>
                  <a:cubicBezTo>
                    <a:pt x="8287" y="2028"/>
                    <a:pt x="8109" y="1587"/>
                    <a:pt x="7787" y="1242"/>
                  </a:cubicBezTo>
                  <a:cubicBezTo>
                    <a:pt x="7979" y="1065"/>
                    <a:pt x="8216" y="981"/>
                    <a:pt x="8451" y="981"/>
                  </a:cubicBezTo>
                  <a:close/>
                  <a:moveTo>
                    <a:pt x="9752" y="7957"/>
                  </a:moveTo>
                  <a:lnTo>
                    <a:pt x="10371" y="9600"/>
                  </a:lnTo>
                  <a:lnTo>
                    <a:pt x="9442" y="9600"/>
                  </a:lnTo>
                  <a:cubicBezTo>
                    <a:pt x="9168" y="9600"/>
                    <a:pt x="8942" y="9826"/>
                    <a:pt x="8942" y="10100"/>
                  </a:cubicBezTo>
                  <a:lnTo>
                    <a:pt x="8942" y="11065"/>
                  </a:lnTo>
                  <a:cubicBezTo>
                    <a:pt x="8954" y="11327"/>
                    <a:pt x="8763" y="11541"/>
                    <a:pt x="8513" y="11577"/>
                  </a:cubicBezTo>
                  <a:cubicBezTo>
                    <a:pt x="8499" y="11578"/>
                    <a:pt x="8485" y="11578"/>
                    <a:pt x="8470" y="11578"/>
                  </a:cubicBezTo>
                  <a:cubicBezTo>
                    <a:pt x="8192" y="11578"/>
                    <a:pt x="7966" y="11360"/>
                    <a:pt x="7966" y="11077"/>
                  </a:cubicBezTo>
                  <a:lnTo>
                    <a:pt x="7966" y="10100"/>
                  </a:lnTo>
                  <a:cubicBezTo>
                    <a:pt x="7954" y="9826"/>
                    <a:pt x="7739" y="9600"/>
                    <a:pt x="7466" y="9600"/>
                  </a:cubicBezTo>
                  <a:lnTo>
                    <a:pt x="6537" y="9600"/>
                  </a:lnTo>
                  <a:lnTo>
                    <a:pt x="7156" y="7957"/>
                  </a:lnTo>
                  <a:close/>
                  <a:moveTo>
                    <a:pt x="6977" y="10588"/>
                  </a:moveTo>
                  <a:lnTo>
                    <a:pt x="6977" y="11088"/>
                  </a:lnTo>
                  <a:cubicBezTo>
                    <a:pt x="6977" y="11898"/>
                    <a:pt x="7632" y="12565"/>
                    <a:pt x="8454" y="12565"/>
                  </a:cubicBezTo>
                  <a:cubicBezTo>
                    <a:pt x="9263" y="12565"/>
                    <a:pt x="9930" y="11898"/>
                    <a:pt x="9930" y="11088"/>
                  </a:cubicBezTo>
                  <a:lnTo>
                    <a:pt x="9930" y="10624"/>
                  </a:lnTo>
                  <a:lnTo>
                    <a:pt x="11454" y="10624"/>
                  </a:lnTo>
                  <a:lnTo>
                    <a:pt x="12597" y="12624"/>
                  </a:lnTo>
                  <a:lnTo>
                    <a:pt x="13681" y="15851"/>
                  </a:lnTo>
                  <a:lnTo>
                    <a:pt x="11645" y="15851"/>
                  </a:lnTo>
                  <a:lnTo>
                    <a:pt x="11645" y="14387"/>
                  </a:lnTo>
                  <a:cubicBezTo>
                    <a:pt x="11645" y="14136"/>
                    <a:pt x="11454" y="13922"/>
                    <a:pt x="11204" y="13886"/>
                  </a:cubicBezTo>
                  <a:cubicBezTo>
                    <a:pt x="11183" y="13884"/>
                    <a:pt x="11163" y="13883"/>
                    <a:pt x="11142" y="13883"/>
                  </a:cubicBezTo>
                  <a:cubicBezTo>
                    <a:pt x="10873" y="13883"/>
                    <a:pt x="10657" y="14098"/>
                    <a:pt x="10657" y="14375"/>
                  </a:cubicBezTo>
                  <a:lnTo>
                    <a:pt x="10657" y="15851"/>
                  </a:lnTo>
                  <a:lnTo>
                    <a:pt x="8025" y="15851"/>
                  </a:lnTo>
                  <a:lnTo>
                    <a:pt x="8025" y="15363"/>
                  </a:lnTo>
                  <a:cubicBezTo>
                    <a:pt x="8025" y="15113"/>
                    <a:pt x="7835" y="14898"/>
                    <a:pt x="7585" y="14863"/>
                  </a:cubicBezTo>
                  <a:cubicBezTo>
                    <a:pt x="7565" y="14860"/>
                    <a:pt x="7545" y="14859"/>
                    <a:pt x="7525" y="14859"/>
                  </a:cubicBezTo>
                  <a:cubicBezTo>
                    <a:pt x="7264" y="14859"/>
                    <a:pt x="7037" y="15074"/>
                    <a:pt x="7037" y="15351"/>
                  </a:cubicBezTo>
                  <a:lnTo>
                    <a:pt x="7037" y="15851"/>
                  </a:lnTo>
                  <a:lnTo>
                    <a:pt x="6049" y="15851"/>
                  </a:lnTo>
                  <a:lnTo>
                    <a:pt x="6049" y="14720"/>
                  </a:lnTo>
                  <a:cubicBezTo>
                    <a:pt x="6049" y="14458"/>
                    <a:pt x="5870" y="14244"/>
                    <a:pt x="5620" y="14208"/>
                  </a:cubicBezTo>
                  <a:cubicBezTo>
                    <a:pt x="5600" y="14206"/>
                    <a:pt x="5580" y="14204"/>
                    <a:pt x="5561" y="14204"/>
                  </a:cubicBezTo>
                  <a:cubicBezTo>
                    <a:pt x="5289" y="14204"/>
                    <a:pt x="5061" y="14429"/>
                    <a:pt x="5061" y="14696"/>
                  </a:cubicBezTo>
                  <a:lnTo>
                    <a:pt x="5061" y="15851"/>
                  </a:lnTo>
                  <a:lnTo>
                    <a:pt x="3215" y="15851"/>
                  </a:lnTo>
                  <a:lnTo>
                    <a:pt x="4299" y="12601"/>
                  </a:lnTo>
                  <a:lnTo>
                    <a:pt x="5453" y="10588"/>
                  </a:lnTo>
                  <a:close/>
                  <a:moveTo>
                    <a:pt x="8452" y="1"/>
                  </a:moveTo>
                  <a:cubicBezTo>
                    <a:pt x="7879" y="1"/>
                    <a:pt x="7305" y="248"/>
                    <a:pt x="6906" y="742"/>
                  </a:cubicBezTo>
                  <a:cubicBezTo>
                    <a:pt x="6765" y="707"/>
                    <a:pt x="6623" y="691"/>
                    <a:pt x="6483" y="691"/>
                  </a:cubicBezTo>
                  <a:cubicBezTo>
                    <a:pt x="5659" y="691"/>
                    <a:pt x="4909" y="1266"/>
                    <a:pt x="4715" y="2111"/>
                  </a:cubicBezTo>
                  <a:cubicBezTo>
                    <a:pt x="3894" y="2373"/>
                    <a:pt x="3346" y="3147"/>
                    <a:pt x="3358" y="4016"/>
                  </a:cubicBezTo>
                  <a:cubicBezTo>
                    <a:pt x="3394" y="5088"/>
                    <a:pt x="4275" y="5945"/>
                    <a:pt x="5358" y="5945"/>
                  </a:cubicBezTo>
                  <a:lnTo>
                    <a:pt x="6977" y="5945"/>
                  </a:lnTo>
                  <a:lnTo>
                    <a:pt x="6977" y="6969"/>
                  </a:lnTo>
                  <a:lnTo>
                    <a:pt x="6811" y="6969"/>
                  </a:lnTo>
                  <a:cubicBezTo>
                    <a:pt x="6608" y="6969"/>
                    <a:pt x="6418" y="7100"/>
                    <a:pt x="6346" y="7290"/>
                  </a:cubicBezTo>
                  <a:lnTo>
                    <a:pt x="5477" y="9600"/>
                  </a:lnTo>
                  <a:lnTo>
                    <a:pt x="5168" y="9600"/>
                  </a:lnTo>
                  <a:cubicBezTo>
                    <a:pt x="4989" y="9600"/>
                    <a:pt x="4822" y="9695"/>
                    <a:pt x="4739" y="9850"/>
                  </a:cubicBezTo>
                  <a:lnTo>
                    <a:pt x="3418" y="12148"/>
                  </a:lnTo>
                  <a:cubicBezTo>
                    <a:pt x="3406" y="12172"/>
                    <a:pt x="3394" y="12208"/>
                    <a:pt x="3382" y="12243"/>
                  </a:cubicBezTo>
                  <a:lnTo>
                    <a:pt x="2179" y="15851"/>
                  </a:lnTo>
                  <a:lnTo>
                    <a:pt x="536" y="15851"/>
                  </a:lnTo>
                  <a:cubicBezTo>
                    <a:pt x="529" y="15851"/>
                    <a:pt x="521" y="15850"/>
                    <a:pt x="514" y="15850"/>
                  </a:cubicBezTo>
                  <a:cubicBezTo>
                    <a:pt x="274" y="15850"/>
                    <a:pt x="71" y="16037"/>
                    <a:pt x="36" y="16280"/>
                  </a:cubicBezTo>
                  <a:cubicBezTo>
                    <a:pt x="0" y="16577"/>
                    <a:pt x="239" y="16827"/>
                    <a:pt x="524" y="16827"/>
                  </a:cubicBezTo>
                  <a:lnTo>
                    <a:pt x="16360" y="16827"/>
                  </a:lnTo>
                  <a:cubicBezTo>
                    <a:pt x="16367" y="16828"/>
                    <a:pt x="16375" y="16828"/>
                    <a:pt x="16383" y="16828"/>
                  </a:cubicBezTo>
                  <a:cubicBezTo>
                    <a:pt x="16634" y="16828"/>
                    <a:pt x="16837" y="16641"/>
                    <a:pt x="16872" y="16399"/>
                  </a:cubicBezTo>
                  <a:cubicBezTo>
                    <a:pt x="16895" y="16101"/>
                    <a:pt x="16669" y="15851"/>
                    <a:pt x="16383" y="15851"/>
                  </a:cubicBezTo>
                  <a:lnTo>
                    <a:pt x="14728" y="15851"/>
                  </a:lnTo>
                  <a:lnTo>
                    <a:pt x="13526" y="12243"/>
                  </a:lnTo>
                  <a:cubicBezTo>
                    <a:pt x="13514" y="12208"/>
                    <a:pt x="13502" y="12172"/>
                    <a:pt x="13478" y="12148"/>
                  </a:cubicBezTo>
                  <a:lnTo>
                    <a:pt x="12169" y="9850"/>
                  </a:lnTo>
                  <a:cubicBezTo>
                    <a:pt x="12073" y="9695"/>
                    <a:pt x="11919" y="9600"/>
                    <a:pt x="11740" y="9600"/>
                  </a:cubicBezTo>
                  <a:lnTo>
                    <a:pt x="11419" y="9600"/>
                  </a:lnTo>
                  <a:lnTo>
                    <a:pt x="10561" y="7290"/>
                  </a:lnTo>
                  <a:cubicBezTo>
                    <a:pt x="10490" y="7100"/>
                    <a:pt x="10299" y="6969"/>
                    <a:pt x="10097" y="6969"/>
                  </a:cubicBezTo>
                  <a:lnTo>
                    <a:pt x="9930" y="6969"/>
                  </a:lnTo>
                  <a:lnTo>
                    <a:pt x="9930" y="5945"/>
                  </a:lnTo>
                  <a:lnTo>
                    <a:pt x="11549" y="5945"/>
                  </a:lnTo>
                  <a:cubicBezTo>
                    <a:pt x="12621" y="5945"/>
                    <a:pt x="13502" y="5088"/>
                    <a:pt x="13550" y="4016"/>
                  </a:cubicBezTo>
                  <a:cubicBezTo>
                    <a:pt x="13562" y="3147"/>
                    <a:pt x="13014" y="2373"/>
                    <a:pt x="12192" y="2111"/>
                  </a:cubicBezTo>
                  <a:cubicBezTo>
                    <a:pt x="11999" y="1258"/>
                    <a:pt x="11251" y="690"/>
                    <a:pt x="10422" y="690"/>
                  </a:cubicBezTo>
                  <a:cubicBezTo>
                    <a:pt x="10279" y="690"/>
                    <a:pt x="10135" y="707"/>
                    <a:pt x="9990" y="742"/>
                  </a:cubicBezTo>
                  <a:cubicBezTo>
                    <a:pt x="9597" y="248"/>
                    <a:pt x="9025" y="1"/>
                    <a:pt x="84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2" name="Picture 2">
            <a:extLst>
              <a:ext uri="{FF2B5EF4-FFF2-40B4-BE49-F238E27FC236}">
                <a16:creationId xmlns:a16="http://schemas.microsoft.com/office/drawing/2014/main" id="{B6268FA6-A78B-07F4-BE84-C16D2F7867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1" r="55333"/>
          <a:stretch/>
        </p:blipFill>
        <p:spPr bwMode="auto">
          <a:xfrm>
            <a:off x="269999" y="2350039"/>
            <a:ext cx="2781455" cy="425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759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E6955EE8-8F70-7F1F-CC64-3F55BB7C1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2931" y="6503965"/>
            <a:ext cx="6010275" cy="365125"/>
          </a:xfrm>
        </p:spPr>
        <p:txBody>
          <a:bodyPr/>
          <a:lstStyle/>
          <a:p>
            <a:r>
              <a:rPr lang="es-419" sz="1000" dirty="0"/>
              <a:t>XVIII DIPLOMADO Transformación Empresarial con criterios ASG y Economía Circular</a:t>
            </a:r>
            <a:endParaRPr lang="es-ES_tradnl" sz="1000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2183015-87AD-CEC4-5E55-59376CF4787C}"/>
              </a:ext>
            </a:extLst>
          </p:cNvPr>
          <p:cNvSpPr/>
          <p:nvPr/>
        </p:nvSpPr>
        <p:spPr>
          <a:xfrm>
            <a:off x="900751" y="1445955"/>
            <a:ext cx="2327564" cy="9975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OPERACIONES </a:t>
            </a:r>
            <a:endParaRPr lang="es-419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0933C3A1-A5E7-A8DF-5ECD-9D974C874A40}"/>
              </a:ext>
            </a:extLst>
          </p:cNvPr>
          <p:cNvSpPr/>
          <p:nvPr/>
        </p:nvSpPr>
        <p:spPr>
          <a:xfrm>
            <a:off x="4932218" y="1588948"/>
            <a:ext cx="2327564" cy="365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IMPACTOS</a:t>
            </a:r>
            <a:endParaRPr lang="es-419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8307911B-1C58-A523-4ED2-3F8AF44EF1AA}"/>
              </a:ext>
            </a:extLst>
          </p:cNvPr>
          <p:cNvSpPr/>
          <p:nvPr/>
        </p:nvSpPr>
        <p:spPr>
          <a:xfrm>
            <a:off x="9325014" y="1327651"/>
            <a:ext cx="2327564" cy="130429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  <a:p>
            <a:pPr algn="ctr"/>
            <a:r>
              <a:rPr lang="es-MX" dirty="0"/>
              <a:t>RIESGOS</a:t>
            </a:r>
          </a:p>
          <a:p>
            <a:pPr algn="ctr"/>
            <a:r>
              <a:rPr lang="es-MX" sz="1400" dirty="0"/>
              <a:t>Gravedad-Probabilidad</a:t>
            </a:r>
          </a:p>
          <a:p>
            <a:pPr algn="ctr"/>
            <a:r>
              <a:rPr lang="es-MX" sz="1400" dirty="0"/>
              <a:t>Sector-geográfico-empresa</a:t>
            </a:r>
          </a:p>
          <a:p>
            <a:pPr algn="ctr"/>
            <a:r>
              <a:rPr lang="es-MX" sz="1400" dirty="0"/>
              <a:t>Prioridades</a:t>
            </a:r>
          </a:p>
          <a:p>
            <a:pPr algn="ctr"/>
            <a:endParaRPr lang="es-MX" sz="1400" dirty="0"/>
          </a:p>
          <a:p>
            <a:pPr algn="ctr"/>
            <a:endParaRPr lang="es-419" sz="14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8A15C51-4B71-85BB-FD58-533C51157027}"/>
              </a:ext>
            </a:extLst>
          </p:cNvPr>
          <p:cNvSpPr txBox="1"/>
          <p:nvPr/>
        </p:nvSpPr>
        <p:spPr>
          <a:xfrm>
            <a:off x="4750734" y="1979798"/>
            <a:ext cx="1165860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chemeClr val="bg1"/>
                </a:solidFill>
              </a:rPr>
              <a:t>POSITIVOS</a:t>
            </a:r>
            <a:endParaRPr lang="es-419" dirty="0">
              <a:solidFill>
                <a:schemeClr val="bg1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5CB2A5B-28C3-4BC0-C7F8-68191FCC6BC7}"/>
              </a:ext>
            </a:extLst>
          </p:cNvPr>
          <p:cNvSpPr txBox="1"/>
          <p:nvPr/>
        </p:nvSpPr>
        <p:spPr>
          <a:xfrm>
            <a:off x="6372718" y="1992869"/>
            <a:ext cx="1326573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s-MX" dirty="0"/>
              <a:t>NEGATIVOS</a:t>
            </a:r>
            <a:endParaRPr lang="es-419" dirty="0"/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75EBA2C8-7151-F081-2F56-B7D71A2235E4}"/>
              </a:ext>
            </a:extLst>
          </p:cNvPr>
          <p:cNvSpPr/>
          <p:nvPr/>
        </p:nvSpPr>
        <p:spPr>
          <a:xfrm>
            <a:off x="3467897" y="175244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4" name="Flecha: a la derecha 13">
            <a:extLst>
              <a:ext uri="{FF2B5EF4-FFF2-40B4-BE49-F238E27FC236}">
                <a16:creationId xmlns:a16="http://schemas.microsoft.com/office/drawing/2014/main" id="{740AADEE-DFC7-0713-398A-E87A77751CA6}"/>
              </a:ext>
            </a:extLst>
          </p:cNvPr>
          <p:cNvSpPr/>
          <p:nvPr/>
        </p:nvSpPr>
        <p:spPr>
          <a:xfrm>
            <a:off x="7890482" y="168957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32B8AC2-EC01-8E74-46A1-22028F6DE10D}"/>
              </a:ext>
            </a:extLst>
          </p:cNvPr>
          <p:cNvSpPr txBox="1"/>
          <p:nvPr/>
        </p:nvSpPr>
        <p:spPr>
          <a:xfrm>
            <a:off x="1391669" y="316631"/>
            <a:ext cx="8844742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dirty="0">
                <a:solidFill>
                  <a:schemeClr val="bg1"/>
                </a:solidFill>
              </a:rPr>
              <a:t>DEBIDA DILIGENCIA </a:t>
            </a:r>
            <a:endParaRPr lang="es-419" sz="4000" dirty="0">
              <a:solidFill>
                <a:schemeClr val="bg1"/>
              </a:solidFill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B02CD00B-3D44-F50E-8E12-2470127017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73" t="22200" r="12409" b="7295"/>
          <a:stretch/>
        </p:blipFill>
        <p:spPr>
          <a:xfrm>
            <a:off x="219694" y="3518647"/>
            <a:ext cx="3906474" cy="24456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FB0BA54F-D218-DE50-106D-CACE90E285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82" t="38149" r="2595" b="10283"/>
          <a:stretch/>
        </p:blipFill>
        <p:spPr>
          <a:xfrm>
            <a:off x="4600582" y="2781239"/>
            <a:ext cx="3775606" cy="14748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8ED39302-1A6A-A1AA-8354-8E950A68F6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772" t="26603" r="4409" b="11739"/>
          <a:stretch/>
        </p:blipFill>
        <p:spPr>
          <a:xfrm>
            <a:off x="4600581" y="4336815"/>
            <a:ext cx="3775607" cy="18746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AutoShape 2">
            <a:extLst>
              <a:ext uri="{FF2B5EF4-FFF2-40B4-BE49-F238E27FC236}">
                <a16:creationId xmlns:a16="http://schemas.microsoft.com/office/drawing/2014/main" id="{BCB9182C-A2F0-DF0A-774B-2DF41FF92616}"/>
              </a:ext>
            </a:extLst>
          </p:cNvPr>
          <p:cNvSpPr>
            <a:spLocks/>
          </p:cNvSpPr>
          <p:nvPr/>
        </p:nvSpPr>
        <p:spPr bwMode="auto">
          <a:xfrm>
            <a:off x="9513277" y="2781239"/>
            <a:ext cx="1446269" cy="2212792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4528" y="0"/>
                </a:moveTo>
                <a:cubicBezTo>
                  <a:pt x="3991" y="266"/>
                  <a:pt x="3493" y="565"/>
                  <a:pt x="3041" y="900"/>
                </a:cubicBezTo>
                <a:cubicBezTo>
                  <a:pt x="2051" y="1635"/>
                  <a:pt x="1297" y="2518"/>
                  <a:pt x="778" y="3550"/>
                </a:cubicBezTo>
                <a:cubicBezTo>
                  <a:pt x="259" y="4582"/>
                  <a:pt x="0" y="5729"/>
                  <a:pt x="0" y="6990"/>
                </a:cubicBezTo>
                <a:lnTo>
                  <a:pt x="5362" y="6990"/>
                </a:lnTo>
                <a:cubicBezTo>
                  <a:pt x="5362" y="5430"/>
                  <a:pt x="5825" y="4186"/>
                  <a:pt x="6754" y="3257"/>
                </a:cubicBezTo>
                <a:cubicBezTo>
                  <a:pt x="7683" y="2328"/>
                  <a:pt x="9122" y="1864"/>
                  <a:pt x="11074" y="1864"/>
                </a:cubicBezTo>
                <a:cubicBezTo>
                  <a:pt x="11483" y="1864"/>
                  <a:pt x="11957" y="1933"/>
                  <a:pt x="12492" y="2071"/>
                </a:cubicBezTo>
                <a:cubicBezTo>
                  <a:pt x="13027" y="2208"/>
                  <a:pt x="13530" y="2426"/>
                  <a:pt x="14002" y="2724"/>
                </a:cubicBezTo>
                <a:cubicBezTo>
                  <a:pt x="14474" y="3022"/>
                  <a:pt x="14876" y="3417"/>
                  <a:pt x="15206" y="3910"/>
                </a:cubicBezTo>
                <a:cubicBezTo>
                  <a:pt x="15536" y="4403"/>
                  <a:pt x="15702" y="4994"/>
                  <a:pt x="15702" y="5682"/>
                </a:cubicBezTo>
                <a:cubicBezTo>
                  <a:pt x="15702" y="6256"/>
                  <a:pt x="15600" y="6749"/>
                  <a:pt x="15395" y="7161"/>
                </a:cubicBezTo>
                <a:cubicBezTo>
                  <a:pt x="15191" y="7574"/>
                  <a:pt x="14907" y="7947"/>
                  <a:pt x="14545" y="8279"/>
                </a:cubicBezTo>
                <a:cubicBezTo>
                  <a:pt x="14183" y="8612"/>
                  <a:pt x="13774" y="8916"/>
                  <a:pt x="13318" y="9191"/>
                </a:cubicBezTo>
                <a:cubicBezTo>
                  <a:pt x="12861" y="9466"/>
                  <a:pt x="12382" y="9764"/>
                  <a:pt x="11878" y="10085"/>
                </a:cubicBezTo>
                <a:cubicBezTo>
                  <a:pt x="11249" y="10475"/>
                  <a:pt x="10705" y="10871"/>
                  <a:pt x="10249" y="11272"/>
                </a:cubicBezTo>
                <a:cubicBezTo>
                  <a:pt x="9793" y="11673"/>
                  <a:pt x="9408" y="12138"/>
                  <a:pt x="9093" y="12665"/>
                </a:cubicBezTo>
                <a:cubicBezTo>
                  <a:pt x="8778" y="13193"/>
                  <a:pt x="8549" y="13806"/>
                  <a:pt x="8408" y="14505"/>
                </a:cubicBezTo>
                <a:cubicBezTo>
                  <a:pt x="8266" y="15205"/>
                  <a:pt x="8196" y="16060"/>
                  <a:pt x="8196" y="17068"/>
                </a:cubicBezTo>
                <a:lnTo>
                  <a:pt x="13289" y="17068"/>
                </a:lnTo>
                <a:cubicBezTo>
                  <a:pt x="13289" y="16243"/>
                  <a:pt x="13391" y="15543"/>
                  <a:pt x="13596" y="14970"/>
                </a:cubicBezTo>
                <a:cubicBezTo>
                  <a:pt x="13801" y="14396"/>
                  <a:pt x="14092" y="13898"/>
                  <a:pt x="14470" y="13474"/>
                </a:cubicBezTo>
                <a:cubicBezTo>
                  <a:pt x="14848" y="13049"/>
                  <a:pt x="15288" y="12665"/>
                  <a:pt x="15791" y="12321"/>
                </a:cubicBezTo>
                <a:cubicBezTo>
                  <a:pt x="16295" y="11976"/>
                  <a:pt x="16847" y="11621"/>
                  <a:pt x="17445" y="11254"/>
                </a:cubicBezTo>
                <a:cubicBezTo>
                  <a:pt x="17949" y="10933"/>
                  <a:pt x="18451" y="10606"/>
                  <a:pt x="18955" y="10274"/>
                </a:cubicBezTo>
                <a:cubicBezTo>
                  <a:pt x="19459" y="9941"/>
                  <a:pt x="19908" y="9563"/>
                  <a:pt x="20302" y="9139"/>
                </a:cubicBezTo>
                <a:cubicBezTo>
                  <a:pt x="20695" y="8714"/>
                  <a:pt x="21010" y="8210"/>
                  <a:pt x="21246" y="7625"/>
                </a:cubicBezTo>
                <a:cubicBezTo>
                  <a:pt x="21482" y="7040"/>
                  <a:pt x="21600" y="6346"/>
                  <a:pt x="21600" y="5543"/>
                </a:cubicBezTo>
                <a:cubicBezTo>
                  <a:pt x="21600" y="4443"/>
                  <a:pt x="21333" y="3456"/>
                  <a:pt x="20798" y="2585"/>
                </a:cubicBezTo>
                <a:cubicBezTo>
                  <a:pt x="20263" y="1713"/>
                  <a:pt x="19532" y="985"/>
                  <a:pt x="18605" y="400"/>
                </a:cubicBezTo>
                <a:cubicBezTo>
                  <a:pt x="18381" y="258"/>
                  <a:pt x="18147" y="125"/>
                  <a:pt x="17904" y="0"/>
                </a:cubicBezTo>
                <a:lnTo>
                  <a:pt x="4528" y="0"/>
                </a:lnTo>
                <a:close/>
                <a:moveTo>
                  <a:pt x="7507" y="18063"/>
                </a:moveTo>
                <a:cubicBezTo>
                  <a:pt x="7507" y="18748"/>
                  <a:pt x="7507" y="19433"/>
                  <a:pt x="7507" y="20118"/>
                </a:cubicBezTo>
                <a:cubicBezTo>
                  <a:pt x="7507" y="20612"/>
                  <a:pt x="7507" y="21106"/>
                  <a:pt x="7507" y="21600"/>
                </a:cubicBezTo>
                <a:lnTo>
                  <a:pt x="13826" y="21600"/>
                </a:lnTo>
                <a:lnTo>
                  <a:pt x="13826" y="18063"/>
                </a:lnTo>
                <a:lnTo>
                  <a:pt x="7507" y="1806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endParaRPr lang="es-HN" sz="900" dirty="0">
              <a:solidFill>
                <a:srgbClr val="FFC000"/>
              </a:solidFill>
              <a:highlight>
                <a:srgbClr val="FFFF00"/>
              </a:highlight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E1BCA2D-BEF5-9D45-8F19-6C3B971C6196}"/>
              </a:ext>
            </a:extLst>
          </p:cNvPr>
          <p:cNvSpPr/>
          <p:nvPr/>
        </p:nvSpPr>
        <p:spPr>
          <a:xfrm>
            <a:off x="9325014" y="5273323"/>
            <a:ext cx="2327564" cy="130429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  <a:p>
            <a:pPr algn="ctr"/>
            <a:r>
              <a:rPr lang="es-MX" sz="1400" dirty="0"/>
              <a:t>ADAPTACION</a:t>
            </a:r>
          </a:p>
          <a:p>
            <a:pPr algn="ctr"/>
            <a:r>
              <a:rPr lang="es-MX" sz="1400" dirty="0"/>
              <a:t>MITIGACION</a:t>
            </a:r>
          </a:p>
          <a:p>
            <a:pPr algn="ctr"/>
            <a:r>
              <a:rPr lang="es-MX" sz="1400" dirty="0"/>
              <a:t>REMEDIACION</a:t>
            </a:r>
          </a:p>
          <a:p>
            <a:pPr algn="ctr"/>
            <a:endParaRPr lang="es-MX" sz="1400" dirty="0"/>
          </a:p>
          <a:p>
            <a:pPr algn="ctr"/>
            <a:endParaRPr lang="es-419" sz="1400" dirty="0"/>
          </a:p>
        </p:txBody>
      </p:sp>
    </p:spTree>
    <p:extLst>
      <p:ext uri="{BB962C8B-B14F-4D97-AF65-F5344CB8AC3E}">
        <p14:creationId xmlns:p14="http://schemas.microsoft.com/office/powerpoint/2010/main" val="3732741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EDFC7A6-A05D-446A-1EB7-49ED0B3CA7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430" t="-1470" r="-662" b="1470"/>
          <a:stretch/>
        </p:blipFill>
        <p:spPr>
          <a:xfrm>
            <a:off x="4298615" y="2212803"/>
            <a:ext cx="2319810" cy="227658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1374477-0F22-4817-53A0-0DA3ECBB65BD}"/>
              </a:ext>
            </a:extLst>
          </p:cNvPr>
          <p:cNvSpPr txBox="1"/>
          <p:nvPr/>
        </p:nvSpPr>
        <p:spPr>
          <a:xfrm>
            <a:off x="429702" y="2931752"/>
            <a:ext cx="2514799" cy="156966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b="1" dirty="0"/>
              <a:t>1. NORMA</a:t>
            </a:r>
            <a:r>
              <a:rPr lang="es-MX" sz="1600" dirty="0"/>
              <a:t>  ISO 26000</a:t>
            </a:r>
          </a:p>
          <a:p>
            <a:r>
              <a:rPr lang="es-MX" sz="1600" dirty="0"/>
              <a:t>      GRI STANDARD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b="1" dirty="0"/>
              <a:t>2. METRICA INDICARSE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b="1" dirty="0"/>
              <a:t>3, PROCEDIMIENTOS </a:t>
            </a:r>
            <a:r>
              <a:rPr lang="es-MX" sz="1600" dirty="0"/>
              <a:t>( CONSULTA SOCIAL, MATERIALIDAD……)</a:t>
            </a:r>
            <a:endParaRPr lang="es-419" dirty="0"/>
          </a:p>
        </p:txBody>
      </p:sp>
      <p:sp>
        <p:nvSpPr>
          <p:cNvPr id="8" name="Es igual a 7">
            <a:extLst>
              <a:ext uri="{FF2B5EF4-FFF2-40B4-BE49-F238E27FC236}">
                <a16:creationId xmlns:a16="http://schemas.microsoft.com/office/drawing/2014/main" id="{5E216BBC-63C9-FD68-9B55-47D90F4C574B}"/>
              </a:ext>
            </a:extLst>
          </p:cNvPr>
          <p:cNvSpPr/>
          <p:nvPr/>
        </p:nvSpPr>
        <p:spPr>
          <a:xfrm>
            <a:off x="7180309" y="2656394"/>
            <a:ext cx="914400" cy="91440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dirty="0">
              <a:solidFill>
                <a:schemeClr val="tx1"/>
              </a:solidFill>
            </a:endParaRPr>
          </a:p>
        </p:txBody>
      </p:sp>
      <p:sp>
        <p:nvSpPr>
          <p:cNvPr id="10" name="Signo más 9">
            <a:extLst>
              <a:ext uri="{FF2B5EF4-FFF2-40B4-BE49-F238E27FC236}">
                <a16:creationId xmlns:a16="http://schemas.microsoft.com/office/drawing/2014/main" id="{F35DC08F-8958-0E1E-C12A-495DC682964C}"/>
              </a:ext>
            </a:extLst>
          </p:cNvPr>
          <p:cNvSpPr/>
          <p:nvPr/>
        </p:nvSpPr>
        <p:spPr>
          <a:xfrm>
            <a:off x="2976317" y="2731039"/>
            <a:ext cx="914400" cy="9144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73A9384-4908-CD64-D69C-76B98A7A3EC6}"/>
              </a:ext>
            </a:extLst>
          </p:cNvPr>
          <p:cNvSpPr txBox="1"/>
          <p:nvPr/>
        </p:nvSpPr>
        <p:spPr>
          <a:xfrm>
            <a:off x="8596614" y="2709948"/>
            <a:ext cx="214884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b="1" dirty="0"/>
              <a:t>MODELO DE GESTIÓN</a:t>
            </a:r>
            <a:endParaRPr lang="es-419" b="1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128D58E-6C31-7D3F-A87E-23A2C6EF7EDD}"/>
              </a:ext>
            </a:extLst>
          </p:cNvPr>
          <p:cNvSpPr txBox="1"/>
          <p:nvPr/>
        </p:nvSpPr>
        <p:spPr>
          <a:xfrm>
            <a:off x="4415699" y="4545706"/>
            <a:ext cx="25147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800" dirty="0">
                <a:solidFill>
                  <a:srgbClr val="202124"/>
                </a:solidFill>
                <a:latin typeface="arial" panose="020B0604020202020204" pitchFamily="34" charset="0"/>
              </a:rPr>
              <a:t>Forma como se organizan y combinan los recursos con el propósito de cumplir las políticas, objetivos y regulaciones.</a:t>
            </a:r>
            <a:endParaRPr lang="es-MX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4B8B523-64E4-F636-FFE1-143840C772F0}"/>
              </a:ext>
            </a:extLst>
          </p:cNvPr>
          <p:cNvSpPr txBox="1"/>
          <p:nvPr/>
        </p:nvSpPr>
        <p:spPr>
          <a:xfrm>
            <a:off x="429702" y="4602024"/>
            <a:ext cx="315169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419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Conjunto de iniciativas, procesos, instituciones, autoridades normalizadoras, organizaciones, actividades y personas que interactúan entre sí.</a:t>
            </a:r>
            <a:endParaRPr lang="es-419" dirty="0"/>
          </a:p>
        </p:txBody>
      </p:sp>
      <p:sp>
        <p:nvSpPr>
          <p:cNvPr id="13" name="Marcador de pie de página 12">
            <a:extLst>
              <a:ext uri="{FF2B5EF4-FFF2-40B4-BE49-F238E27FC236}">
                <a16:creationId xmlns:a16="http://schemas.microsoft.com/office/drawing/2014/main" id="{B3515A39-374B-884C-320E-BC06B5F66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419"/>
              <a:t>XVIII DIPLOMADO Transformación Empresarial con criterios ASG y Economía Circular</a:t>
            </a:r>
            <a:endParaRPr lang="es-ES_tradnl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D057695-BCB8-17F6-7ECB-C3B477C1DF49}"/>
              </a:ext>
            </a:extLst>
          </p:cNvPr>
          <p:cNvSpPr txBox="1"/>
          <p:nvPr/>
        </p:nvSpPr>
        <p:spPr>
          <a:xfrm>
            <a:off x="653621" y="368047"/>
            <a:ext cx="10860181" cy="707886"/>
          </a:xfrm>
          <a:prstGeom prst="rect">
            <a:avLst/>
          </a:prstGeom>
          <a:solidFill>
            <a:srgbClr val="1F4E7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dirty="0">
                <a:solidFill>
                  <a:schemeClr val="accent4"/>
                </a:solidFill>
              </a:rPr>
              <a:t>MODELO DE GESTIÓN ESTRATEGICA</a:t>
            </a:r>
            <a:endParaRPr lang="es-419" sz="4000" dirty="0">
              <a:solidFill>
                <a:schemeClr val="accent4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4C0EB45-0315-5622-D787-05C6B73D7CCB}"/>
              </a:ext>
            </a:extLst>
          </p:cNvPr>
          <p:cNvSpPr txBox="1"/>
          <p:nvPr/>
        </p:nvSpPr>
        <p:spPr>
          <a:xfrm>
            <a:off x="4415699" y="1708290"/>
            <a:ext cx="214884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b="1" dirty="0"/>
              <a:t>METODO DE GESTION </a:t>
            </a:r>
            <a:endParaRPr lang="es-419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4FA39D9-9E05-325C-99A2-3928131DA388}"/>
              </a:ext>
            </a:extLst>
          </p:cNvPr>
          <p:cNvSpPr txBox="1"/>
          <p:nvPr/>
        </p:nvSpPr>
        <p:spPr>
          <a:xfrm>
            <a:off x="612681" y="1919169"/>
            <a:ext cx="214884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b="1" dirty="0"/>
              <a:t>INFRAESTRUCTURA DE CALIDAD </a:t>
            </a:r>
            <a:endParaRPr lang="es-419" b="1" dirty="0"/>
          </a:p>
        </p:txBody>
      </p:sp>
    </p:spTree>
    <p:extLst>
      <p:ext uri="{BB962C8B-B14F-4D97-AF65-F5344CB8AC3E}">
        <p14:creationId xmlns:p14="http://schemas.microsoft.com/office/powerpoint/2010/main" val="48672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24DA495-E51F-4945-BA1B-36ADC1B86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826" y="1306143"/>
            <a:ext cx="9602138" cy="5415332"/>
          </a:xfrm>
          <a:prstGeom prst="rect">
            <a:avLst/>
          </a:prstGeom>
        </p:spPr>
      </p:pic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C148998E-6106-7F26-6B06-851EBD144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419"/>
              <a:t>XVIII DIPLOMADO Transformación Empresarial con criterios ASG y Economía Circular</a:t>
            </a:r>
            <a:endParaRPr lang="es-ES_tradnl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DD0DB04-0FF3-286D-209C-BBADEAC4DE74}"/>
              </a:ext>
            </a:extLst>
          </p:cNvPr>
          <p:cNvSpPr txBox="1"/>
          <p:nvPr/>
        </p:nvSpPr>
        <p:spPr>
          <a:xfrm>
            <a:off x="1026826" y="254661"/>
            <a:ext cx="9621192" cy="923330"/>
          </a:xfrm>
          <a:prstGeom prst="rect">
            <a:avLst/>
          </a:prstGeom>
          <a:solidFill>
            <a:srgbClr val="1F4E7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5400" dirty="0">
                <a:solidFill>
                  <a:schemeClr val="accent4"/>
                </a:solidFill>
              </a:rPr>
              <a:t> 1.NORMAS  Y ESTANDARES</a:t>
            </a:r>
            <a:endParaRPr lang="es-419" sz="5400" dirty="0">
              <a:solidFill>
                <a:schemeClr val="accent4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7E0CAED-E434-0FA2-4EBF-830D06CB7263}"/>
              </a:ext>
            </a:extLst>
          </p:cNvPr>
          <p:cNvSpPr txBox="1"/>
          <p:nvPr/>
        </p:nvSpPr>
        <p:spPr>
          <a:xfrm>
            <a:off x="2760453" y="4399472"/>
            <a:ext cx="1278147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dirty="0"/>
              <a:t>ISO 59000</a:t>
            </a:r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4190912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427CB1FC-F633-2941-F2D0-817ABC579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755" y="613751"/>
            <a:ext cx="10515600" cy="832837"/>
          </a:xfrm>
          <a:solidFill>
            <a:schemeClr val="accent1">
              <a:lumMod val="75000"/>
            </a:schemeClr>
          </a:solidFill>
        </p:spPr>
        <p:txBody>
          <a:bodyPr>
            <a:normAutofit fontScale="90000"/>
          </a:bodyPr>
          <a:lstStyle/>
          <a:p>
            <a:pPr algn="ctr"/>
            <a:br>
              <a:rPr lang="es-MX" dirty="0">
                <a:solidFill>
                  <a:schemeClr val="bg1"/>
                </a:solidFill>
              </a:rPr>
            </a:br>
            <a:r>
              <a:rPr lang="es-MX" dirty="0">
                <a:solidFill>
                  <a:schemeClr val="bg1"/>
                </a:solidFill>
              </a:rPr>
              <a:t>UNA VISIÓN DE CAMBIO</a:t>
            </a:r>
            <a:br>
              <a:rPr lang="es-MX" dirty="0">
                <a:solidFill>
                  <a:schemeClr val="bg1"/>
                </a:solidFill>
              </a:rPr>
            </a:br>
            <a:endParaRPr lang="es-419" sz="2200" dirty="0">
              <a:solidFill>
                <a:schemeClr val="bg1"/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8D0C1CA-E300-DBC3-F78E-85E513A60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8962" y="6492875"/>
            <a:ext cx="5934075" cy="365125"/>
          </a:xfrm>
        </p:spPr>
        <p:txBody>
          <a:bodyPr/>
          <a:lstStyle/>
          <a:p>
            <a:r>
              <a:rPr lang="es-419" dirty="0"/>
              <a:t>XVIII DIPLOMADO Transformación Empresarial con criterios ASG y Economía Circular</a:t>
            </a:r>
            <a:endParaRPr lang="es-HN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6B9C84E-1E59-B30E-EBC0-3DD25D8999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40" t="18340" r="31639" b="21891"/>
          <a:stretch/>
        </p:blipFill>
        <p:spPr>
          <a:xfrm>
            <a:off x="890463" y="1749497"/>
            <a:ext cx="4476997" cy="40969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F59D0ECE-6A45-3285-F854-B1DFADAC6DD2}"/>
              </a:ext>
            </a:extLst>
          </p:cNvPr>
          <p:cNvSpPr txBox="1"/>
          <p:nvPr/>
        </p:nvSpPr>
        <p:spPr>
          <a:xfrm>
            <a:off x="705930" y="5962947"/>
            <a:ext cx="6069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https://think-huge.org/es/</a:t>
            </a:r>
            <a:endParaRPr lang="es-419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99519A8-BEED-34FF-BE5F-02D0FBB3A2D2}"/>
              </a:ext>
            </a:extLst>
          </p:cNvPr>
          <p:cNvSpPr txBox="1"/>
          <p:nvPr/>
        </p:nvSpPr>
        <p:spPr>
          <a:xfrm>
            <a:off x="5937182" y="1935942"/>
            <a:ext cx="5364355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s-419" sz="1600" b="1" i="0" dirty="0">
                <a:solidFill>
                  <a:srgbClr val="616161"/>
                </a:solidFill>
                <a:effectLst/>
                <a:latin typeface="Roboto" panose="02000000000000000000" pitchFamily="2" charset="0"/>
              </a:rPr>
              <a:t>Objetivos de Banca Sostenible:</a:t>
            </a:r>
          </a:p>
          <a:p>
            <a:pPr lvl="1" indent="-457200" algn="just" fontAlgn="base">
              <a:buFont typeface="+mj-lt"/>
              <a:buAutoNum type="arabicPeriod"/>
            </a:pPr>
            <a:r>
              <a:rPr lang="es-419" sz="1600" b="0" i="0" dirty="0">
                <a:effectLst/>
                <a:latin typeface="inherit"/>
              </a:rPr>
              <a:t>Crear </a:t>
            </a:r>
            <a:r>
              <a:rPr lang="es-419" sz="2000" b="1" i="0" dirty="0">
                <a:effectLst/>
                <a:latin typeface="inherit"/>
              </a:rPr>
              <a:t>conciencia </a:t>
            </a:r>
            <a:r>
              <a:rPr lang="es-419" sz="1600" b="0" i="0" dirty="0">
                <a:effectLst/>
                <a:latin typeface="inherit"/>
              </a:rPr>
              <a:t>en el sector financiero sobre temas de gestión ambiental y social.</a:t>
            </a:r>
            <a:endParaRPr lang="es-419" sz="1600" b="0" i="0" dirty="0">
              <a:effectLst/>
              <a:latin typeface="var( --e-global-typography-text-font-family )"/>
            </a:endParaRPr>
          </a:p>
          <a:p>
            <a:pPr lvl="1" indent="-457200" algn="just" fontAlgn="base">
              <a:buFont typeface="+mj-lt"/>
              <a:buAutoNum type="arabicPeriod"/>
            </a:pPr>
            <a:r>
              <a:rPr lang="es-419" sz="1600" b="0" i="0" dirty="0">
                <a:effectLst/>
                <a:latin typeface="inherit"/>
              </a:rPr>
              <a:t>Asegurar la capacidad necesaria para </a:t>
            </a:r>
            <a:r>
              <a:rPr lang="es-419" sz="2000" b="1" i="0" dirty="0">
                <a:effectLst/>
                <a:latin typeface="inherit"/>
              </a:rPr>
              <a:t>gestionar </a:t>
            </a:r>
            <a:r>
              <a:rPr lang="es-419" sz="1600" b="0" i="0" dirty="0">
                <a:effectLst/>
                <a:latin typeface="inherit"/>
              </a:rPr>
              <a:t>el riesgo Ambiental y Social desde las Instituciones Bancarias Hondureñas mediante la promoción de actividades de capacitación</a:t>
            </a:r>
            <a:endParaRPr lang="es-419" sz="1600" b="0" i="0" dirty="0">
              <a:effectLst/>
              <a:latin typeface="var( --e-global-typography-text-font-family )"/>
            </a:endParaRPr>
          </a:p>
          <a:p>
            <a:pPr lvl="1" indent="-457200" algn="just" fontAlgn="base">
              <a:buFont typeface="+mj-lt"/>
              <a:buAutoNum type="arabicPeriod"/>
            </a:pPr>
            <a:r>
              <a:rPr lang="es-419" sz="1600" b="0" i="0" dirty="0">
                <a:effectLst/>
                <a:latin typeface="inherit"/>
              </a:rPr>
              <a:t>Impulsar </a:t>
            </a:r>
            <a:r>
              <a:rPr lang="es-419" sz="2800" b="1" i="0" dirty="0">
                <a:effectLst/>
                <a:latin typeface="inherit"/>
              </a:rPr>
              <a:t>un cambio gradual </a:t>
            </a:r>
            <a:r>
              <a:rPr lang="es-419" sz="1600" b="0" i="0" dirty="0">
                <a:effectLst/>
                <a:latin typeface="inherit"/>
              </a:rPr>
              <a:t>en la forma de hacer negocios financieros integrando sistemas de análisis de riesgo ambientales y sociales en las evaluaciones crediticias</a:t>
            </a:r>
            <a:endParaRPr lang="es-419" sz="1600" b="0" i="0" dirty="0">
              <a:effectLst/>
              <a:latin typeface="var( --e-global-typography-text-font-family )"/>
            </a:endParaRPr>
          </a:p>
          <a:p>
            <a:pPr lvl="1" indent="-457200" algn="just" fontAlgn="base">
              <a:buFont typeface="+mj-lt"/>
              <a:buAutoNum type="arabicPeriod"/>
            </a:pPr>
            <a:r>
              <a:rPr lang="es-419" sz="1600" b="0" i="0" dirty="0">
                <a:effectLst/>
                <a:latin typeface="inherit"/>
              </a:rPr>
              <a:t>Desarrollar </a:t>
            </a:r>
            <a:r>
              <a:rPr lang="es-419" sz="2400" b="1" i="0" dirty="0">
                <a:effectLst/>
                <a:latin typeface="inherit"/>
              </a:rPr>
              <a:t>directrices </a:t>
            </a:r>
            <a:r>
              <a:rPr lang="es-419" sz="1600" b="0" i="0" dirty="0">
                <a:effectLst/>
                <a:latin typeface="inherit"/>
              </a:rPr>
              <a:t>ambientales y sociales para sectores económicos relevantes.</a:t>
            </a:r>
            <a:endParaRPr lang="es-419" b="0" i="0" dirty="0">
              <a:effectLst/>
              <a:latin typeface="var( --e-global-typography-text-font-family )"/>
            </a:endParaRPr>
          </a:p>
        </p:txBody>
      </p:sp>
    </p:spTree>
    <p:extLst>
      <p:ext uri="{BB962C8B-B14F-4D97-AF65-F5344CB8AC3E}">
        <p14:creationId xmlns:p14="http://schemas.microsoft.com/office/powerpoint/2010/main" val="395176350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5554</TotalTime>
  <Words>763</Words>
  <Application>Microsoft Office PowerPoint</Application>
  <PresentationFormat>Panorámica</PresentationFormat>
  <Paragraphs>127</Paragraphs>
  <Slides>17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17</vt:i4>
      </vt:variant>
    </vt:vector>
  </HeadingPairs>
  <TitlesOfParts>
    <vt:vector size="33" baseType="lpstr">
      <vt:lpstr>Arial</vt:lpstr>
      <vt:lpstr>Arial</vt:lpstr>
      <vt:lpstr>Berlin Sans FB</vt:lpstr>
      <vt:lpstr>Calibri</vt:lpstr>
      <vt:lpstr>Calibri Light</vt:lpstr>
      <vt:lpstr>inherit</vt:lpstr>
      <vt:lpstr>inter</vt:lpstr>
      <vt:lpstr>Nunito</vt:lpstr>
      <vt:lpstr>Raleway Medium</vt:lpstr>
      <vt:lpstr>Roboto</vt:lpstr>
      <vt:lpstr>var( --e-global-typography-text-font-family )</vt:lpstr>
      <vt:lpstr>Wingdings</vt:lpstr>
      <vt:lpstr>Tema de Office</vt:lpstr>
      <vt:lpstr>2_Tema de Office</vt:lpstr>
      <vt:lpstr>3_Tema de Office</vt:lpstr>
      <vt:lpstr>1_Tema de Office</vt:lpstr>
      <vt:lpstr>Presentación de PowerPoint</vt:lpstr>
      <vt:lpstr>Presentación de PowerPoint</vt:lpstr>
      <vt:lpstr>FUNDAHRSE </vt:lpstr>
      <vt:lpstr>Presentación de PowerPoint</vt:lpstr>
      <vt:lpstr> HONDURAS NDC  ( Contribucion determinada nacional) </vt:lpstr>
      <vt:lpstr>Presentación de PowerPoint</vt:lpstr>
      <vt:lpstr>Presentación de PowerPoint</vt:lpstr>
      <vt:lpstr>Presentación de PowerPoint</vt:lpstr>
      <vt:lpstr> UNA VISIÓN DE CAMBIO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RESULTADOS 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Elisa Mercedes Pineda Pineda</dc:creator>
  <cp:lastModifiedBy>Julio Felipe Gom Gomez</cp:lastModifiedBy>
  <cp:revision>833</cp:revision>
  <cp:lastPrinted>2023-04-21T19:29:42Z</cp:lastPrinted>
  <dcterms:created xsi:type="dcterms:W3CDTF">2022-06-27T00:20:03Z</dcterms:created>
  <dcterms:modified xsi:type="dcterms:W3CDTF">2023-05-15T04:49:06Z</dcterms:modified>
</cp:coreProperties>
</file>