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614" r:id="rId4"/>
    <p:sldId id="3615" r:id="rId5"/>
    <p:sldId id="3616" r:id="rId6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bullet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6640" y="1046483"/>
            <a:ext cx="5217160" cy="51717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EDFAB-AD82-4849-B946-60E69029F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73" y="504488"/>
            <a:ext cx="325120" cy="32512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961FC56-4607-0443-8A7D-70E926A06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3242" y="1046483"/>
            <a:ext cx="5314525" cy="5171759"/>
          </a:xfrm>
          <a:prstGeom prst="rect">
            <a:avLst/>
          </a:prstGeom>
        </p:spPr>
        <p:txBody>
          <a:bodyPr/>
          <a:lstStyle>
            <a:lvl1pPr marL="457177" indent="-457177">
              <a:buFont typeface="System Font"/>
              <a:buChar char="—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59" indent="-380990">
              <a:buFont typeface="System Font"/>
              <a:buChar char="—"/>
              <a:defRPr sz="21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523923" marR="0" indent="-304784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stem Font"/>
              <a:buChar char="—"/>
              <a:tabLst/>
              <a:defRPr sz="18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67">
                <a:latin typeface="+mn-lt"/>
              </a:defRPr>
            </a:lvl4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2133493" marR="0" lvl="3" indent="-304784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stem Font"/>
              <a:buChar char="—"/>
              <a:tabLst/>
              <a:defRPr/>
            </a:pPr>
            <a:r>
              <a:rPr lang="en-US"/>
              <a:t>Forth level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36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FF828-1FCF-7A47-B59C-513D4C995B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73" y="504488"/>
            <a:ext cx="325120" cy="32512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96B0CA4-C357-0945-9D1B-4FB51B0BEA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3240" y="1046483"/>
            <a:ext cx="10460536" cy="5171759"/>
          </a:xfrm>
          <a:prstGeom prst="rect">
            <a:avLst/>
          </a:prstGeom>
        </p:spPr>
        <p:txBody>
          <a:bodyPr/>
          <a:lstStyle>
            <a:lvl1pPr marL="457177" indent="-457177">
              <a:buFontTx/>
              <a:buBlip>
                <a:blip r:embed="rId3"/>
              </a:buBlip>
              <a:defRPr sz="2667" b="1" i="0">
                <a:solidFill>
                  <a:srgbClr val="25A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51" indent="-380982">
              <a:buFontTx/>
              <a:buBlip>
                <a:blip r:embed="rId4"/>
              </a:buBlip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523923" indent="-304784">
              <a:buFontTx/>
              <a:buBlip>
                <a:blip r:embed="rId4"/>
              </a:buBlip>
              <a:defRPr sz="1867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493" indent="-304784">
              <a:buFontTx/>
              <a:buBlip>
                <a:blip r:embed="rId4"/>
              </a:buBlip>
              <a:defRPr sz="1467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Forth level</a:t>
            </a:r>
          </a:p>
        </p:txBody>
      </p:sp>
    </p:spTree>
    <p:extLst>
      <p:ext uri="{BB962C8B-B14F-4D97-AF65-F5344CB8AC3E}">
        <p14:creationId xmlns:p14="http://schemas.microsoft.com/office/powerpoint/2010/main" val="72741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alianzapacifico.net/grupotecnico-medio-ambient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/1248371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jpintop@gmail.com" TargetMode="External"/><Relationship Id="rId2" Type="http://schemas.openxmlformats.org/officeDocument/2006/relationships/hyperlink" Target="mailto:jfranco@hill.com.c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2553260" y="3243562"/>
            <a:ext cx="82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Subgrupo Técnico MRV de la Alianza del Pacífico (SGT-MRV)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A995B-B7C8-9A3E-73A5-C1BED5009DB6}"/>
              </a:ext>
            </a:extLst>
          </p:cNvPr>
          <p:cNvSpPr txBox="1"/>
          <p:nvPr/>
        </p:nvSpPr>
        <p:spPr>
          <a:xfrm>
            <a:off x="2553259" y="4527973"/>
            <a:ext cx="822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Hacia una colaboración regional exitosa para lograr sistemas MRV operativos y sostenibles</a:t>
            </a:r>
            <a:endParaRPr lang="es-PA" sz="28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2553259" y="5644220"/>
            <a:ext cx="8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Juan Felipe Franco – Coordinación SGT-MRV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544" y="348142"/>
            <a:ext cx="7772923" cy="1811734"/>
          </a:xfrm>
          <a:prstGeom prst="rect">
            <a:avLst/>
          </a:prstGeom>
        </p:spPr>
      </p:pic>
      <p:pic>
        <p:nvPicPr>
          <p:cNvPr id="2" name="Imagen 42" descr="Logotipo&#10;&#10;Descripción generada automáticamente">
            <a:extLst>
              <a:ext uri="{FF2B5EF4-FFF2-40B4-BE49-F238E27FC236}">
                <a16:creationId xmlns:a16="http://schemas.microsoft.com/office/drawing/2014/main" id="{F7332551-1964-FF7F-0A3A-61C87DC7E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3986571"/>
            <a:ext cx="1908381" cy="14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30" y="298261"/>
            <a:ext cx="8550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Subgrupo Técnico MRV de la Alianza del Pacífico (SGT-MRV)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-10739" y="1446307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2" descr="Logotipo&#10;&#10;Descripción generada automáticamente">
            <a:extLst>
              <a:ext uri="{FF2B5EF4-FFF2-40B4-BE49-F238E27FC236}">
                <a16:creationId xmlns:a16="http://schemas.microsoft.com/office/drawing/2014/main" id="{F6693F54-9EBD-4176-A3BD-0542D50CF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93" y="94538"/>
            <a:ext cx="1908381" cy="1423107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C0A6421-713B-7C82-B7F2-F0E5C16764FC}"/>
              </a:ext>
            </a:extLst>
          </p:cNvPr>
          <p:cNvSpPr txBox="1">
            <a:spLocks/>
          </p:cNvSpPr>
          <p:nvPr/>
        </p:nvSpPr>
        <p:spPr>
          <a:xfrm>
            <a:off x="204074" y="1685925"/>
            <a:ext cx="7405415" cy="517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>
              <a:buFont typeface="Wingdings" pitchFamily="2" charset="2"/>
              <a:buChar char="Ø"/>
            </a:pPr>
            <a:endParaRPr lang="es-ES_tradnl" sz="16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6565" indent="-456565">
              <a:buFont typeface="Wingdings" pitchFamily="2" charset="2"/>
              <a:buChar char="Ø"/>
            </a:pPr>
            <a:r>
              <a:rPr lang="es-ES_tradnl" sz="1800" dirty="0">
                <a:solidFill>
                  <a:srgbClr val="46464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SGT-MRV opera desde 2018 como un foro técnico para expertos de los países miembros de la Alianza del Pacífico, y se rige por el “marco de coordinación” en cinco componentes: </a:t>
            </a:r>
          </a:p>
          <a:p>
            <a:pPr marL="0" indent="0">
              <a:buNone/>
            </a:pPr>
            <a:r>
              <a:rPr lang="es-ES_tradnl" sz="1800" dirty="0">
                <a:solidFill>
                  <a:srgbClr val="46464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s-ES_tradnl" sz="1600" dirty="0">
                <a:solidFill>
                  <a:srgbClr val="46464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MRV emisiones, MRV de IPC, MRV de mitigación, MRV de 	Financiamiento Climático, Gobernanza de los MRV.</a:t>
            </a:r>
          </a:p>
          <a:p>
            <a:pPr marL="0" indent="0">
              <a:buNone/>
            </a:pPr>
            <a:endParaRPr lang="es-ES_tradnl" sz="12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6565" indent="-456565">
              <a:buFont typeface="Wingdings" pitchFamily="2" charset="2"/>
              <a:buChar char="Ø"/>
            </a:pPr>
            <a:r>
              <a:rPr lang="es-ES_tradnl" sz="1800" dirty="0">
                <a:solidFill>
                  <a:srgbClr val="46464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Visión definida por los países a 2026: </a:t>
            </a:r>
            <a:r>
              <a:rPr lang="es-CO" sz="1800" dirty="0">
                <a:solidFill>
                  <a:srgbClr val="46464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 países de la Alianza del Pacífico contarán con sistemas MRV operativos y sostenibles, que serán referentes para otras regiones y un insumo para la cooperación Sur-Sur.</a:t>
            </a:r>
          </a:p>
          <a:p>
            <a:pPr marL="0" indent="0">
              <a:buNone/>
            </a:pPr>
            <a:endParaRPr lang="es-ES_tradnl" sz="10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6565" indent="-456565">
              <a:buFont typeface="Wingdings" pitchFamily="2" charset="2"/>
              <a:buChar char="Ø"/>
            </a:pPr>
            <a:r>
              <a:rPr lang="es-CO" sz="1800" dirty="0">
                <a:solidFill>
                  <a:srgbClr val="46464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 actividades del SGT-MRV de la AP incluyen intercambios y estudios técnicos, desarrollo de capacidades y pilotos de implementación.</a:t>
            </a:r>
            <a:endParaRPr lang="es-ES_tradnl" sz="18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s-ES_tradnl" sz="10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6565" indent="-456565">
              <a:buFont typeface="Wingdings" pitchFamily="2" charset="2"/>
              <a:buChar char="Ø"/>
            </a:pPr>
            <a:r>
              <a:rPr lang="es-ES_tradnl" sz="1800" dirty="0">
                <a:solidFill>
                  <a:srgbClr val="46464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cuenta con apoyo de </a:t>
            </a:r>
            <a:r>
              <a:rPr lang="es-ES_tradnl" sz="1800" dirty="0" err="1">
                <a:solidFill>
                  <a:srgbClr val="46464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Environment</a:t>
            </a:r>
            <a:r>
              <a:rPr lang="es-ES_tradnl" sz="1800" dirty="0">
                <a:solidFill>
                  <a:srgbClr val="46464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Climate Change </a:t>
            </a:r>
            <a:r>
              <a:rPr lang="es-ES_tradnl" sz="1800" dirty="0" err="1">
                <a:solidFill>
                  <a:srgbClr val="46464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Canada</a:t>
            </a:r>
            <a:r>
              <a:rPr lang="es-ES_tradnl" sz="1800" dirty="0">
                <a:solidFill>
                  <a:srgbClr val="46464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(ECCC), y desde 2022 de Gold Standard como aliado implementador.</a:t>
            </a:r>
          </a:p>
          <a:p>
            <a:pPr marL="0" indent="0">
              <a:buNone/>
            </a:pPr>
            <a:endParaRPr lang="es-ES_tradnl" sz="18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F375C0-78B9-BADA-3A83-CCA1A113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59" y="2166631"/>
            <a:ext cx="4321158" cy="32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0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30" y="298261"/>
            <a:ext cx="8550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Subgrupo Técnico MRV de la Alianza del Pacífico (SGT-MRV)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-10739" y="1446307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2" descr="Logotipo&#10;&#10;Descripción generada automáticamente">
            <a:extLst>
              <a:ext uri="{FF2B5EF4-FFF2-40B4-BE49-F238E27FC236}">
                <a16:creationId xmlns:a16="http://schemas.microsoft.com/office/drawing/2014/main" id="{F6693F54-9EBD-4176-A3BD-0542D50CF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93" y="94538"/>
            <a:ext cx="1908381" cy="1423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AB62CC-42B0-A793-0402-D06692AF8253}"/>
              </a:ext>
            </a:extLst>
          </p:cNvPr>
          <p:cNvSpPr txBox="1"/>
          <p:nvPr/>
        </p:nvSpPr>
        <p:spPr>
          <a:xfrm>
            <a:off x="977462" y="1701057"/>
            <a:ext cx="5213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Intercambios técnicos bilaterales </a:t>
            </a:r>
            <a:endParaRPr lang="es-C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38C74B07-D133-EF7C-DE57-9E2A696D4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" y="2311145"/>
            <a:ext cx="3845652" cy="2163180"/>
          </a:xfrm>
          <a:prstGeom prst="rect">
            <a:avLst/>
          </a:prstGeom>
        </p:spPr>
      </p:pic>
      <p:pic>
        <p:nvPicPr>
          <p:cNvPr id="13" name="Picture 1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0227CB0B-8E3D-E72A-90F8-4ECB9E1626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9" r="12950"/>
          <a:stretch/>
        </p:blipFill>
        <p:spPr>
          <a:xfrm rot="5400000">
            <a:off x="2912163" y="3811559"/>
            <a:ext cx="2615479" cy="3405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318727-2A30-6D3D-C21F-DDEE8366CF63}"/>
              </a:ext>
            </a:extLst>
          </p:cNvPr>
          <p:cNvSpPr txBox="1"/>
          <p:nvPr/>
        </p:nvSpPr>
        <p:spPr>
          <a:xfrm>
            <a:off x="3920359" y="3392735"/>
            <a:ext cx="18393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Chile-Colombia, en MRV de FC </a:t>
            </a:r>
          </a:p>
          <a:p>
            <a:r>
              <a:rPr lang="es-CO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(abril 2023)</a:t>
            </a:r>
            <a:endParaRPr lang="es-CO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10995-7152-FACB-D228-B59C418C16A4}"/>
              </a:ext>
            </a:extLst>
          </p:cNvPr>
          <p:cNvSpPr txBox="1"/>
          <p:nvPr/>
        </p:nvSpPr>
        <p:spPr>
          <a:xfrm>
            <a:off x="562303" y="5733164"/>
            <a:ext cx="18393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Ecuador-Colombia, en MRV de FC </a:t>
            </a:r>
          </a:p>
          <a:p>
            <a:pPr algn="r"/>
            <a:r>
              <a:rPr lang="es-CO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(noviembre 2022)</a:t>
            </a:r>
            <a:endParaRPr lang="es-CO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8A395-A203-4B9D-D0CF-A636367A1C17}"/>
              </a:ext>
            </a:extLst>
          </p:cNvPr>
          <p:cNvSpPr txBox="1"/>
          <p:nvPr/>
        </p:nvSpPr>
        <p:spPr>
          <a:xfrm>
            <a:off x="6611007" y="1603259"/>
            <a:ext cx="5580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</a:t>
            </a:r>
            <a:r>
              <a:rPr lang="es-CO" sz="2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eportes</a:t>
            </a: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cortos de experiencias </a:t>
            </a:r>
          </a:p>
          <a:p>
            <a:pPr algn="ctr"/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destacadas en los países y estudios de línea base</a:t>
            </a:r>
            <a:endParaRPr lang="es-C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4423D-F486-2B26-9E4E-80E1E98F5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726" y="2531262"/>
            <a:ext cx="2866708" cy="3350465"/>
          </a:xfrm>
          <a:prstGeom prst="rect">
            <a:avLst/>
          </a:prstGeom>
        </p:spPr>
      </p:pic>
      <p:pic>
        <p:nvPicPr>
          <p:cNvPr id="12" name="Imagen 15">
            <a:extLst>
              <a:ext uri="{FF2B5EF4-FFF2-40B4-BE49-F238E27FC236}">
                <a16:creationId xmlns:a16="http://schemas.microsoft.com/office/drawing/2014/main" id="{1828BB69-4230-663B-7AE6-A4E409711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341" y="3429000"/>
            <a:ext cx="2641069" cy="3233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974C2E-5A96-7380-0010-0259A2E104C5}"/>
              </a:ext>
            </a:extLst>
          </p:cNvPr>
          <p:cNvSpPr txBox="1"/>
          <p:nvPr/>
        </p:nvSpPr>
        <p:spPr>
          <a:xfrm>
            <a:off x="5034630" y="6421864"/>
            <a:ext cx="4277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s-CO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odo</a:t>
            </a:r>
            <a:r>
              <a:rPr lang="es-CO" sz="1000" dirty="0">
                <a:solidFill>
                  <a:srgbClr val="000000"/>
                </a:solidFill>
                <a:latin typeface="Calibri" panose="020F0502020204030204" pitchFamily="34" charset="0"/>
              </a:rPr>
              <a:t> el trabajo disponible en: </a:t>
            </a:r>
          </a:p>
          <a:p>
            <a:pPr algn="r"/>
            <a:r>
              <a:rPr lang="es-CO" sz="1000" dirty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https://alianzapacifico.net/grupotecnico-medio-ambiente/</a:t>
            </a:r>
            <a:r>
              <a:rPr lang="es-CO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78396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88461" y="204687"/>
            <a:ext cx="8151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Subgrupo Técnico MRV de la Alianza del Pacífico (SGT-MRV)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-10739" y="1446307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2" descr="Logotipo&#10;&#10;Descripción generada automáticamente">
            <a:extLst>
              <a:ext uri="{FF2B5EF4-FFF2-40B4-BE49-F238E27FC236}">
                <a16:creationId xmlns:a16="http://schemas.microsoft.com/office/drawing/2014/main" id="{F6693F54-9EBD-4176-A3BD-0542D50CF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93" y="94538"/>
            <a:ext cx="1908381" cy="1423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AB62CC-42B0-A793-0402-D06692AF8253}"/>
              </a:ext>
            </a:extLst>
          </p:cNvPr>
          <p:cNvSpPr txBox="1"/>
          <p:nvPr/>
        </p:nvSpPr>
        <p:spPr>
          <a:xfrm>
            <a:off x="3168868" y="1718663"/>
            <a:ext cx="5213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Comunidad de Práctica en MRV</a:t>
            </a:r>
            <a:endParaRPr lang="es-C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76A74458-95F4-3E6A-AC8E-E572C3649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048" y="2305204"/>
            <a:ext cx="6580821" cy="2263977"/>
          </a:xfrm>
          <a:prstGeom prst="rect">
            <a:avLst/>
          </a:prstGeom>
        </p:spPr>
      </p:pic>
      <p:sp>
        <p:nvSpPr>
          <p:cNvPr id="14" name="Elipse 7">
            <a:extLst>
              <a:ext uri="{FF2B5EF4-FFF2-40B4-BE49-F238E27FC236}">
                <a16:creationId xmlns:a16="http://schemas.microsoft.com/office/drawing/2014/main" id="{B3B6E7F7-AED3-D369-C5F1-47DE48CD68E1}"/>
              </a:ext>
            </a:extLst>
          </p:cNvPr>
          <p:cNvSpPr/>
          <p:nvPr/>
        </p:nvSpPr>
        <p:spPr>
          <a:xfrm>
            <a:off x="6026786" y="2301567"/>
            <a:ext cx="2345953" cy="6422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9">
            <a:extLst>
              <a:ext uri="{FF2B5EF4-FFF2-40B4-BE49-F238E27FC236}">
                <a16:creationId xmlns:a16="http://schemas.microsoft.com/office/drawing/2014/main" id="{47ABAE3D-7B78-89E8-37F6-90039725B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20" y="1969944"/>
            <a:ext cx="692944" cy="663246"/>
          </a:xfrm>
          <a:prstGeom prst="rect">
            <a:avLst/>
          </a:prstGeom>
        </p:spPr>
      </p:pic>
      <p:sp>
        <p:nvSpPr>
          <p:cNvPr id="19" name="CuadroTexto 25">
            <a:extLst>
              <a:ext uri="{FF2B5EF4-FFF2-40B4-BE49-F238E27FC236}">
                <a16:creationId xmlns:a16="http://schemas.microsoft.com/office/drawing/2014/main" id="{A3F73097-AF7A-9D68-AB71-63521E5269E3}"/>
              </a:ext>
            </a:extLst>
          </p:cNvPr>
          <p:cNvSpPr txBox="1"/>
          <p:nvPr/>
        </p:nvSpPr>
        <p:spPr>
          <a:xfrm>
            <a:off x="332632" y="5029573"/>
            <a:ext cx="5531584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Espacio de encuentro entre los puntos focales técnicos de los países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Interés entre los países de la AP por compartir desde los conocimientos básicos hasta los más avanzados (buenas prácticas y lecciones aprendidas)</a:t>
            </a:r>
          </a:p>
        </p:txBody>
      </p:sp>
      <p:sp>
        <p:nvSpPr>
          <p:cNvPr id="20" name="Flecha: a la derecha 26">
            <a:extLst>
              <a:ext uri="{FF2B5EF4-FFF2-40B4-BE49-F238E27FC236}">
                <a16:creationId xmlns:a16="http://schemas.microsoft.com/office/drawing/2014/main" id="{3A46CE41-E3FB-5380-2439-FD4616FEF5EE}"/>
              </a:ext>
            </a:extLst>
          </p:cNvPr>
          <p:cNvSpPr/>
          <p:nvPr/>
        </p:nvSpPr>
        <p:spPr>
          <a:xfrm>
            <a:off x="6140738" y="5560882"/>
            <a:ext cx="911703" cy="340675"/>
          </a:xfrm>
          <a:prstGeom prst="rightArrow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uadroTexto 27">
            <a:extLst>
              <a:ext uri="{FF2B5EF4-FFF2-40B4-BE49-F238E27FC236}">
                <a16:creationId xmlns:a16="http://schemas.microsoft.com/office/drawing/2014/main" id="{FF7BD8EA-B277-65C9-7AB9-65D5EF216156}"/>
              </a:ext>
            </a:extLst>
          </p:cNvPr>
          <p:cNvSpPr txBox="1"/>
          <p:nvPr/>
        </p:nvSpPr>
        <p:spPr>
          <a:xfrm>
            <a:off x="7316355" y="5315720"/>
            <a:ext cx="4778855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algn="l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Plataforma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para debatir, proponer y acordar (que sirve a los países en su procesos nacionales)  </a:t>
            </a:r>
          </a:p>
        </p:txBody>
      </p:sp>
    </p:spTree>
    <p:extLst>
      <p:ext uri="{BB962C8B-B14F-4D97-AF65-F5344CB8AC3E}">
        <p14:creationId xmlns:p14="http://schemas.microsoft.com/office/powerpoint/2010/main" val="90012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2553260" y="3243562"/>
            <a:ext cx="82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Subgrupo Técnico MRV de la Alianza del Pacífico (SGT-MRV)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2553260" y="4556400"/>
            <a:ext cx="8229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Coordinación SGT-MRV  </a:t>
            </a:r>
          </a:p>
          <a:p>
            <a:endParaRPr lang="es-PA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Juan Felipe Franco</a:t>
            </a:r>
          </a:p>
          <a:p>
            <a:r>
              <a:rPr lang="es-P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jfranco@hill.com.co</a:t>
            </a:r>
            <a:endParaRPr lang="es-PA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Francisco Pinto</a:t>
            </a:r>
          </a:p>
          <a:p>
            <a:r>
              <a:rPr lang="es-P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fjpintop@gmail.com</a:t>
            </a:r>
            <a:r>
              <a:rPr lang="es-P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544" y="348142"/>
            <a:ext cx="7772923" cy="1811734"/>
          </a:xfrm>
          <a:prstGeom prst="rect">
            <a:avLst/>
          </a:prstGeom>
        </p:spPr>
      </p:pic>
      <p:pic>
        <p:nvPicPr>
          <p:cNvPr id="2" name="Imagen 42" descr="Logotipo&#10;&#10;Descripción generada automáticamente">
            <a:extLst>
              <a:ext uri="{FF2B5EF4-FFF2-40B4-BE49-F238E27FC236}">
                <a16:creationId xmlns:a16="http://schemas.microsoft.com/office/drawing/2014/main" id="{F7332551-1964-FF7F-0A3A-61C87DC7E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61" y="5042860"/>
            <a:ext cx="1908381" cy="14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45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342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System Font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Juan Felipe Franco</cp:lastModifiedBy>
  <cp:revision>6</cp:revision>
  <dcterms:created xsi:type="dcterms:W3CDTF">2023-05-12T18:57:47Z</dcterms:created>
  <dcterms:modified xsi:type="dcterms:W3CDTF">2023-05-19T14:16:18Z</dcterms:modified>
</cp:coreProperties>
</file>