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651" r:id="rId6"/>
    <p:sldMasterId id="2147483652" r:id="rId7"/>
    <p:sldMasterId id="2147483685" r:id="rId8"/>
    <p:sldMasterId id="2147483698" r:id="rId9"/>
    <p:sldMasterId id="2147483710" r:id="rId10"/>
  </p:sldMasterIdLst>
  <p:notesMasterIdLst>
    <p:notesMasterId r:id="rId26"/>
  </p:notesMasterIdLst>
  <p:handoutMasterIdLst>
    <p:handoutMasterId r:id="rId27"/>
  </p:handoutMasterIdLst>
  <p:sldIdLst>
    <p:sldId id="471" r:id="rId11"/>
    <p:sldId id="560" r:id="rId12"/>
    <p:sldId id="537" r:id="rId13"/>
    <p:sldId id="547" r:id="rId14"/>
    <p:sldId id="565" r:id="rId15"/>
    <p:sldId id="566" r:id="rId16"/>
    <p:sldId id="532" r:id="rId17"/>
    <p:sldId id="555" r:id="rId18"/>
    <p:sldId id="580" r:id="rId19"/>
    <p:sldId id="571" r:id="rId20"/>
    <p:sldId id="582" r:id="rId21"/>
    <p:sldId id="257" r:id="rId22"/>
    <p:sldId id="576" r:id="rId23"/>
    <p:sldId id="261" r:id="rId24"/>
    <p:sldId id="583" r:id="rId25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0AB"/>
    <a:srgbClr val="FFFFFF"/>
    <a:srgbClr val="000000"/>
    <a:srgbClr val="4D4D4D"/>
    <a:srgbClr val="5F5F5F"/>
    <a:srgbClr val="777777"/>
    <a:srgbClr val="808080"/>
    <a:srgbClr val="6C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1E08A-673B-8349-A8A5-E3C561EA1083}" v="30" dt="2023-05-19T15:06:14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41" autoAdjust="0"/>
    <p:restoredTop sz="83284" autoAdjust="0"/>
  </p:normalViewPr>
  <p:slideViewPr>
    <p:cSldViewPr>
      <p:cViewPr varScale="1">
        <p:scale>
          <a:sx n="78" d="100"/>
          <a:sy n="78" d="100"/>
        </p:scale>
        <p:origin x="1459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52"/>
    </p:cViewPr>
  </p:sorterViewPr>
  <p:notesViewPr>
    <p:cSldViewPr>
      <p:cViewPr varScale="1">
        <p:scale>
          <a:sx n="64" d="100"/>
          <a:sy n="64" d="100"/>
        </p:scale>
        <p:origin x="-3396" y="-12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3E723-B357-47EE-9918-9ED765960D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8D82611D-DFA5-42D0-9FBA-0CFF5582AA89}">
      <dgm:prSet phldrT="[Texto]"/>
      <dgm:spPr/>
      <dgm:t>
        <a:bodyPr/>
        <a:lstStyle/>
        <a:p>
          <a:r>
            <a:rPr lang="es-PA" b="0" i="0" dirty="0"/>
            <a:t>Desarrollo de capacidades</a:t>
          </a:r>
          <a:endParaRPr lang="en-US" noProof="0" dirty="0"/>
        </a:p>
      </dgm:t>
    </dgm:pt>
    <dgm:pt modelId="{D1C275B8-D213-45ED-9343-655FE50DD672}" type="parTrans" cxnId="{C1A7C8D4-788D-40EA-8E10-439066E4BFBD}">
      <dgm:prSet/>
      <dgm:spPr/>
      <dgm:t>
        <a:bodyPr/>
        <a:lstStyle/>
        <a:p>
          <a:endParaRPr lang="es-CR"/>
        </a:p>
      </dgm:t>
    </dgm:pt>
    <dgm:pt modelId="{9E95F19A-02E3-4C39-91AE-6FF1E92E17C2}" type="sibTrans" cxnId="{C1A7C8D4-788D-40EA-8E10-439066E4BFBD}">
      <dgm:prSet/>
      <dgm:spPr/>
      <dgm:t>
        <a:bodyPr/>
        <a:lstStyle/>
        <a:p>
          <a:endParaRPr lang="es-CR"/>
        </a:p>
      </dgm:t>
    </dgm:pt>
    <dgm:pt modelId="{8E7E19E5-9217-4226-ADD9-7FB32AF32AD4}">
      <dgm:prSet phldrT="[Texto]"/>
      <dgm:spPr/>
      <dgm:t>
        <a:bodyPr/>
        <a:lstStyle/>
        <a:p>
          <a:r>
            <a:rPr lang="es-PA" b="0" i="0" dirty="0"/>
            <a:t>Participación de las partes interesadas</a:t>
          </a:r>
          <a:endParaRPr lang="en-AE" noProof="0" dirty="0"/>
        </a:p>
      </dgm:t>
    </dgm:pt>
    <dgm:pt modelId="{6B732B3A-AA84-4AF6-AA07-245CBC60BD6C}" type="parTrans" cxnId="{A2C01EC0-85C6-46F3-8BDB-B4F7148AE0B9}">
      <dgm:prSet/>
      <dgm:spPr/>
      <dgm:t>
        <a:bodyPr/>
        <a:lstStyle/>
        <a:p>
          <a:endParaRPr lang="es-CR"/>
        </a:p>
      </dgm:t>
    </dgm:pt>
    <dgm:pt modelId="{CCD962C7-998A-4A7C-9201-FA1E7FADFF8E}" type="sibTrans" cxnId="{A2C01EC0-85C6-46F3-8BDB-B4F7148AE0B9}">
      <dgm:prSet/>
      <dgm:spPr/>
      <dgm:t>
        <a:bodyPr/>
        <a:lstStyle/>
        <a:p>
          <a:endParaRPr lang="es-MX"/>
        </a:p>
      </dgm:t>
    </dgm:pt>
    <dgm:pt modelId="{3CEC9348-C88E-4206-A190-8CCA6674B5ED}">
      <dgm:prSet phldrT="[Texto]"/>
      <dgm:spPr/>
      <dgm:t>
        <a:bodyPr/>
        <a:lstStyle/>
        <a:p>
          <a:r>
            <a:rPr lang="es-PA" b="0" i="0" dirty="0"/>
            <a:t>Conexiones con expertos</a:t>
          </a:r>
          <a:endParaRPr lang="es-CR" dirty="0"/>
        </a:p>
      </dgm:t>
    </dgm:pt>
    <dgm:pt modelId="{A88675A4-D5FA-4190-9335-7C3AB2E3318D}" type="parTrans" cxnId="{F3F69871-079E-4DAF-9009-05EC271607FA}">
      <dgm:prSet/>
      <dgm:spPr/>
      <dgm:t>
        <a:bodyPr/>
        <a:lstStyle/>
        <a:p>
          <a:endParaRPr lang="es-CR"/>
        </a:p>
      </dgm:t>
    </dgm:pt>
    <dgm:pt modelId="{09B409E3-EB93-4203-A9EB-1F648796A5E7}" type="sibTrans" cxnId="{F3F69871-079E-4DAF-9009-05EC271607FA}">
      <dgm:prSet/>
      <dgm:spPr/>
      <dgm:t>
        <a:bodyPr/>
        <a:lstStyle/>
        <a:p>
          <a:endParaRPr lang="es-CR"/>
        </a:p>
      </dgm:t>
    </dgm:pt>
    <dgm:pt modelId="{6FCAFC99-71DC-4589-BF1F-891F5D61004C}">
      <dgm:prSet phldrT="[Texto]"/>
      <dgm:spPr/>
      <dgm:t>
        <a:bodyPr/>
        <a:lstStyle/>
        <a:p>
          <a:r>
            <a:rPr lang="es-PA" b="0" i="0" dirty="0"/>
            <a:t>Promoción de la conciencia</a:t>
          </a:r>
          <a:endParaRPr lang="en-US" noProof="0" dirty="0"/>
        </a:p>
      </dgm:t>
    </dgm:pt>
    <dgm:pt modelId="{4E0B198B-9273-49C4-8718-0D5C24D436B5}" type="parTrans" cxnId="{CE34FB87-7913-43ED-B7AF-1A77C5226963}">
      <dgm:prSet/>
      <dgm:spPr/>
      <dgm:t>
        <a:bodyPr/>
        <a:lstStyle/>
        <a:p>
          <a:endParaRPr lang="es-CR"/>
        </a:p>
      </dgm:t>
    </dgm:pt>
    <dgm:pt modelId="{A712F796-43DC-4093-8F03-64769B9B0061}" type="sibTrans" cxnId="{CE34FB87-7913-43ED-B7AF-1A77C5226963}">
      <dgm:prSet/>
      <dgm:spPr/>
      <dgm:t>
        <a:bodyPr/>
        <a:lstStyle/>
        <a:p>
          <a:endParaRPr lang="es-CR"/>
        </a:p>
      </dgm:t>
    </dgm:pt>
    <dgm:pt modelId="{03682AAA-F557-4A30-A942-61B4592A9D1F}">
      <dgm:prSet phldrT="[Texto]"/>
      <dgm:spPr/>
      <dgm:t>
        <a:bodyPr/>
        <a:lstStyle/>
        <a:p>
          <a:r>
            <a:rPr lang="es-PA" b="0" i="0" dirty="0"/>
            <a:t>Apoyo técnico</a:t>
          </a:r>
          <a:endParaRPr lang="en-US" noProof="0" dirty="0"/>
        </a:p>
      </dgm:t>
    </dgm:pt>
    <dgm:pt modelId="{D5140BD6-C7A0-4870-955B-36DB9457BD54}" type="parTrans" cxnId="{0C4ACC17-58EF-4B3E-8220-F9D71878F43E}">
      <dgm:prSet/>
      <dgm:spPr/>
      <dgm:t>
        <a:bodyPr/>
        <a:lstStyle/>
        <a:p>
          <a:endParaRPr lang="es-CR"/>
        </a:p>
      </dgm:t>
    </dgm:pt>
    <dgm:pt modelId="{8F782859-44DD-4414-B687-8756AEB25C5D}" type="sibTrans" cxnId="{0C4ACC17-58EF-4B3E-8220-F9D71878F43E}">
      <dgm:prSet/>
      <dgm:spPr/>
      <dgm:t>
        <a:bodyPr/>
        <a:lstStyle/>
        <a:p>
          <a:endParaRPr lang="es-CR"/>
        </a:p>
      </dgm:t>
    </dgm:pt>
    <dgm:pt modelId="{42A3BEE5-F129-4DDC-A7A4-396F32763027}">
      <dgm:prSet phldrT="[Texto]"/>
      <dgm:spPr/>
      <dgm:t>
        <a:bodyPr/>
        <a:lstStyle/>
        <a:p>
          <a:r>
            <a:rPr lang="es-PA" b="0" i="0" dirty="0"/>
            <a:t>Emparejamiento y colaboración</a:t>
          </a:r>
          <a:endParaRPr lang="en-US" noProof="0" dirty="0"/>
        </a:p>
      </dgm:t>
    </dgm:pt>
    <dgm:pt modelId="{F7767508-FB89-4D0C-BDD3-F0005508527A}" type="parTrans" cxnId="{B0882CFD-1B7D-410F-8E19-7560CE93E904}">
      <dgm:prSet/>
      <dgm:spPr/>
      <dgm:t>
        <a:bodyPr/>
        <a:lstStyle/>
        <a:p>
          <a:endParaRPr lang="es-CR"/>
        </a:p>
      </dgm:t>
    </dgm:pt>
    <dgm:pt modelId="{796F9E5B-45B3-40AB-A68C-42B34C9C48C5}" type="sibTrans" cxnId="{B0882CFD-1B7D-410F-8E19-7560CE93E904}">
      <dgm:prSet/>
      <dgm:spPr/>
      <dgm:t>
        <a:bodyPr/>
        <a:lstStyle/>
        <a:p>
          <a:endParaRPr lang="es-CR"/>
        </a:p>
      </dgm:t>
    </dgm:pt>
    <dgm:pt modelId="{39F0B4BE-E6EC-4119-9C0D-71813A974ED8}">
      <dgm:prSet phldrT="[Texto]"/>
      <dgm:spPr/>
      <dgm:t>
        <a:bodyPr/>
        <a:lstStyle/>
        <a:p>
          <a:r>
            <a:rPr lang="es-PA" b="0" i="0" dirty="0"/>
            <a:t>Comunicación y divulgación</a:t>
          </a:r>
          <a:endParaRPr lang="en-US" noProof="0" dirty="0"/>
        </a:p>
      </dgm:t>
    </dgm:pt>
    <dgm:pt modelId="{ADA9C577-50C7-468B-AAD5-A6F36A921FE3}" type="parTrans" cxnId="{F24621E9-072F-4C7D-BF8A-F24BEB2690F7}">
      <dgm:prSet/>
      <dgm:spPr/>
      <dgm:t>
        <a:bodyPr/>
        <a:lstStyle/>
        <a:p>
          <a:endParaRPr lang="es-CR"/>
        </a:p>
      </dgm:t>
    </dgm:pt>
    <dgm:pt modelId="{064266DC-1109-49C7-9F64-E82E0B06EDEB}" type="sibTrans" cxnId="{F24621E9-072F-4C7D-BF8A-F24BEB2690F7}">
      <dgm:prSet/>
      <dgm:spPr/>
      <dgm:t>
        <a:bodyPr/>
        <a:lstStyle/>
        <a:p>
          <a:endParaRPr lang="es-CR"/>
        </a:p>
      </dgm:t>
    </dgm:pt>
    <dgm:pt modelId="{4D999304-3681-4D73-954D-AFAC1A7B7316}">
      <dgm:prSet phldrT="[Texto]"/>
      <dgm:spPr/>
      <dgm:t>
        <a:bodyPr/>
        <a:lstStyle/>
        <a:p>
          <a:r>
            <a:rPr lang="es-PA" b="0" i="0" dirty="0"/>
            <a:t>Recopilación y análisis de datos</a:t>
          </a:r>
          <a:endParaRPr lang="en-US" noProof="0" dirty="0"/>
        </a:p>
      </dgm:t>
    </dgm:pt>
    <dgm:pt modelId="{8EE6AABE-5180-47CF-AA54-C0E0F3A07E61}" type="parTrans" cxnId="{614D897D-948F-4D75-B1F0-EC861684F839}">
      <dgm:prSet/>
      <dgm:spPr/>
      <dgm:t>
        <a:bodyPr/>
        <a:lstStyle/>
        <a:p>
          <a:endParaRPr lang="es-CR"/>
        </a:p>
      </dgm:t>
    </dgm:pt>
    <dgm:pt modelId="{3DC75EBA-AE60-47BD-B4F1-4F360AA4C452}" type="sibTrans" cxnId="{614D897D-948F-4D75-B1F0-EC861684F839}">
      <dgm:prSet/>
      <dgm:spPr/>
      <dgm:t>
        <a:bodyPr/>
        <a:lstStyle/>
        <a:p>
          <a:endParaRPr lang="es-CR"/>
        </a:p>
      </dgm:t>
    </dgm:pt>
    <dgm:pt modelId="{8B5A10E0-B855-4947-AE33-51755E93AFAE}" type="pres">
      <dgm:prSet presAssocID="{1AB3E723-B357-47EE-9918-9ED765960DF2}" presName="diagram" presStyleCnt="0">
        <dgm:presLayoutVars>
          <dgm:dir/>
          <dgm:resizeHandles val="exact"/>
        </dgm:presLayoutVars>
      </dgm:prSet>
      <dgm:spPr/>
    </dgm:pt>
    <dgm:pt modelId="{FDF74291-2C19-4CA4-999A-FCD4CC00671E}" type="pres">
      <dgm:prSet presAssocID="{8D82611D-DFA5-42D0-9FBA-0CFF5582AA89}" presName="node" presStyleLbl="node1" presStyleIdx="0" presStyleCnt="8" custLinFactNeighborX="-959" custLinFactNeighborY="-35783">
        <dgm:presLayoutVars>
          <dgm:bulletEnabled val="1"/>
        </dgm:presLayoutVars>
      </dgm:prSet>
      <dgm:spPr/>
    </dgm:pt>
    <dgm:pt modelId="{11D9D99A-4E19-46D2-A428-2E88ECB75BB9}" type="pres">
      <dgm:prSet presAssocID="{9E95F19A-02E3-4C39-91AE-6FF1E92E17C2}" presName="sibTrans" presStyleCnt="0"/>
      <dgm:spPr/>
    </dgm:pt>
    <dgm:pt modelId="{71E0236A-4DDB-4CFA-9682-DE962CA551E0}" type="pres">
      <dgm:prSet presAssocID="{6FCAFC99-71DC-4589-BF1F-891F5D61004C}" presName="node" presStyleLbl="node1" presStyleIdx="1" presStyleCnt="8">
        <dgm:presLayoutVars>
          <dgm:bulletEnabled val="1"/>
        </dgm:presLayoutVars>
      </dgm:prSet>
      <dgm:spPr/>
    </dgm:pt>
    <dgm:pt modelId="{9A1FAB90-39D5-497C-A15D-514C692FD361}" type="pres">
      <dgm:prSet presAssocID="{A712F796-43DC-4093-8F03-64769B9B0061}" presName="sibTrans" presStyleCnt="0"/>
      <dgm:spPr/>
    </dgm:pt>
    <dgm:pt modelId="{ECCAE46D-48E7-4943-8A6E-630BE3148567}" type="pres">
      <dgm:prSet presAssocID="{03682AAA-F557-4A30-A942-61B4592A9D1F}" presName="node" presStyleLbl="node1" presStyleIdx="2" presStyleCnt="8">
        <dgm:presLayoutVars>
          <dgm:bulletEnabled val="1"/>
        </dgm:presLayoutVars>
      </dgm:prSet>
      <dgm:spPr/>
    </dgm:pt>
    <dgm:pt modelId="{1CB5E072-65DE-44A1-8A3F-1CDBD9DC8622}" type="pres">
      <dgm:prSet presAssocID="{8F782859-44DD-4414-B687-8756AEB25C5D}" presName="sibTrans" presStyleCnt="0"/>
      <dgm:spPr/>
    </dgm:pt>
    <dgm:pt modelId="{E69FCC0A-B55D-430C-A3C9-2E5794C0EF27}" type="pres">
      <dgm:prSet presAssocID="{42A3BEE5-F129-4DDC-A7A4-396F32763027}" presName="node" presStyleLbl="node1" presStyleIdx="3" presStyleCnt="8">
        <dgm:presLayoutVars>
          <dgm:bulletEnabled val="1"/>
        </dgm:presLayoutVars>
      </dgm:prSet>
      <dgm:spPr/>
    </dgm:pt>
    <dgm:pt modelId="{DF70CDBD-DE22-4B8A-B4EE-C276E3678A3A}" type="pres">
      <dgm:prSet presAssocID="{796F9E5B-45B3-40AB-A68C-42B34C9C48C5}" presName="sibTrans" presStyleCnt="0"/>
      <dgm:spPr/>
    </dgm:pt>
    <dgm:pt modelId="{EA57D48E-668D-460A-BCE7-4C5DC6DC5D71}" type="pres">
      <dgm:prSet presAssocID="{8E7E19E5-9217-4226-ADD9-7FB32AF32AD4}" presName="node" presStyleLbl="node1" presStyleIdx="4" presStyleCnt="8">
        <dgm:presLayoutVars>
          <dgm:bulletEnabled val="1"/>
        </dgm:presLayoutVars>
      </dgm:prSet>
      <dgm:spPr/>
    </dgm:pt>
    <dgm:pt modelId="{5AC3CCF8-528E-4EE5-8570-A128096CD7CC}" type="pres">
      <dgm:prSet presAssocID="{CCD962C7-998A-4A7C-9201-FA1E7FADFF8E}" presName="sibTrans" presStyleCnt="0"/>
      <dgm:spPr/>
    </dgm:pt>
    <dgm:pt modelId="{2DACEFE9-3922-439C-B158-88882C332873}" type="pres">
      <dgm:prSet presAssocID="{3CEC9348-C88E-4206-A190-8CCA6674B5ED}" presName="node" presStyleLbl="node1" presStyleIdx="5" presStyleCnt="8">
        <dgm:presLayoutVars>
          <dgm:bulletEnabled val="1"/>
        </dgm:presLayoutVars>
      </dgm:prSet>
      <dgm:spPr/>
    </dgm:pt>
    <dgm:pt modelId="{C7D588B0-2E1A-43EF-97DC-2886BFE5F958}" type="pres">
      <dgm:prSet presAssocID="{09B409E3-EB93-4203-A9EB-1F648796A5E7}" presName="sibTrans" presStyleCnt="0"/>
      <dgm:spPr/>
    </dgm:pt>
    <dgm:pt modelId="{E04A5CEE-66C4-4B9C-B60D-AB91A537D6F3}" type="pres">
      <dgm:prSet presAssocID="{39F0B4BE-E6EC-4119-9C0D-71813A974ED8}" presName="node" presStyleLbl="node1" presStyleIdx="6" presStyleCnt="8">
        <dgm:presLayoutVars>
          <dgm:bulletEnabled val="1"/>
        </dgm:presLayoutVars>
      </dgm:prSet>
      <dgm:spPr/>
    </dgm:pt>
    <dgm:pt modelId="{DD21D6F1-8283-4194-82A2-FF8755937F8B}" type="pres">
      <dgm:prSet presAssocID="{064266DC-1109-49C7-9F64-E82E0B06EDEB}" presName="sibTrans" presStyleCnt="0"/>
      <dgm:spPr/>
    </dgm:pt>
    <dgm:pt modelId="{2FF0AEA7-8711-45FB-A20E-3EF71190465B}" type="pres">
      <dgm:prSet presAssocID="{4D999304-3681-4D73-954D-AFAC1A7B7316}" presName="node" presStyleLbl="node1" presStyleIdx="7" presStyleCnt="8">
        <dgm:presLayoutVars>
          <dgm:bulletEnabled val="1"/>
        </dgm:presLayoutVars>
      </dgm:prSet>
      <dgm:spPr/>
    </dgm:pt>
  </dgm:ptLst>
  <dgm:cxnLst>
    <dgm:cxn modelId="{E4EDAF12-B3D7-47FC-9DBD-F39EB1A37B08}" type="presOf" srcId="{3CEC9348-C88E-4206-A190-8CCA6674B5ED}" destId="{2DACEFE9-3922-439C-B158-88882C332873}" srcOrd="0" destOrd="0" presId="urn:microsoft.com/office/officeart/2005/8/layout/default"/>
    <dgm:cxn modelId="{0C4ACC17-58EF-4B3E-8220-F9D71878F43E}" srcId="{1AB3E723-B357-47EE-9918-9ED765960DF2}" destId="{03682AAA-F557-4A30-A942-61B4592A9D1F}" srcOrd="2" destOrd="0" parTransId="{D5140BD6-C7A0-4870-955B-36DB9457BD54}" sibTransId="{8F782859-44DD-4414-B687-8756AEB25C5D}"/>
    <dgm:cxn modelId="{AB47A36D-5C00-4AFB-B708-5F5BE56E65BF}" type="presOf" srcId="{6FCAFC99-71DC-4589-BF1F-891F5D61004C}" destId="{71E0236A-4DDB-4CFA-9682-DE962CA551E0}" srcOrd="0" destOrd="0" presId="urn:microsoft.com/office/officeart/2005/8/layout/default"/>
    <dgm:cxn modelId="{F3F69871-079E-4DAF-9009-05EC271607FA}" srcId="{1AB3E723-B357-47EE-9918-9ED765960DF2}" destId="{3CEC9348-C88E-4206-A190-8CCA6674B5ED}" srcOrd="5" destOrd="0" parTransId="{A88675A4-D5FA-4190-9335-7C3AB2E3318D}" sibTransId="{09B409E3-EB93-4203-A9EB-1F648796A5E7}"/>
    <dgm:cxn modelId="{614D897D-948F-4D75-B1F0-EC861684F839}" srcId="{1AB3E723-B357-47EE-9918-9ED765960DF2}" destId="{4D999304-3681-4D73-954D-AFAC1A7B7316}" srcOrd="7" destOrd="0" parTransId="{8EE6AABE-5180-47CF-AA54-C0E0F3A07E61}" sibTransId="{3DC75EBA-AE60-47BD-B4F1-4F360AA4C452}"/>
    <dgm:cxn modelId="{EA1DC77E-8E22-40D5-9B36-49ED00594A83}" type="presOf" srcId="{8E7E19E5-9217-4226-ADD9-7FB32AF32AD4}" destId="{EA57D48E-668D-460A-BCE7-4C5DC6DC5D71}" srcOrd="0" destOrd="0" presId="urn:microsoft.com/office/officeart/2005/8/layout/default"/>
    <dgm:cxn modelId="{CE34FB87-7913-43ED-B7AF-1A77C5226963}" srcId="{1AB3E723-B357-47EE-9918-9ED765960DF2}" destId="{6FCAFC99-71DC-4589-BF1F-891F5D61004C}" srcOrd="1" destOrd="0" parTransId="{4E0B198B-9273-49C4-8718-0D5C24D436B5}" sibTransId="{A712F796-43DC-4093-8F03-64769B9B0061}"/>
    <dgm:cxn modelId="{3DEE2288-35E9-414B-AF68-E5A3AD47CAAE}" type="presOf" srcId="{4D999304-3681-4D73-954D-AFAC1A7B7316}" destId="{2FF0AEA7-8711-45FB-A20E-3EF71190465B}" srcOrd="0" destOrd="0" presId="urn:microsoft.com/office/officeart/2005/8/layout/default"/>
    <dgm:cxn modelId="{52174D93-8B27-4A79-9913-B00B67CEF8DF}" type="presOf" srcId="{1AB3E723-B357-47EE-9918-9ED765960DF2}" destId="{8B5A10E0-B855-4947-AE33-51755E93AFAE}" srcOrd="0" destOrd="0" presId="urn:microsoft.com/office/officeart/2005/8/layout/default"/>
    <dgm:cxn modelId="{E3ADF394-E223-4DE0-ADC8-4A226939F4BD}" type="presOf" srcId="{39F0B4BE-E6EC-4119-9C0D-71813A974ED8}" destId="{E04A5CEE-66C4-4B9C-B60D-AB91A537D6F3}" srcOrd="0" destOrd="0" presId="urn:microsoft.com/office/officeart/2005/8/layout/default"/>
    <dgm:cxn modelId="{5EE0DFA6-A774-4914-A8CE-91F5719E3626}" type="presOf" srcId="{03682AAA-F557-4A30-A942-61B4592A9D1F}" destId="{ECCAE46D-48E7-4943-8A6E-630BE3148567}" srcOrd="0" destOrd="0" presId="urn:microsoft.com/office/officeart/2005/8/layout/default"/>
    <dgm:cxn modelId="{A2C01EC0-85C6-46F3-8BDB-B4F7148AE0B9}" srcId="{1AB3E723-B357-47EE-9918-9ED765960DF2}" destId="{8E7E19E5-9217-4226-ADD9-7FB32AF32AD4}" srcOrd="4" destOrd="0" parTransId="{6B732B3A-AA84-4AF6-AA07-245CBC60BD6C}" sibTransId="{CCD962C7-998A-4A7C-9201-FA1E7FADFF8E}"/>
    <dgm:cxn modelId="{C1A7C8D4-788D-40EA-8E10-439066E4BFBD}" srcId="{1AB3E723-B357-47EE-9918-9ED765960DF2}" destId="{8D82611D-DFA5-42D0-9FBA-0CFF5582AA89}" srcOrd="0" destOrd="0" parTransId="{D1C275B8-D213-45ED-9343-655FE50DD672}" sibTransId="{9E95F19A-02E3-4C39-91AE-6FF1E92E17C2}"/>
    <dgm:cxn modelId="{1FD767D8-3057-4908-B835-06B965FA1436}" type="presOf" srcId="{8D82611D-DFA5-42D0-9FBA-0CFF5582AA89}" destId="{FDF74291-2C19-4CA4-999A-FCD4CC00671E}" srcOrd="0" destOrd="0" presId="urn:microsoft.com/office/officeart/2005/8/layout/default"/>
    <dgm:cxn modelId="{880703E4-45DE-4241-AF68-EFC9B9549868}" type="presOf" srcId="{42A3BEE5-F129-4DDC-A7A4-396F32763027}" destId="{E69FCC0A-B55D-430C-A3C9-2E5794C0EF27}" srcOrd="0" destOrd="0" presId="urn:microsoft.com/office/officeart/2005/8/layout/default"/>
    <dgm:cxn modelId="{F24621E9-072F-4C7D-BF8A-F24BEB2690F7}" srcId="{1AB3E723-B357-47EE-9918-9ED765960DF2}" destId="{39F0B4BE-E6EC-4119-9C0D-71813A974ED8}" srcOrd="6" destOrd="0" parTransId="{ADA9C577-50C7-468B-AAD5-A6F36A921FE3}" sibTransId="{064266DC-1109-49C7-9F64-E82E0B06EDEB}"/>
    <dgm:cxn modelId="{B0882CFD-1B7D-410F-8E19-7560CE93E904}" srcId="{1AB3E723-B357-47EE-9918-9ED765960DF2}" destId="{42A3BEE5-F129-4DDC-A7A4-396F32763027}" srcOrd="3" destOrd="0" parTransId="{F7767508-FB89-4D0C-BDD3-F0005508527A}" sibTransId="{796F9E5B-45B3-40AB-A68C-42B34C9C48C5}"/>
    <dgm:cxn modelId="{4E20D595-8B41-4F63-ABFF-8D0F9B8E050E}" type="presParOf" srcId="{8B5A10E0-B855-4947-AE33-51755E93AFAE}" destId="{FDF74291-2C19-4CA4-999A-FCD4CC00671E}" srcOrd="0" destOrd="0" presId="urn:microsoft.com/office/officeart/2005/8/layout/default"/>
    <dgm:cxn modelId="{09A00AB8-B08F-4687-BBBA-539451E2639E}" type="presParOf" srcId="{8B5A10E0-B855-4947-AE33-51755E93AFAE}" destId="{11D9D99A-4E19-46D2-A428-2E88ECB75BB9}" srcOrd="1" destOrd="0" presId="urn:microsoft.com/office/officeart/2005/8/layout/default"/>
    <dgm:cxn modelId="{331B907D-942C-4E95-8858-47AF9B543FDD}" type="presParOf" srcId="{8B5A10E0-B855-4947-AE33-51755E93AFAE}" destId="{71E0236A-4DDB-4CFA-9682-DE962CA551E0}" srcOrd="2" destOrd="0" presId="urn:microsoft.com/office/officeart/2005/8/layout/default"/>
    <dgm:cxn modelId="{0109F61A-25EE-472E-85CD-C902F238C68A}" type="presParOf" srcId="{8B5A10E0-B855-4947-AE33-51755E93AFAE}" destId="{9A1FAB90-39D5-497C-A15D-514C692FD361}" srcOrd="3" destOrd="0" presId="urn:microsoft.com/office/officeart/2005/8/layout/default"/>
    <dgm:cxn modelId="{AE94F2E4-333B-42DB-ADBD-2F3BF1ED173C}" type="presParOf" srcId="{8B5A10E0-B855-4947-AE33-51755E93AFAE}" destId="{ECCAE46D-48E7-4943-8A6E-630BE3148567}" srcOrd="4" destOrd="0" presId="urn:microsoft.com/office/officeart/2005/8/layout/default"/>
    <dgm:cxn modelId="{E20EDA5D-56EA-4065-8DA5-035C7984168E}" type="presParOf" srcId="{8B5A10E0-B855-4947-AE33-51755E93AFAE}" destId="{1CB5E072-65DE-44A1-8A3F-1CDBD9DC8622}" srcOrd="5" destOrd="0" presId="urn:microsoft.com/office/officeart/2005/8/layout/default"/>
    <dgm:cxn modelId="{F2B95A90-92B3-46B0-AF17-55D453872385}" type="presParOf" srcId="{8B5A10E0-B855-4947-AE33-51755E93AFAE}" destId="{E69FCC0A-B55D-430C-A3C9-2E5794C0EF27}" srcOrd="6" destOrd="0" presId="urn:microsoft.com/office/officeart/2005/8/layout/default"/>
    <dgm:cxn modelId="{EAC0863D-4EF4-4257-8FE1-2975F518EFF9}" type="presParOf" srcId="{8B5A10E0-B855-4947-AE33-51755E93AFAE}" destId="{DF70CDBD-DE22-4B8A-B4EE-C276E3678A3A}" srcOrd="7" destOrd="0" presId="urn:microsoft.com/office/officeart/2005/8/layout/default"/>
    <dgm:cxn modelId="{65C6BE43-E978-4417-959B-B9A8830924B6}" type="presParOf" srcId="{8B5A10E0-B855-4947-AE33-51755E93AFAE}" destId="{EA57D48E-668D-460A-BCE7-4C5DC6DC5D71}" srcOrd="8" destOrd="0" presId="urn:microsoft.com/office/officeart/2005/8/layout/default"/>
    <dgm:cxn modelId="{882CB623-AC08-4469-BE91-9A7318AE007D}" type="presParOf" srcId="{8B5A10E0-B855-4947-AE33-51755E93AFAE}" destId="{5AC3CCF8-528E-4EE5-8570-A128096CD7CC}" srcOrd="9" destOrd="0" presId="urn:microsoft.com/office/officeart/2005/8/layout/default"/>
    <dgm:cxn modelId="{0417DD82-81E2-4BF5-B808-FDAB08CF1C2E}" type="presParOf" srcId="{8B5A10E0-B855-4947-AE33-51755E93AFAE}" destId="{2DACEFE9-3922-439C-B158-88882C332873}" srcOrd="10" destOrd="0" presId="urn:microsoft.com/office/officeart/2005/8/layout/default"/>
    <dgm:cxn modelId="{9BF3BF4C-C575-442B-B36C-647C4C9E6B82}" type="presParOf" srcId="{8B5A10E0-B855-4947-AE33-51755E93AFAE}" destId="{C7D588B0-2E1A-43EF-97DC-2886BFE5F958}" srcOrd="11" destOrd="0" presId="urn:microsoft.com/office/officeart/2005/8/layout/default"/>
    <dgm:cxn modelId="{77241C61-7D18-4EC2-98C0-7FE6C47687D9}" type="presParOf" srcId="{8B5A10E0-B855-4947-AE33-51755E93AFAE}" destId="{E04A5CEE-66C4-4B9C-B60D-AB91A537D6F3}" srcOrd="12" destOrd="0" presId="urn:microsoft.com/office/officeart/2005/8/layout/default"/>
    <dgm:cxn modelId="{6B8478D8-61A3-45D3-9E95-98459E7806D4}" type="presParOf" srcId="{8B5A10E0-B855-4947-AE33-51755E93AFAE}" destId="{DD21D6F1-8283-4194-82A2-FF8755937F8B}" srcOrd="13" destOrd="0" presId="urn:microsoft.com/office/officeart/2005/8/layout/default"/>
    <dgm:cxn modelId="{9CD1990D-00F7-4FA0-93E7-ECF48E3E7E47}" type="presParOf" srcId="{8B5A10E0-B855-4947-AE33-51755E93AFAE}" destId="{2FF0AEA7-8711-45FB-A20E-3EF71190465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4291-2C19-4CA4-999A-FCD4CC00671E}">
      <dsp:nvSpPr>
        <dsp:cNvPr id="0" name=""/>
        <dsp:cNvSpPr/>
      </dsp:nvSpPr>
      <dsp:spPr>
        <a:xfrm>
          <a:off x="151371" y="0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Desarrollo de capacidades</a:t>
          </a:r>
          <a:endParaRPr lang="en-US" sz="1900" kern="1200" noProof="0" dirty="0"/>
        </a:p>
      </dsp:txBody>
      <dsp:txXfrm>
        <a:off x="151371" y="0"/>
        <a:ext cx="1955830" cy="1173498"/>
      </dsp:txXfrm>
    </dsp:sp>
    <dsp:sp modelId="{71E0236A-4DDB-4CFA-9682-DE962CA551E0}">
      <dsp:nvSpPr>
        <dsp:cNvPr id="0" name=""/>
        <dsp:cNvSpPr/>
      </dsp:nvSpPr>
      <dsp:spPr>
        <a:xfrm>
          <a:off x="2321542" y="2813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Promoción de la conciencia</a:t>
          </a:r>
          <a:endParaRPr lang="en-US" sz="1900" kern="1200" noProof="0" dirty="0"/>
        </a:p>
      </dsp:txBody>
      <dsp:txXfrm>
        <a:off x="2321542" y="2813"/>
        <a:ext cx="1955830" cy="1173498"/>
      </dsp:txXfrm>
    </dsp:sp>
    <dsp:sp modelId="{ECCAE46D-48E7-4943-8A6E-630BE3148567}">
      <dsp:nvSpPr>
        <dsp:cNvPr id="0" name=""/>
        <dsp:cNvSpPr/>
      </dsp:nvSpPr>
      <dsp:spPr>
        <a:xfrm>
          <a:off x="4472955" y="2813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Apoyo técnico</a:t>
          </a:r>
          <a:endParaRPr lang="en-US" sz="1900" kern="1200" noProof="0" dirty="0"/>
        </a:p>
      </dsp:txBody>
      <dsp:txXfrm>
        <a:off x="4472955" y="2813"/>
        <a:ext cx="1955830" cy="1173498"/>
      </dsp:txXfrm>
    </dsp:sp>
    <dsp:sp modelId="{E69FCC0A-B55D-430C-A3C9-2E5794C0EF27}">
      <dsp:nvSpPr>
        <dsp:cNvPr id="0" name=""/>
        <dsp:cNvSpPr/>
      </dsp:nvSpPr>
      <dsp:spPr>
        <a:xfrm>
          <a:off x="170128" y="1371895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Emparejamiento y colaboración</a:t>
          </a:r>
          <a:endParaRPr lang="en-US" sz="1900" kern="1200" noProof="0" dirty="0"/>
        </a:p>
      </dsp:txBody>
      <dsp:txXfrm>
        <a:off x="170128" y="1371895"/>
        <a:ext cx="1955830" cy="1173498"/>
      </dsp:txXfrm>
    </dsp:sp>
    <dsp:sp modelId="{EA57D48E-668D-460A-BCE7-4C5DC6DC5D71}">
      <dsp:nvSpPr>
        <dsp:cNvPr id="0" name=""/>
        <dsp:cNvSpPr/>
      </dsp:nvSpPr>
      <dsp:spPr>
        <a:xfrm>
          <a:off x="2321542" y="1371895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Participación de las partes interesadas</a:t>
          </a:r>
          <a:endParaRPr lang="en-AE" sz="1900" kern="1200" noProof="0" dirty="0"/>
        </a:p>
      </dsp:txBody>
      <dsp:txXfrm>
        <a:off x="2321542" y="1371895"/>
        <a:ext cx="1955830" cy="1173498"/>
      </dsp:txXfrm>
    </dsp:sp>
    <dsp:sp modelId="{2DACEFE9-3922-439C-B158-88882C332873}">
      <dsp:nvSpPr>
        <dsp:cNvPr id="0" name=""/>
        <dsp:cNvSpPr/>
      </dsp:nvSpPr>
      <dsp:spPr>
        <a:xfrm>
          <a:off x="4472955" y="1371895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Conexiones con expertos</a:t>
          </a:r>
          <a:endParaRPr lang="es-CR" sz="1900" kern="1200" dirty="0"/>
        </a:p>
      </dsp:txBody>
      <dsp:txXfrm>
        <a:off x="4472955" y="1371895"/>
        <a:ext cx="1955830" cy="1173498"/>
      </dsp:txXfrm>
    </dsp:sp>
    <dsp:sp modelId="{E04A5CEE-66C4-4B9C-B60D-AB91A537D6F3}">
      <dsp:nvSpPr>
        <dsp:cNvPr id="0" name=""/>
        <dsp:cNvSpPr/>
      </dsp:nvSpPr>
      <dsp:spPr>
        <a:xfrm>
          <a:off x="1245835" y="2740976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Comunicación y divulgación</a:t>
          </a:r>
          <a:endParaRPr lang="en-US" sz="1900" kern="1200" noProof="0" dirty="0"/>
        </a:p>
      </dsp:txBody>
      <dsp:txXfrm>
        <a:off x="1245835" y="2740976"/>
        <a:ext cx="1955830" cy="1173498"/>
      </dsp:txXfrm>
    </dsp:sp>
    <dsp:sp modelId="{2FF0AEA7-8711-45FB-A20E-3EF71190465B}">
      <dsp:nvSpPr>
        <dsp:cNvPr id="0" name=""/>
        <dsp:cNvSpPr/>
      </dsp:nvSpPr>
      <dsp:spPr>
        <a:xfrm>
          <a:off x="3397249" y="2740976"/>
          <a:ext cx="1955830" cy="117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900" b="0" i="0" kern="1200" dirty="0"/>
            <a:t>Recopilación y análisis de datos</a:t>
          </a:r>
          <a:endParaRPr lang="en-US" sz="1900" kern="1200" noProof="0" dirty="0"/>
        </a:p>
      </dsp:txBody>
      <dsp:txXfrm>
        <a:off x="3397249" y="2740976"/>
        <a:ext cx="1955830" cy="117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37" y="9252294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8" y="4706387"/>
            <a:ext cx="4983444" cy="44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478" y="149044"/>
            <a:ext cx="5841872" cy="1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5" y="9223781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5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224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1D17-0990-4C6C-9F20-1CC28F7A7E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1D17-0990-4C6C-9F20-1CC28F7A7E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1D17-0990-4C6C-9F20-1CC28F7A7E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5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87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6473">
              <a:defRPr/>
            </a:pPr>
            <a:r>
              <a:rPr lang="en-GB">
                <a:solidFill>
                  <a:srgbClr val="000000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6761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4618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0783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6584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s-PA" sz="16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6473">
              <a:defRPr/>
            </a:pPr>
            <a:r>
              <a:rPr lang="en-GB">
                <a:solidFill>
                  <a:srgbClr val="000000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4881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sz="16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79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512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sz="1100" noProof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79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1184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79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1640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en-IE"/>
              <a:t>Mitigation and Transparency Support Unit Mitigation, Data and Analysis Programme, UNFCCC</a:t>
            </a:r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en-IE"/>
              <a:t>Mitigation and Transparency Support Unit Mitigation, Data and Analysis Programme, UNFCCC</a:t>
            </a:r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5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125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4" y="2205038"/>
            <a:ext cx="7881937" cy="1439862"/>
          </a:xfrm>
        </p:spPr>
        <p:txBody>
          <a:bodyPr/>
          <a:lstStyle>
            <a:lvl1pPr>
              <a:lnSpc>
                <a:spcPts val="4200"/>
              </a:lnSpc>
              <a:defRPr sz="3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6" y="3922715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6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6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40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5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68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4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88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2"/>
            <a:ext cx="3857625" cy="43275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2"/>
            <a:ext cx="3857625" cy="43275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70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06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8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97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523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685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91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6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9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5A4F164-3A46-4CEE-A25C-CA523D5E42F3}" type="slidenum">
              <a:rPr lang="en-US" sz="1350" smtClean="0">
                <a:solidFill>
                  <a:prstClr val="black"/>
                </a:solidFill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1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311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40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125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4" y="2205038"/>
            <a:ext cx="7881937" cy="1204912"/>
          </a:xfrm>
        </p:spPr>
        <p:txBody>
          <a:bodyPr anchor="b"/>
          <a:lstStyle>
            <a:lvl1pPr>
              <a:lnSpc>
                <a:spcPts val="2700"/>
              </a:lnSpc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6" y="3922715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6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6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56852" y="764704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40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5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86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1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73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19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2"/>
            <a:ext cx="3857625" cy="43275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2"/>
            <a:ext cx="3857625" cy="43275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0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6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49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624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977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893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67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6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36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56852" y="764704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54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26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03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75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53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68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21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45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832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67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9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125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6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125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5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2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40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7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02406" indent="-202406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67891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125">
          <a:solidFill>
            <a:schemeClr val="tx1"/>
          </a:solidFill>
          <a:latin typeface="+mn-lt"/>
          <a:cs typeface="+mn-cs"/>
        </a:defRPr>
      </a:lvl2pPr>
      <a:lvl3pPr marL="675085" indent="-202406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3pPr>
      <a:lvl4pPr marL="877491" indent="-201216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4pPr>
      <a:lvl5pPr marL="1078706" indent="-20002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5pPr>
      <a:lvl6pPr marL="1421606" indent="-20002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6pPr>
      <a:lvl7pPr marL="1764506" indent="-20002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7pPr>
      <a:lvl8pPr marL="2107406" indent="-20002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8pPr>
      <a:lvl9pPr marL="2450306" indent="-200025" algn="l" rtl="0" fontAlgn="base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125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6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125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309565"/>
            <a:ext cx="7869238" cy="7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2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1051148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40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125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3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lnSpc>
          <a:spcPts val="1125"/>
        </a:lnSpc>
        <a:spcBef>
          <a:spcPct val="0"/>
        </a:spcBef>
        <a:spcAft>
          <a:spcPct val="0"/>
        </a:spcAft>
        <a:defRPr sz="900">
          <a:solidFill>
            <a:schemeClr val="tx2"/>
          </a:solidFill>
          <a:latin typeface="Arial" charset="0"/>
        </a:defRPr>
      </a:lvl9pPr>
    </p:titleStyle>
    <p:bodyStyle>
      <a:lvl1pPr marL="202406" indent="-202406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67891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125">
          <a:solidFill>
            <a:schemeClr val="tx1"/>
          </a:solidFill>
          <a:latin typeface="+mn-lt"/>
        </a:defRPr>
      </a:lvl2pPr>
      <a:lvl3pPr marL="675085" indent="-202406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3pPr>
      <a:lvl4pPr marL="877491" indent="-201216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4pPr>
      <a:lvl5pPr marL="1078706" indent="-200025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5pPr>
      <a:lvl6pPr marL="1421606" indent="-200025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6pPr>
      <a:lvl7pPr marL="1764506" indent="-200025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7pPr>
      <a:lvl8pPr marL="2107406" indent="-200025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8pPr>
      <a:lvl9pPr marL="2450306" indent="-200025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7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1051148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fccc.int/BU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420888"/>
            <a:ext cx="8521699" cy="1296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sz="4000" b="1" i="1" dirty="0" err="1"/>
              <a:t>Foro</a:t>
            </a:r>
            <a:r>
              <a:rPr lang="en-IE" sz="4000" b="1" i="1" dirty="0"/>
              <a:t> de </a:t>
            </a:r>
            <a:r>
              <a:rPr lang="en-IE" sz="4000" b="1" i="1" dirty="0" err="1"/>
              <a:t>Inversión</a:t>
            </a:r>
            <a:r>
              <a:rPr lang="en-IE" sz="4000" b="1" i="1" dirty="0"/>
              <a:t> </a:t>
            </a:r>
            <a:r>
              <a:rPr lang="en-IE" sz="4000" b="1" i="1" dirty="0" err="1"/>
              <a:t>Climática</a:t>
            </a:r>
            <a:r>
              <a:rPr lang="en-IE" sz="4000" b="1" i="1" dirty="0"/>
              <a:t> </a:t>
            </a:r>
            <a:r>
              <a:rPr lang="en-IE" sz="4000" b="1" i="1" dirty="0" err="1"/>
              <a:t>en</a:t>
            </a:r>
            <a:r>
              <a:rPr lang="en-IE" sz="4000" b="1" i="1" dirty="0"/>
              <a:t> América Central - </a:t>
            </a:r>
            <a:r>
              <a:rPr lang="en-IE" sz="4000" b="1" i="1" dirty="0" err="1"/>
              <a:t>Sesión</a:t>
            </a:r>
            <a:r>
              <a:rPr lang="en-IE" sz="4000" b="1" i="1" dirty="0"/>
              <a:t> </a:t>
            </a:r>
            <a:r>
              <a:rPr lang="en-IE" sz="4000" b="1" i="1" dirty="0" err="1"/>
              <a:t>sobre</a:t>
            </a:r>
            <a:r>
              <a:rPr lang="en-IE" sz="4000" b="1" i="1" dirty="0"/>
              <a:t> </a:t>
            </a:r>
            <a:r>
              <a:rPr lang="en-IE" sz="4000" b="1" i="1" dirty="0" err="1"/>
              <a:t>Cooperación</a:t>
            </a:r>
            <a:r>
              <a:rPr lang="en-IE" sz="4000" b="1" i="1" dirty="0"/>
              <a:t> Regional de las NDC.</a:t>
            </a:r>
            <a:br>
              <a:rPr lang="en-IE" sz="4000" b="1" i="1" dirty="0"/>
            </a:br>
            <a:br>
              <a:rPr lang="en-IE" sz="2000" b="1" i="1" dirty="0">
                <a:highlight>
                  <a:srgbClr val="FFFF00"/>
                </a:highlight>
              </a:rPr>
            </a:br>
            <a:endParaRPr lang="en-IE" sz="2000" b="1" dirty="0">
              <a:highlight>
                <a:srgbClr val="FFFF00"/>
              </a:highlight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359841" y="6165304"/>
            <a:ext cx="6884567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07A83-C545-42DE-A574-C24B2C94C6F4}"/>
              </a:ext>
            </a:extLst>
          </p:cNvPr>
          <p:cNvSpPr txBox="1"/>
          <p:nvPr/>
        </p:nvSpPr>
        <p:spPr>
          <a:xfrm>
            <a:off x="311150" y="5085184"/>
            <a:ext cx="9144000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</a:rPr>
              <a:t>Mayo 2023</a:t>
            </a:r>
            <a:endParaRPr lang="en-US" b="1" dirty="0">
              <a:solidFill>
                <a:schemeClr val="bg1"/>
              </a:solidFill>
            </a:endParaRPr>
          </a:p>
          <a:p>
            <a:br>
              <a:rPr lang="en-US" sz="1600" b="1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4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82F5188-A415-4360-A253-AD2273A7772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 err="1"/>
              <a:t>Visión</a:t>
            </a:r>
            <a:r>
              <a:rPr lang="en-US" sz="1800" b="1" dirty="0"/>
              <a:t> general de la </a:t>
            </a:r>
            <a:r>
              <a:rPr lang="en-US" sz="1800" b="1" dirty="0" err="1"/>
              <a:t>región</a:t>
            </a:r>
            <a:r>
              <a:rPr lang="en-US" sz="1800" b="1" dirty="0"/>
              <a:t> de América Latina y </a:t>
            </a:r>
            <a:r>
              <a:rPr lang="en-US" sz="1800" b="1" dirty="0" err="1"/>
              <a:t>el</a:t>
            </a:r>
            <a:r>
              <a:rPr lang="en-US" sz="1800" b="1" dirty="0"/>
              <a:t> Caribe.</a:t>
            </a:r>
            <a:endParaRPr lang="en-US" sz="1800" kern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D1B805-1885-AE7F-09C0-87190AE35319}"/>
              </a:ext>
            </a:extLst>
          </p:cNvPr>
          <p:cNvSpPr txBox="1"/>
          <p:nvPr/>
        </p:nvSpPr>
        <p:spPr>
          <a:xfrm>
            <a:off x="424517" y="1536174"/>
            <a:ext cx="40001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0" i="0" dirty="0">
                <a:solidFill>
                  <a:srgbClr val="374151"/>
                </a:solidFill>
                <a:effectLst/>
                <a:latin typeface="+mj-lt"/>
              </a:rPr>
              <a:t>Hasta mayo de 2023, los países de América Latina han presentado aproximadamente 37 Informes Bienales de Actualización (BURs), 18 Contribuciones Determinadas a Nivel Nacional (NDCs) y 7 estrategias de desarrollo de bajas emisiones a largo plazo (LT-LEDS).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B5C5A0-EC2D-84B5-E9DE-650B7D96910C}"/>
              </a:ext>
            </a:extLst>
          </p:cNvPr>
          <p:cNvSpPr txBox="1"/>
          <p:nvPr/>
        </p:nvSpPr>
        <p:spPr>
          <a:xfrm>
            <a:off x="535792" y="5768389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hlinkClick r:id="rId3"/>
              </a:rPr>
              <a:t>https://unfccc.int/BURs</a:t>
            </a:r>
            <a:r>
              <a:rPr lang="es-CR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251B66-3121-A05B-08E2-1C6E23031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293" y="1412776"/>
            <a:ext cx="3592312" cy="38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2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82F5188-A415-4360-A253-AD2273A7772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/>
              <a:t>NDCs </a:t>
            </a:r>
            <a:r>
              <a:rPr lang="en-US" sz="1800" b="1" dirty="0" err="1"/>
              <a:t>Latam</a:t>
            </a:r>
            <a:endParaRPr lang="en-US" sz="1800" kern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BE8CFD-FE30-283C-D306-337CBAA3E0C4}"/>
              </a:ext>
            </a:extLst>
          </p:cNvPr>
          <p:cNvSpPr txBox="1"/>
          <p:nvPr/>
        </p:nvSpPr>
        <p:spPr>
          <a:xfrm>
            <a:off x="322069" y="3594789"/>
            <a:ext cx="5173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400" b="0" i="0" dirty="0">
                <a:solidFill>
                  <a:srgbClr val="374151"/>
                </a:solidFill>
                <a:effectLst/>
                <a:latin typeface="+mj-lt"/>
              </a:rPr>
              <a:t>La Decisión 1/CMA 3, paragrafo 26, </a:t>
            </a:r>
            <a:r>
              <a:rPr lang="es-PA" sz="1400" dirty="0">
                <a:solidFill>
                  <a:srgbClr val="374151"/>
                </a:solidFill>
                <a:latin typeface="+mj-lt"/>
              </a:rPr>
              <a:t>Destaca la urgente necesidad de que las Partes redoblen sus esfuerzos para reducir colectivamente las emisiones mediante la aceleración de la acción y la aplicación de medidas de mitigación a nivel nacional, de conformidad con el artículo 4, párrafo 2, del Acuerdo de París.</a:t>
            </a:r>
            <a:endParaRPr lang="es-ES" sz="1400" dirty="0">
              <a:solidFill>
                <a:srgbClr val="374151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10537D-519C-35BF-426F-68617E411A88}"/>
              </a:ext>
            </a:extLst>
          </p:cNvPr>
          <p:cNvSpPr txBox="1"/>
          <p:nvPr/>
        </p:nvSpPr>
        <p:spPr>
          <a:xfrm>
            <a:off x="299361" y="4979784"/>
            <a:ext cx="849986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0" i="0" dirty="0">
                <a:solidFill>
                  <a:srgbClr val="374151"/>
                </a:solidFill>
                <a:effectLst/>
                <a:latin typeface="+mj-lt"/>
              </a:rPr>
              <a:t>La Decisión 1/CMA 3 también solicita al secretariado que actualice anualmente el informe de síntesis sobre las contribuciones determinadas a nivel nacional en el marco del Acuerdo de París, tal como se menciona en la decisión 1/CMA.2, párrafo 10, el cual será distribuido en cada sesión de la Conferencia de las Partes que sirve como reunión de las Partes del Acuerdo de París</a:t>
            </a:r>
            <a:r>
              <a:rPr lang="es-PA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lang="es-CR" dirty="0">
              <a:latin typeface="+mj-lt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0DFDE8B-FC5C-12CE-D848-58376F1B9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75348"/>
              </p:ext>
            </p:extLst>
          </p:nvPr>
        </p:nvGraphicFramePr>
        <p:xfrm>
          <a:off x="322070" y="1066377"/>
          <a:ext cx="4999547" cy="2528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1654">
                  <a:extLst>
                    <a:ext uri="{9D8B030D-6E8A-4147-A177-3AD203B41FA5}">
                      <a16:colId xmlns:a16="http://schemas.microsoft.com/office/drawing/2014/main" val="1260049316"/>
                    </a:ext>
                  </a:extLst>
                </a:gridCol>
                <a:gridCol w="786558">
                  <a:extLst>
                    <a:ext uri="{9D8B030D-6E8A-4147-A177-3AD203B41FA5}">
                      <a16:colId xmlns:a16="http://schemas.microsoft.com/office/drawing/2014/main" val="3876481622"/>
                    </a:ext>
                  </a:extLst>
                </a:gridCol>
                <a:gridCol w="1143807">
                  <a:extLst>
                    <a:ext uri="{9D8B030D-6E8A-4147-A177-3AD203B41FA5}">
                      <a16:colId xmlns:a16="http://schemas.microsoft.com/office/drawing/2014/main" val="2648490284"/>
                    </a:ext>
                  </a:extLst>
                </a:gridCol>
                <a:gridCol w="863586">
                  <a:extLst>
                    <a:ext uri="{9D8B030D-6E8A-4147-A177-3AD203B41FA5}">
                      <a16:colId xmlns:a16="http://schemas.microsoft.com/office/drawing/2014/main" val="218116606"/>
                    </a:ext>
                  </a:extLst>
                </a:gridCol>
                <a:gridCol w="1053942">
                  <a:extLst>
                    <a:ext uri="{9D8B030D-6E8A-4147-A177-3AD203B41FA5}">
                      <a16:colId xmlns:a16="http://schemas.microsoft.com/office/drawing/2014/main" val="2770868215"/>
                    </a:ext>
                  </a:extLst>
                </a:gridCol>
              </a:tblGrid>
              <a:tr h="561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  Year   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submission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2019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2020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2021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2022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66465"/>
                  </a:ext>
                </a:extLst>
              </a:tr>
              <a:tr h="655632">
                <a:tc rowSpan="7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P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Parties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Ecuador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Chile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Argentina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Bolivia (Plurinational State of)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65575"/>
                  </a:ext>
                </a:extLst>
              </a:tr>
              <a:tr h="218544">
                <a:tc vMerge="1"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Colombia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Honduras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Brazil</a:t>
                      </a:r>
                      <a:endParaRPr lang="es-PA" sz="1100" b="0" i="0" u="none" strike="noStrike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07404"/>
                  </a:ext>
                </a:extLst>
              </a:tr>
              <a:tr h="218544">
                <a:tc vMerge="1"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Costa Rica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Paraguay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Uruguay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21282"/>
                  </a:ext>
                </a:extLst>
              </a:tr>
              <a:tr h="218544">
                <a:tc vMerge="1"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Cuba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Venezuela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Mexico</a:t>
                      </a:r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72579"/>
                  </a:ext>
                </a:extLst>
              </a:tr>
              <a:tr h="218544">
                <a:tc vMerge="1"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Nicaragua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Salvador</a:t>
                      </a:r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6997"/>
                  </a:ext>
                </a:extLst>
              </a:tr>
              <a:tr h="218544">
                <a:tc vMerge="1"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Perú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Guatemala</a:t>
                      </a:r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A" sz="1100" b="0" i="0" u="none" strike="noStrike" dirty="0">
                        <a:solidFill>
                          <a:srgbClr val="4242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37712"/>
                  </a:ext>
                </a:extLst>
              </a:tr>
              <a:tr h="218544">
                <a:tc vMerge="1">
                  <a:txBody>
                    <a:bodyPr/>
                    <a:lstStyle/>
                    <a:p>
                      <a:pPr algn="l" fontAlgn="b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Panamá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7859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4557B56-7FEE-641D-B2C6-0E91EEAB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856" y="1066378"/>
            <a:ext cx="2865323" cy="30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9DC2F-1E72-433B-983A-F6647B7D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08" y="857250"/>
            <a:ext cx="597098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B012C-8AD7-62E8-F67A-6C4E7B87158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7381" y="260648"/>
            <a:ext cx="78692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Los </a:t>
            </a:r>
            <a:r>
              <a:rPr lang="en-US" sz="2000" b="1" dirty="0" err="1"/>
              <a:t>Centros</a:t>
            </a:r>
            <a:r>
              <a:rPr lang="en-US" sz="2000" b="1" dirty="0"/>
              <a:t> </a:t>
            </a:r>
            <a:r>
              <a:rPr lang="en-US" sz="2000" b="1" dirty="0" err="1"/>
              <a:t>Regionales</a:t>
            </a:r>
            <a:r>
              <a:rPr lang="en-US" sz="2000" b="1" dirty="0"/>
              <a:t> de </a:t>
            </a:r>
            <a:r>
              <a:rPr lang="en-US" sz="2000" b="1" dirty="0" err="1"/>
              <a:t>Colaboración</a:t>
            </a:r>
            <a:r>
              <a:rPr lang="en-US" sz="2000" b="1" dirty="0"/>
              <a:t> (RCCs</a:t>
            </a:r>
            <a:r>
              <a:rPr lang="en-US" sz="1800" b="1" dirty="0"/>
              <a:t>)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287669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2486FD-8D39-232A-617B-5FBCCAFA0A4A}"/>
              </a:ext>
            </a:extLst>
          </p:cNvPr>
          <p:cNvSpPr txBox="1"/>
          <p:nvPr/>
        </p:nvSpPr>
        <p:spPr>
          <a:xfrm>
            <a:off x="395536" y="101983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Los RCC </a:t>
            </a:r>
            <a:r>
              <a:rPr lang="en-US" sz="1800" dirty="0" err="1"/>
              <a:t>ofrecen</a:t>
            </a:r>
            <a:r>
              <a:rPr lang="en-US" sz="1800" dirty="0"/>
              <a:t> un conjunto </a:t>
            </a:r>
            <a:r>
              <a:rPr lang="en-US" sz="1800" dirty="0" err="1"/>
              <a:t>completo</a:t>
            </a:r>
            <a:r>
              <a:rPr lang="en-US" sz="1800" dirty="0"/>
              <a:t> de </a:t>
            </a:r>
            <a:r>
              <a:rPr lang="en-US" sz="1800" dirty="0" err="1"/>
              <a:t>apoyo</a:t>
            </a:r>
            <a:r>
              <a:rPr lang="en-US" sz="1800" dirty="0"/>
              <a:t> para la </a:t>
            </a:r>
            <a:r>
              <a:rPr lang="en-US" sz="1800" dirty="0" err="1"/>
              <a:t>acción</a:t>
            </a:r>
            <a:r>
              <a:rPr lang="en-US" sz="1800" dirty="0"/>
              <a:t> </a:t>
            </a:r>
            <a:r>
              <a:rPr lang="en-US" sz="1800" dirty="0" err="1"/>
              <a:t>climática</a:t>
            </a:r>
            <a:r>
              <a:rPr lang="en-US" sz="1800" dirty="0"/>
              <a:t>. </a:t>
            </a:r>
            <a:endParaRPr lang="es-CR" sz="24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3C04FDC-F6FE-2A57-D199-493C797AE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340721"/>
              </p:ext>
            </p:extLst>
          </p:nvPr>
        </p:nvGraphicFramePr>
        <p:xfrm>
          <a:off x="637381" y="1772816"/>
          <a:ext cx="6598915" cy="391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D92C39F-918B-320E-ECA2-DD9806DE497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7381" y="260648"/>
            <a:ext cx="78692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/>
              <a:t>Acción</a:t>
            </a:r>
            <a:r>
              <a:rPr lang="en-US" sz="2000" b="1" dirty="0"/>
              <a:t> de </a:t>
            </a:r>
            <a:r>
              <a:rPr lang="en-US" sz="2000" b="1" dirty="0" err="1"/>
              <a:t>apoyo</a:t>
            </a:r>
            <a:endParaRPr lang="es-ES" sz="1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EA14BF-42B7-B872-9A43-B851AB57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4469709"/>
            <a:ext cx="2520280" cy="12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885835-67F1-4A4B-9FE8-50DFBC08A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00808"/>
            <a:ext cx="3613363" cy="34557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2D90D9-3C81-2A34-969E-9127C9089B7F}"/>
              </a:ext>
            </a:extLst>
          </p:cNvPr>
          <p:cNvSpPr txBox="1"/>
          <p:nvPr/>
        </p:nvSpPr>
        <p:spPr>
          <a:xfrm>
            <a:off x="323528" y="1247633"/>
            <a:ext cx="5040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Semana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del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Clima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de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África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(ACW 2023), Nairobi, 4-8 de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septiembre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.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Organizado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por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el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gobierno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de Kenia,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este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evento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se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llevará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a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cabo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de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manera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paralela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a la Cumbre de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Acción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Climática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de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África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(4-6 de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septiembre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),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también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organizada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por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Kenia.</a:t>
            </a:r>
            <a:br>
              <a:rPr lang="en-US" b="0" i="0" dirty="0">
                <a:solidFill>
                  <a:srgbClr val="424245"/>
                </a:solidFill>
                <a:effectLst/>
                <a:latin typeface="+mn-lt"/>
              </a:rPr>
            </a:br>
            <a:r>
              <a:rPr lang="en-US" b="0" i="0" dirty="0">
                <a:solidFill>
                  <a:srgbClr val="424245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Semana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del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Clima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de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Oriente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Medio y Norte de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África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(MENACW 2023), Riad, 9-12 de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octubre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, 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y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organizada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por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el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gobierno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de Arabia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Saudita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.</a:t>
            </a:r>
            <a:br>
              <a:rPr lang="en-US" b="0" i="0" dirty="0">
                <a:solidFill>
                  <a:srgbClr val="424245"/>
                </a:solidFill>
                <a:effectLst/>
                <a:latin typeface="+mn-lt"/>
              </a:rPr>
            </a:br>
            <a:r>
              <a:rPr lang="en-US" b="0" i="0" dirty="0">
                <a:solidFill>
                  <a:srgbClr val="424245"/>
                </a:solidFill>
                <a:effectLst/>
                <a:latin typeface="+mn-lt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0" dirty="0" err="1">
                <a:solidFill>
                  <a:srgbClr val="1960AB"/>
                </a:solidFill>
                <a:effectLst/>
                <a:latin typeface="+mn-lt"/>
              </a:rPr>
              <a:t>Semana</a:t>
            </a:r>
            <a:r>
              <a:rPr lang="en-US" b="1" i="0" dirty="0">
                <a:solidFill>
                  <a:srgbClr val="1960AB"/>
                </a:solidFill>
                <a:effectLst/>
                <a:latin typeface="+mn-lt"/>
              </a:rPr>
              <a:t> del </a:t>
            </a:r>
            <a:r>
              <a:rPr lang="en-US" b="1" i="0" dirty="0" err="1">
                <a:solidFill>
                  <a:srgbClr val="1960AB"/>
                </a:solidFill>
                <a:effectLst/>
                <a:latin typeface="+mn-lt"/>
              </a:rPr>
              <a:t>Clima</a:t>
            </a:r>
            <a:r>
              <a:rPr lang="en-US" b="1" i="0" dirty="0">
                <a:solidFill>
                  <a:srgbClr val="1960AB"/>
                </a:solidFill>
                <a:effectLst/>
                <a:latin typeface="+mn-lt"/>
              </a:rPr>
              <a:t> de América Latina y </a:t>
            </a:r>
            <a:r>
              <a:rPr lang="en-US" b="1" i="0" dirty="0" err="1">
                <a:solidFill>
                  <a:srgbClr val="1960AB"/>
                </a:solidFill>
                <a:effectLst/>
                <a:latin typeface="+mn-lt"/>
              </a:rPr>
              <a:t>el</a:t>
            </a:r>
            <a:r>
              <a:rPr lang="en-US" b="1" i="0" dirty="0">
                <a:solidFill>
                  <a:srgbClr val="1960AB"/>
                </a:solidFill>
                <a:effectLst/>
                <a:latin typeface="+mn-lt"/>
              </a:rPr>
              <a:t> Caribe (LACCW 2023), Ciudad de Panamá, 23-27 de </a:t>
            </a:r>
            <a:r>
              <a:rPr lang="en-US" b="1" i="0" dirty="0" err="1">
                <a:solidFill>
                  <a:srgbClr val="1960AB"/>
                </a:solidFill>
                <a:effectLst/>
                <a:latin typeface="+mn-lt"/>
              </a:rPr>
              <a:t>octubre</a:t>
            </a:r>
            <a:r>
              <a:rPr lang="en-US" i="0" dirty="0">
                <a:effectLst/>
                <a:latin typeface="+mn-lt"/>
              </a:rPr>
              <a:t>, </a:t>
            </a:r>
            <a:r>
              <a:rPr lang="en-US" i="0" dirty="0" err="1">
                <a:effectLst/>
                <a:latin typeface="+mn-lt"/>
              </a:rPr>
              <a:t>organizada</a:t>
            </a:r>
            <a:r>
              <a:rPr lang="en-US" i="0" dirty="0">
                <a:effectLst/>
                <a:latin typeface="+mn-lt"/>
              </a:rPr>
              <a:t> </a:t>
            </a:r>
            <a:r>
              <a:rPr lang="en-US" i="0" dirty="0" err="1">
                <a:effectLst/>
                <a:latin typeface="+mn-lt"/>
              </a:rPr>
              <a:t>por</a:t>
            </a:r>
            <a:r>
              <a:rPr lang="en-US" i="0" dirty="0">
                <a:effectLst/>
                <a:latin typeface="+mn-lt"/>
              </a:rPr>
              <a:t> </a:t>
            </a:r>
            <a:r>
              <a:rPr lang="en-US" i="0" dirty="0" err="1">
                <a:effectLst/>
                <a:latin typeface="+mn-lt"/>
              </a:rPr>
              <a:t>el</a:t>
            </a:r>
            <a:r>
              <a:rPr lang="en-US" i="0" dirty="0">
                <a:effectLst/>
                <a:latin typeface="+mn-lt"/>
              </a:rPr>
              <a:t> </a:t>
            </a:r>
            <a:r>
              <a:rPr lang="en-US" i="0" dirty="0" err="1">
                <a:effectLst/>
                <a:latin typeface="+mn-lt"/>
              </a:rPr>
              <a:t>gobierno</a:t>
            </a:r>
            <a:r>
              <a:rPr lang="en-US" i="0" dirty="0">
                <a:effectLst/>
                <a:latin typeface="+mn-lt"/>
              </a:rPr>
              <a:t> de Panamá.</a:t>
            </a:r>
            <a:br>
              <a:rPr lang="en-US" b="0" i="0" dirty="0">
                <a:solidFill>
                  <a:srgbClr val="424245"/>
                </a:solidFill>
                <a:effectLst/>
                <a:latin typeface="+mn-lt"/>
              </a:rPr>
            </a:br>
            <a:r>
              <a:rPr lang="en-US" b="0" i="0" dirty="0">
                <a:solidFill>
                  <a:srgbClr val="424245"/>
                </a:solidFill>
                <a:effectLst/>
                <a:latin typeface="+mn-lt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La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Semana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del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Clima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de Asia y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el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b="1" i="0" dirty="0" err="1">
                <a:solidFill>
                  <a:srgbClr val="424245"/>
                </a:solidFill>
                <a:effectLst/>
                <a:latin typeface="+mn-lt"/>
              </a:rPr>
              <a:t>Pacífico</a:t>
            </a:r>
            <a:r>
              <a:rPr lang="en-US" b="1" i="0" dirty="0">
                <a:solidFill>
                  <a:srgbClr val="424245"/>
                </a:solidFill>
                <a:effectLst/>
                <a:latin typeface="+mn-lt"/>
              </a:rPr>
              <a:t> (APCW 2023)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también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se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llevará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a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cabo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en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la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segunda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mitad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de 2023, con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el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lugar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y las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fechas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que se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anunciarán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 </a:t>
            </a:r>
            <a:r>
              <a:rPr lang="en-US" i="0" dirty="0" err="1">
                <a:solidFill>
                  <a:srgbClr val="424245"/>
                </a:solidFill>
                <a:effectLst/>
                <a:latin typeface="+mn-lt"/>
              </a:rPr>
              <a:t>próximamente</a:t>
            </a:r>
            <a:r>
              <a:rPr lang="en-US" i="0" dirty="0">
                <a:solidFill>
                  <a:srgbClr val="424245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8461CC-DE36-ABDE-C407-44F59A55F5B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7381" y="260648"/>
            <a:ext cx="78692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/>
              <a:t>Semanas</a:t>
            </a:r>
            <a:r>
              <a:rPr lang="en-US" sz="2000" b="1" dirty="0"/>
              <a:t> </a:t>
            </a:r>
            <a:r>
              <a:rPr lang="en-US" sz="2000" b="1" dirty="0" err="1"/>
              <a:t>Regionales</a:t>
            </a:r>
            <a:r>
              <a:rPr lang="en-US" sz="2000" b="1" dirty="0"/>
              <a:t> del </a:t>
            </a:r>
            <a:r>
              <a:rPr lang="en-US" sz="2000" b="1" dirty="0" err="1"/>
              <a:t>Clima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57109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986367"/>
            <a:ext cx="8208911" cy="7306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dirty="0"/>
              <a:t>¡Gracias!</a:t>
            </a:r>
            <a:br>
              <a:rPr lang="en-US" sz="4400" dirty="0">
                <a:cs typeface="Arial"/>
              </a:rPr>
            </a:b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sz="2800" dirty="0">
                <a:cs typeface="Arial"/>
              </a:rPr>
              <a:t>Nadia González 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ngonzalezburgos@unfccc.int</a:t>
            </a:r>
          </a:p>
        </p:txBody>
      </p:sp>
    </p:spTree>
    <p:extLst>
      <p:ext uri="{BB962C8B-B14F-4D97-AF65-F5344CB8AC3E}">
        <p14:creationId xmlns:p14="http://schemas.microsoft.com/office/powerpoint/2010/main" val="28212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"/>
    </mc:Choice>
    <mc:Fallback xmlns="">
      <p:transition spd="slow" advTm="6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2870-0AD9-4420-8AAE-3CD66185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05064"/>
            <a:ext cx="8496944" cy="1362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sz="3600" dirty="0"/>
              <a:t>Contribuciones nacionalmente Determinadas- </a:t>
            </a:r>
            <a:r>
              <a:rPr lang="es-ES_tradnl" sz="3600" dirty="0" err="1"/>
              <a:t>NDCs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7689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9B0C1B-FB8F-734A-95B9-ED28CF0EFA75}"/>
              </a:ext>
            </a:extLst>
          </p:cNvPr>
          <p:cNvSpPr/>
          <p:nvPr/>
        </p:nvSpPr>
        <p:spPr bwMode="auto">
          <a:xfrm>
            <a:off x="395536" y="2708920"/>
            <a:ext cx="8640960" cy="2081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" bIns="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>
                <a:solidFill>
                  <a:srgbClr val="4B93DC"/>
                </a:solidFill>
                <a:latin typeface="Arial"/>
              </a:rPr>
              <a:t>El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informe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síntesis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 las NDC de 2022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sintetiza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información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 las 166 NDC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más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recientes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disponibles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, que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representan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a las 193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Partes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del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Acuerdo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París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,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incluyendo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las 142 NDC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nuevas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o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actualizadas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comunicadas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por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169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Partes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,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registradas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a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fecha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 23 de </a:t>
            </a:r>
            <a:r>
              <a:rPr lang="en-US" sz="1800" b="1" dirty="0" err="1">
                <a:solidFill>
                  <a:srgbClr val="4B93DC"/>
                </a:solidFill>
                <a:latin typeface="Arial"/>
              </a:rPr>
              <a:t>septiembre</a:t>
            </a:r>
            <a:r>
              <a:rPr lang="en-US" sz="1800" b="1" dirty="0">
                <a:solidFill>
                  <a:srgbClr val="4B93DC"/>
                </a:solidFill>
                <a:latin typeface="Arial"/>
              </a:rPr>
              <a:t> de 2022</a:t>
            </a:r>
            <a:r>
              <a:rPr lang="en-US" sz="2000" b="1" dirty="0">
                <a:solidFill>
                  <a:srgbClr val="4B93DC"/>
                </a:solidFill>
                <a:latin typeface="Arial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A0D069-2A82-E647-A5B4-37103DF53BB0}"/>
              </a:ext>
            </a:extLst>
          </p:cNvPr>
          <p:cNvSpPr/>
          <p:nvPr/>
        </p:nvSpPr>
        <p:spPr bwMode="auto">
          <a:xfrm>
            <a:off x="272010" y="1268760"/>
            <a:ext cx="8640960" cy="120518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6A38D7-6EE0-934A-82D9-09ADBAA18314}"/>
              </a:ext>
            </a:extLst>
          </p:cNvPr>
          <p:cNvSpPr/>
          <p:nvPr/>
        </p:nvSpPr>
        <p:spPr>
          <a:xfrm>
            <a:off x="776066" y="1412776"/>
            <a:ext cx="789412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síntesis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las NDC de 2022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respuesta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solicitud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 CMA 3 para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actualizar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anualmente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síntesis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sobre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las NDC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mencionado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1/CMA.2.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74AF3A-6322-4E04-8EAA-5778B8F1C64A}"/>
              </a:ext>
            </a:extLst>
          </p:cNvPr>
          <p:cNvGrpSpPr/>
          <p:nvPr/>
        </p:nvGrpSpPr>
        <p:grpSpPr>
          <a:xfrm>
            <a:off x="138072" y="3184468"/>
            <a:ext cx="666453" cy="858152"/>
            <a:chOff x="2744195" y="1805703"/>
            <a:chExt cx="239713" cy="360363"/>
          </a:xfrm>
          <a:solidFill>
            <a:schemeClr val="bg1"/>
          </a:solidFill>
        </p:grpSpPr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3FDFA0B1-50AB-45E0-BB51-E6BACFF33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195" y="1805703"/>
              <a:ext cx="239713" cy="360363"/>
            </a:xfrm>
            <a:custGeom>
              <a:avLst/>
              <a:gdLst>
                <a:gd name="T0" fmla="*/ 62 w 64"/>
                <a:gd name="T1" fmla="*/ 16 h 96"/>
                <a:gd name="T2" fmla="*/ 10 w 64"/>
                <a:gd name="T3" fmla="*/ 22 h 96"/>
                <a:gd name="T4" fmla="*/ 4 w 64"/>
                <a:gd name="T5" fmla="*/ 16 h 96"/>
                <a:gd name="T6" fmla="*/ 22 w 64"/>
                <a:gd name="T7" fmla="*/ 9 h 96"/>
                <a:gd name="T8" fmla="*/ 54 w 64"/>
                <a:gd name="T9" fmla="*/ 4 h 96"/>
                <a:gd name="T10" fmla="*/ 56 w 64"/>
                <a:gd name="T11" fmla="*/ 2 h 96"/>
                <a:gd name="T12" fmla="*/ 54 w 64"/>
                <a:gd name="T13" fmla="*/ 0 h 96"/>
                <a:gd name="T14" fmla="*/ 22 w 64"/>
                <a:gd name="T15" fmla="*/ 5 h 96"/>
                <a:gd name="T16" fmla="*/ 0 w 64"/>
                <a:gd name="T17" fmla="*/ 16 h 96"/>
                <a:gd name="T18" fmla="*/ 0 w 64"/>
                <a:gd name="T19" fmla="*/ 82 h 96"/>
                <a:gd name="T20" fmla="*/ 14 w 64"/>
                <a:gd name="T21" fmla="*/ 96 h 96"/>
                <a:gd name="T22" fmla="*/ 14 w 64"/>
                <a:gd name="T23" fmla="*/ 96 h 96"/>
                <a:gd name="T24" fmla="*/ 62 w 64"/>
                <a:gd name="T25" fmla="*/ 90 h 96"/>
                <a:gd name="T26" fmla="*/ 64 w 64"/>
                <a:gd name="T27" fmla="*/ 88 h 96"/>
                <a:gd name="T28" fmla="*/ 64 w 64"/>
                <a:gd name="T29" fmla="*/ 18 h 96"/>
                <a:gd name="T30" fmla="*/ 62 w 64"/>
                <a:gd name="T31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6">
                  <a:moveTo>
                    <a:pt x="62" y="16"/>
                  </a:moveTo>
                  <a:cubicBezTo>
                    <a:pt x="62" y="16"/>
                    <a:pt x="62" y="16"/>
                    <a:pt x="10" y="22"/>
                  </a:cubicBezTo>
                  <a:cubicBezTo>
                    <a:pt x="7" y="22"/>
                    <a:pt x="4" y="19"/>
                    <a:pt x="4" y="16"/>
                  </a:cubicBezTo>
                  <a:cubicBezTo>
                    <a:pt x="4" y="12"/>
                    <a:pt x="4" y="11"/>
                    <a:pt x="22" y="9"/>
                  </a:cubicBezTo>
                  <a:cubicBezTo>
                    <a:pt x="30" y="8"/>
                    <a:pt x="40" y="6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40" y="2"/>
                    <a:pt x="29" y="4"/>
                    <a:pt x="22" y="5"/>
                  </a:cubicBezTo>
                  <a:cubicBezTo>
                    <a:pt x="4" y="7"/>
                    <a:pt x="0" y="8"/>
                    <a:pt x="0" y="1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3"/>
                    <a:pt x="9" y="96"/>
                    <a:pt x="14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3" y="90"/>
                    <a:pt x="64" y="89"/>
                    <a:pt x="64" y="8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2" y="16"/>
                  </a:cubicBezTo>
                  <a:close/>
                </a:path>
              </a:pathLst>
            </a:custGeom>
            <a:grpFill/>
            <a:ln w="9525">
              <a:solidFill>
                <a:srgbClr val="1960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NDCs 2022</a:t>
              </a:r>
              <a:endParaRPr kumimoji="0" lang="id-ID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C8202951-0035-4462-A92E-A291C3B3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1805703"/>
              <a:ext cx="187325" cy="38100"/>
            </a:xfrm>
            <a:custGeom>
              <a:avLst/>
              <a:gdLst>
                <a:gd name="T0" fmla="*/ 0 w 50"/>
                <a:gd name="T1" fmla="*/ 8 h 10"/>
                <a:gd name="T2" fmla="*/ 2 w 50"/>
                <a:gd name="T3" fmla="*/ 10 h 10"/>
                <a:gd name="T4" fmla="*/ 2 w 50"/>
                <a:gd name="T5" fmla="*/ 10 h 10"/>
                <a:gd name="T6" fmla="*/ 48 w 50"/>
                <a:gd name="T7" fmla="*/ 4 h 10"/>
                <a:gd name="T8" fmla="*/ 50 w 50"/>
                <a:gd name="T9" fmla="*/ 2 h 10"/>
                <a:gd name="T10" fmla="*/ 48 w 50"/>
                <a:gd name="T11" fmla="*/ 0 h 10"/>
                <a:gd name="T12" fmla="*/ 2 w 50"/>
                <a:gd name="T13" fmla="*/ 6 h 10"/>
                <a:gd name="T14" fmla="*/ 0 w 50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0">
                  <a:moveTo>
                    <a:pt x="0" y="8"/>
                  </a:move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rgbClr val="1960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2549DDC-A138-4ECB-AD27-2032B71ADC9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5000" y="23844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br>
              <a:rPr lang="en-US" sz="1800" b="1" dirty="0"/>
            </a:br>
            <a:r>
              <a:rPr lang="en-US" sz="2000" b="1" dirty="0"/>
              <a:t>El Informe de </a:t>
            </a:r>
            <a:r>
              <a:rPr lang="en-US" sz="2000" b="1" dirty="0" err="1"/>
              <a:t>Síntesis</a:t>
            </a:r>
            <a:r>
              <a:rPr lang="en-US" sz="2000" b="1" dirty="0"/>
              <a:t> de las NDC - 2022</a:t>
            </a:r>
            <a:r>
              <a:rPr lang="en-US" sz="1800" b="1" dirty="0"/>
              <a:t>.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74971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7546DEFF-FE22-449D-BB10-F6393F7F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16" y="1559570"/>
            <a:ext cx="8545968" cy="37388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1D71C8-BDEC-4ED7-973C-CEC83C78DBA8}"/>
              </a:ext>
            </a:extLst>
          </p:cNvPr>
          <p:cNvSpPr txBox="1">
            <a:spLocks/>
          </p:cNvSpPr>
          <p:nvPr/>
        </p:nvSpPr>
        <p:spPr bwMode="auto">
          <a:xfrm>
            <a:off x="635000" y="23844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kern="0" dirty="0"/>
              <a:t>La </a:t>
            </a:r>
            <a:r>
              <a:rPr lang="en-US" sz="1800" b="1" kern="0" dirty="0" err="1"/>
              <a:t>cobertura</a:t>
            </a:r>
            <a:r>
              <a:rPr lang="en-US" sz="1800" b="1" kern="0" dirty="0"/>
              <a:t> del Informe de </a:t>
            </a:r>
            <a:r>
              <a:rPr lang="en-US" sz="1800" b="1" kern="0" dirty="0" err="1"/>
              <a:t>Síntesis</a:t>
            </a:r>
            <a:r>
              <a:rPr lang="en-US" sz="1800" b="1" kern="0" dirty="0"/>
              <a:t> de las NDC - 2022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71955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7546DEFF-FE22-449D-BB10-F6393F7F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16" y="1559570"/>
            <a:ext cx="8545968" cy="37388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1D71C8-BDEC-4ED7-973C-CEC83C78DBA8}"/>
              </a:ext>
            </a:extLst>
          </p:cNvPr>
          <p:cNvSpPr txBox="1">
            <a:spLocks/>
          </p:cNvSpPr>
          <p:nvPr/>
        </p:nvSpPr>
        <p:spPr bwMode="auto">
          <a:xfrm>
            <a:off x="635000" y="23844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kern="0" dirty="0"/>
              <a:t>The NDC Synthesis Report – 2022 - Coverage</a:t>
            </a:r>
            <a:endParaRPr lang="en-US" sz="1800" kern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313AE3-F92C-4493-AE86-1F123B9F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035AF8-3362-83CE-D39A-B0DD34CAFBF8}"/>
              </a:ext>
            </a:extLst>
          </p:cNvPr>
          <p:cNvSpPr txBox="1">
            <a:spLocks/>
          </p:cNvSpPr>
          <p:nvPr/>
        </p:nvSpPr>
        <p:spPr bwMode="auto">
          <a:xfrm>
            <a:off x="539552" y="390843"/>
            <a:ext cx="8117086" cy="589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kern="0" dirty="0" err="1"/>
              <a:t>Cobertura</a:t>
            </a:r>
            <a:r>
              <a:rPr lang="en-US" sz="1800" b="1" kern="0" dirty="0"/>
              <a:t> de las 24 </a:t>
            </a:r>
            <a:r>
              <a:rPr lang="en-US" sz="1800" b="1" kern="0" dirty="0" err="1"/>
              <a:t>Partes</a:t>
            </a:r>
            <a:r>
              <a:rPr lang="en-US" sz="1800" b="1" kern="0" dirty="0"/>
              <a:t> que </a:t>
            </a:r>
            <a:r>
              <a:rPr lang="en-US" sz="1800" b="1" kern="0" dirty="0" err="1"/>
              <a:t>comunicaron</a:t>
            </a:r>
            <a:r>
              <a:rPr lang="en-US" sz="1800" b="1" kern="0" dirty="0"/>
              <a:t> </a:t>
            </a:r>
            <a:r>
              <a:rPr lang="en-US" sz="1800" b="1" kern="0" dirty="0" err="1"/>
              <a:t>despues</a:t>
            </a:r>
            <a:r>
              <a:rPr lang="en-US" sz="1800" b="1" kern="0" dirty="0"/>
              <a:t> de la COP26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96636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21C3-87BB-4053-B6EA-ADC9EA6C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agregado</a:t>
            </a:r>
            <a:r>
              <a:rPr lang="en-US" dirty="0"/>
              <a:t> de las NDC.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FCE67-7158-422D-B278-0613CFCE8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504238" cy="48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1" y="243534"/>
            <a:ext cx="7869238" cy="741585"/>
          </a:xfrm>
        </p:spPr>
        <p:txBody>
          <a:bodyPr/>
          <a:lstStyle/>
          <a:p>
            <a:pPr algn="ctr"/>
            <a:r>
              <a:rPr lang="en-US" sz="1800" dirty="0"/>
              <a:t>Informe de </a:t>
            </a:r>
            <a:r>
              <a:rPr lang="en-US" sz="1800" dirty="0" err="1"/>
              <a:t>Síntesis</a:t>
            </a:r>
            <a:r>
              <a:rPr lang="en-US" sz="1800" dirty="0"/>
              <a:t> de las NDC 2022: </a:t>
            </a:r>
            <a:r>
              <a:rPr lang="en-US" sz="1800" dirty="0" err="1"/>
              <a:t>Hallazgos</a:t>
            </a:r>
            <a:r>
              <a:rPr lang="en-US" sz="1800" dirty="0"/>
              <a:t> clave.</a:t>
            </a:r>
            <a:endParaRPr lang="en-US" sz="1800" u="sn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9B0C1B-FB8F-734A-95B9-ED28CF0EFA75}"/>
              </a:ext>
            </a:extLst>
          </p:cNvPr>
          <p:cNvSpPr/>
          <p:nvPr/>
        </p:nvSpPr>
        <p:spPr bwMode="auto">
          <a:xfrm>
            <a:off x="179512" y="1096586"/>
            <a:ext cx="8640960" cy="648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" bIns="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700" dirty="0">
                <a:solidFill>
                  <a:srgbClr val="0070C0"/>
                </a:solidFill>
                <a:latin typeface="Arial"/>
              </a:rPr>
              <a:t>La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calidad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de la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información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presentada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en</a:t>
            </a:r>
            <a:r>
              <a:rPr lang="en-US" sz="1700" dirty="0">
                <a:latin typeface="Arial"/>
              </a:rPr>
              <a:t> las NDC, </a:t>
            </a:r>
            <a:r>
              <a:rPr lang="en-US" sz="1700" dirty="0" err="1">
                <a:latin typeface="Arial"/>
              </a:rPr>
              <a:t>incluyendo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los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datos</a:t>
            </a:r>
            <a:r>
              <a:rPr lang="en-US" sz="1700" dirty="0">
                <a:latin typeface="Arial"/>
              </a:rPr>
              <a:t> que </a:t>
            </a:r>
            <a:r>
              <a:rPr lang="en-US" sz="1700" dirty="0" err="1">
                <a:latin typeface="Arial"/>
              </a:rPr>
              <a:t>fundamentan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los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compromisos</a:t>
            </a:r>
            <a:r>
              <a:rPr lang="en-US" sz="1700" dirty="0">
                <a:latin typeface="Arial"/>
              </a:rPr>
              <a:t> de las </a:t>
            </a:r>
            <a:r>
              <a:rPr lang="en-US" sz="1700" dirty="0" err="1">
                <a:latin typeface="Arial"/>
              </a:rPr>
              <a:t>Partes</a:t>
            </a:r>
            <a:r>
              <a:rPr lang="en-US" sz="1700" dirty="0">
                <a:latin typeface="Arial"/>
              </a:rPr>
              <a:t>, ha </a:t>
            </a:r>
            <a:r>
              <a:rPr lang="en-US" sz="1700" dirty="0" err="1">
                <a:latin typeface="Arial"/>
              </a:rPr>
              <a:t>mejorado</a:t>
            </a:r>
            <a:r>
              <a:rPr lang="en-US" sz="1700" dirty="0">
                <a:solidFill>
                  <a:srgbClr val="4B93DC"/>
                </a:solidFill>
                <a:latin typeface="Arial"/>
              </a:rPr>
              <a:t>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9BB98AA6-76EB-471A-87BC-6AEC062F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941" y="1220764"/>
            <a:ext cx="457200" cy="4572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0FD0CC-75DE-4182-8FDC-5CA502440F12}"/>
              </a:ext>
            </a:extLst>
          </p:cNvPr>
          <p:cNvSpPr/>
          <p:nvPr/>
        </p:nvSpPr>
        <p:spPr bwMode="auto">
          <a:xfrm>
            <a:off x="197842" y="3799268"/>
            <a:ext cx="8838653" cy="717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700" dirty="0">
                <a:solidFill>
                  <a:srgbClr val="0070C0"/>
                </a:solidFill>
                <a:latin typeface="Arial"/>
              </a:rPr>
              <a:t>A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ctores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non-Party y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otros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interesados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están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cada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vez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más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involucrados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procesos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planificación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implementación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de las Contribuciones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Determinadas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 Nivel Nacional (NDC).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77DFB410-238F-431C-BF9B-2C2FD915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213" y="3885719"/>
            <a:ext cx="457200" cy="4572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B38F914-4492-45FC-9C38-CEB3593B0DC4}"/>
              </a:ext>
            </a:extLst>
          </p:cNvPr>
          <p:cNvSpPr/>
          <p:nvPr/>
        </p:nvSpPr>
        <p:spPr bwMode="auto">
          <a:xfrm>
            <a:off x="218480" y="2505103"/>
            <a:ext cx="8640960" cy="11978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700" dirty="0">
                <a:solidFill>
                  <a:srgbClr val="0070C0"/>
                </a:solidFill>
                <a:latin typeface="Arial"/>
              </a:rPr>
              <a:t>NDCs se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están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alineando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mejor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con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objetivos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y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prioridades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de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desarrollo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más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amplios</a:t>
            </a:r>
            <a:r>
              <a:rPr lang="en-US" sz="1700" dirty="0">
                <a:solidFill>
                  <a:srgbClr val="4B93DC"/>
                </a:solidFill>
                <a:latin typeface="Arial"/>
              </a:rPr>
              <a:t>, </a:t>
            </a:r>
            <a:r>
              <a:rPr lang="en-US" sz="1700" dirty="0" err="1">
                <a:latin typeface="Arial"/>
              </a:rPr>
              <a:t>logro</a:t>
            </a:r>
            <a:r>
              <a:rPr lang="en-US" sz="1700" dirty="0">
                <a:latin typeface="Arial"/>
              </a:rPr>
              <a:t> de la </a:t>
            </a:r>
            <a:r>
              <a:rPr lang="en-US" sz="1700" dirty="0" err="1">
                <a:latin typeface="Arial"/>
              </a:rPr>
              <a:t>neutralidad</a:t>
            </a:r>
            <a:r>
              <a:rPr lang="en-US" sz="1700" dirty="0">
                <a:latin typeface="Arial"/>
              </a:rPr>
              <a:t> de </a:t>
            </a:r>
            <a:r>
              <a:rPr lang="en-US" sz="1700" dirty="0" err="1">
                <a:latin typeface="Arial"/>
              </a:rPr>
              <a:t>carbono</a:t>
            </a:r>
            <a:r>
              <a:rPr lang="en-US" sz="1700" dirty="0">
                <a:latin typeface="Arial"/>
              </a:rPr>
              <a:t>, </a:t>
            </a:r>
            <a:r>
              <a:rPr lang="en-US" sz="1700" dirty="0" err="1">
                <a:latin typeface="Arial"/>
              </a:rPr>
              <a:t>procesos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legislativos</a:t>
            </a:r>
            <a:r>
              <a:rPr lang="en-US" sz="1700" dirty="0">
                <a:latin typeface="Arial"/>
              </a:rPr>
              <a:t>/</a:t>
            </a:r>
            <a:r>
              <a:rPr lang="en-US" sz="1700" dirty="0" err="1">
                <a:latin typeface="Arial"/>
              </a:rPr>
              <a:t>regulatorios</a:t>
            </a:r>
            <a:r>
              <a:rPr lang="en-US" sz="1700" dirty="0">
                <a:latin typeface="Arial"/>
              </a:rPr>
              <a:t>/</a:t>
            </a:r>
            <a:r>
              <a:rPr lang="en-US" sz="1700" dirty="0" err="1">
                <a:latin typeface="Arial"/>
              </a:rPr>
              <a:t>planificación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nacional</a:t>
            </a:r>
            <a:r>
              <a:rPr lang="en-US" sz="1700" dirty="0">
                <a:latin typeface="Arial"/>
              </a:rPr>
              <a:t> y </a:t>
            </a:r>
            <a:r>
              <a:rPr lang="en-US" sz="1700" dirty="0" err="1">
                <a:latin typeface="Arial"/>
              </a:rPr>
              <a:t>otros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marcos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internacionales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como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los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Objetivos</a:t>
            </a:r>
            <a:r>
              <a:rPr lang="en-US" sz="1700" dirty="0">
                <a:latin typeface="Arial"/>
              </a:rPr>
              <a:t> de Desarrollo </a:t>
            </a:r>
            <a:r>
              <a:rPr lang="en-US" sz="1700" dirty="0" err="1">
                <a:latin typeface="Arial"/>
              </a:rPr>
              <a:t>Sostenible</a:t>
            </a:r>
            <a:r>
              <a:rPr lang="en-US" sz="1700" dirty="0">
                <a:latin typeface="Arial"/>
              </a:rPr>
              <a:t> (ODS).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38724D-A9AD-4FF0-824F-417B7F06EAF2}"/>
              </a:ext>
            </a:extLst>
          </p:cNvPr>
          <p:cNvSpPr/>
          <p:nvPr/>
        </p:nvSpPr>
        <p:spPr bwMode="auto">
          <a:xfrm>
            <a:off x="197843" y="4617774"/>
            <a:ext cx="8640960" cy="539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" bIns="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700" dirty="0">
                <a:solidFill>
                  <a:srgbClr val="0070C0"/>
                </a:solidFill>
                <a:latin typeface="Arial"/>
              </a:rPr>
              <a:t>La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transición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/>
              </a:rPr>
              <a:t>es un </a:t>
            </a:r>
            <a:r>
              <a:rPr lang="en-US" sz="1700" dirty="0" err="1">
                <a:solidFill>
                  <a:srgbClr val="000000"/>
                </a:solidFill>
                <a:latin typeface="Arial"/>
              </a:rPr>
              <a:t>tema</a:t>
            </a:r>
            <a:r>
              <a:rPr lang="en-US" sz="1700" dirty="0">
                <a:solidFill>
                  <a:srgbClr val="000000"/>
                </a:solidFill>
                <a:latin typeface="Arial"/>
              </a:rPr>
              <a:t> clave que </a:t>
            </a:r>
            <a:r>
              <a:rPr lang="en-US" sz="1700" dirty="0" err="1">
                <a:solidFill>
                  <a:srgbClr val="000000"/>
                </a:solidFill>
                <a:latin typeface="Arial"/>
              </a:rPr>
              <a:t>impulsa</a:t>
            </a:r>
            <a:r>
              <a:rPr lang="en-US" sz="1700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US" sz="1700" dirty="0" err="1">
                <a:solidFill>
                  <a:srgbClr val="000000"/>
                </a:solidFill>
                <a:latin typeface="Arial"/>
              </a:rPr>
              <a:t>implementación</a:t>
            </a:r>
            <a:r>
              <a:rPr lang="en-US" sz="1700" dirty="0">
                <a:solidFill>
                  <a:srgbClr val="000000"/>
                </a:solidFill>
                <a:latin typeface="Arial"/>
              </a:rPr>
              <a:t> de las NDC.</a:t>
            </a:r>
          </a:p>
        </p:txBody>
      </p:sp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70CFFE8E-6A42-4391-897F-1B5F75EDA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134" y="4517188"/>
            <a:ext cx="457200" cy="457200"/>
          </a:xfrm>
          <a:prstGeom prst="rect">
            <a:avLst/>
          </a:prstGeom>
        </p:spPr>
      </p:pic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F9AE739-B0F7-4D0D-8A13-DC864072A7FC}"/>
              </a:ext>
            </a:extLst>
          </p:cNvPr>
          <p:cNvSpPr/>
          <p:nvPr/>
        </p:nvSpPr>
        <p:spPr bwMode="auto">
          <a:xfrm>
            <a:off x="227212" y="5229200"/>
            <a:ext cx="4323531" cy="1532200"/>
          </a:xfrm>
          <a:prstGeom prst="roundRect">
            <a:avLst>
              <a:gd name="adj" fmla="val 10427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E8239-1C10-4E84-9E62-135011C407E9}"/>
              </a:ext>
            </a:extLst>
          </p:cNvPr>
          <p:cNvSpPr/>
          <p:nvPr/>
        </p:nvSpPr>
        <p:spPr>
          <a:xfrm>
            <a:off x="302134" y="5337240"/>
            <a:ext cx="421737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adaptación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esta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está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moviendo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marcos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nacionales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más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integrados</a:t>
            </a:r>
            <a:r>
              <a:rPr lang="en-US" sz="1600" dirty="0">
                <a:solidFill>
                  <a:schemeClr val="bg1"/>
                </a:solidFill>
              </a:rPr>
              <a:t>, y </a:t>
            </a:r>
            <a:r>
              <a:rPr lang="en-US" sz="1600" dirty="0" err="1">
                <a:solidFill>
                  <a:schemeClr val="bg1"/>
                </a:solidFill>
              </a:rPr>
              <a:t>los</a:t>
            </a:r>
            <a:r>
              <a:rPr lang="en-US" sz="1600" dirty="0">
                <a:solidFill>
                  <a:schemeClr val="bg1"/>
                </a:solidFill>
              </a:rPr>
              <a:t> planes </a:t>
            </a:r>
            <a:r>
              <a:rPr lang="en-US" sz="1600" dirty="0" err="1">
                <a:solidFill>
                  <a:schemeClr val="bg1"/>
                </a:solidFill>
              </a:rPr>
              <a:t>nacionales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adaptación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están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estableciendo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</a:t>
            </a:r>
            <a:r>
              <a:rPr lang="en-US" sz="1600" dirty="0">
                <a:solidFill>
                  <a:schemeClr val="bg1"/>
                </a:solidFill>
              </a:rPr>
              <a:t> principal </a:t>
            </a:r>
            <a:r>
              <a:rPr lang="en-US" sz="1600" dirty="0" err="1">
                <a:solidFill>
                  <a:schemeClr val="bg1"/>
                </a:solidFill>
              </a:rPr>
              <a:t>instrumento</a:t>
            </a:r>
            <a:r>
              <a:rPr lang="en-US" sz="1600" dirty="0">
                <a:solidFill>
                  <a:schemeClr val="bg1"/>
                </a:solidFill>
              </a:rPr>
              <a:t> para la </a:t>
            </a:r>
            <a:r>
              <a:rPr lang="en-US" sz="1600" dirty="0" err="1">
                <a:solidFill>
                  <a:schemeClr val="bg1"/>
                </a:solidFill>
              </a:rPr>
              <a:t>planificación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nivel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nacional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F41B7513-2B4D-4502-B276-03DBC53ACBDA}"/>
              </a:ext>
            </a:extLst>
          </p:cNvPr>
          <p:cNvSpPr/>
          <p:nvPr/>
        </p:nvSpPr>
        <p:spPr bwMode="auto">
          <a:xfrm>
            <a:off x="4624488" y="5229200"/>
            <a:ext cx="4488804" cy="1529282"/>
          </a:xfrm>
          <a:prstGeom prst="roundRect">
            <a:avLst>
              <a:gd name="adj" fmla="val 10427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D1FE1B-BD7A-4679-A585-91D5E3609BED}"/>
              </a:ext>
            </a:extLst>
          </p:cNvPr>
          <p:cNvSpPr/>
          <p:nvPr/>
        </p:nvSpPr>
        <p:spPr>
          <a:xfrm>
            <a:off x="4816662" y="5337240"/>
            <a:ext cx="421983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mitigación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La </a:t>
            </a:r>
            <a:r>
              <a:rPr lang="en-US" sz="1600" dirty="0" err="1">
                <a:solidFill>
                  <a:schemeClr val="bg1"/>
                </a:solidFill>
              </a:rPr>
              <a:t>energía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renovable</a:t>
            </a:r>
            <a:r>
              <a:rPr lang="en-US" sz="1600" dirty="0">
                <a:solidFill>
                  <a:schemeClr val="bg1"/>
                </a:solidFill>
              </a:rPr>
              <a:t> es la </a:t>
            </a:r>
            <a:r>
              <a:rPr lang="en-US" sz="1600" dirty="0" err="1">
                <a:solidFill>
                  <a:schemeClr val="bg1"/>
                </a:solidFill>
              </a:rPr>
              <a:t>opción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mitigación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más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frecuente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 las NDC, </a:t>
            </a:r>
            <a:r>
              <a:rPr lang="en-US" sz="1600" dirty="0" err="1">
                <a:solidFill>
                  <a:schemeClr val="bg1"/>
                </a:solidFill>
              </a:rPr>
              <a:t>seguida</a:t>
            </a:r>
            <a:r>
              <a:rPr lang="en-US" sz="1600" dirty="0">
                <a:solidFill>
                  <a:schemeClr val="bg1"/>
                </a:solidFill>
              </a:rPr>
              <a:t> de la </a:t>
            </a:r>
            <a:r>
              <a:rPr lang="en-US" sz="1600" dirty="0" err="1">
                <a:solidFill>
                  <a:schemeClr val="bg1"/>
                </a:solidFill>
              </a:rPr>
              <a:t>mejora</a:t>
            </a:r>
            <a:r>
              <a:rPr lang="en-US" sz="1600" dirty="0">
                <a:solidFill>
                  <a:schemeClr val="bg1"/>
                </a:solidFill>
              </a:rPr>
              <a:t> de la </a:t>
            </a:r>
            <a:r>
              <a:rPr lang="en-US" sz="1600" dirty="0" err="1">
                <a:solidFill>
                  <a:schemeClr val="bg1"/>
                </a:solidFill>
              </a:rPr>
              <a:t>eficiencia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energética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edificios</a:t>
            </a:r>
            <a:r>
              <a:rPr lang="en-US" sz="1600" dirty="0">
                <a:solidFill>
                  <a:schemeClr val="bg1"/>
                </a:solidFill>
              </a:rPr>
              <a:t> y la </a:t>
            </a:r>
            <a:r>
              <a:rPr lang="en-US" sz="1600" dirty="0" err="1">
                <a:solidFill>
                  <a:schemeClr val="bg1"/>
                </a:solidFill>
              </a:rPr>
              <a:t>mejora</a:t>
            </a:r>
            <a:r>
              <a:rPr lang="en-US" sz="1600" dirty="0">
                <a:solidFill>
                  <a:schemeClr val="bg1"/>
                </a:solidFill>
              </a:rPr>
              <a:t> de la </a:t>
            </a:r>
            <a:r>
              <a:rPr lang="en-US" sz="1600" dirty="0" err="1">
                <a:solidFill>
                  <a:schemeClr val="bg1"/>
                </a:solidFill>
              </a:rPr>
              <a:t>eficiencia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energética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multisectorial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57092-7262-4649-9BAC-6332D5FC25F1}"/>
              </a:ext>
            </a:extLst>
          </p:cNvPr>
          <p:cNvSpPr/>
          <p:nvPr/>
        </p:nvSpPr>
        <p:spPr bwMode="auto">
          <a:xfrm>
            <a:off x="182588" y="1793919"/>
            <a:ext cx="8853908" cy="5819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180000" bIns="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700" dirty="0" err="1">
                <a:solidFill>
                  <a:srgbClr val="0070C0"/>
                </a:solidFill>
                <a:latin typeface="Arial"/>
              </a:rPr>
              <a:t>Interconexiones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y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beneficios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adicionales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de la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mitigación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y la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adaptación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se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comprenden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mejor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/>
              </a:rPr>
              <a:t>ahora</a:t>
            </a:r>
            <a:r>
              <a:rPr lang="en-US" sz="1700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1700" dirty="0" err="1">
                <a:latin typeface="Arial"/>
              </a:rPr>
              <a:t>también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en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el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contexto</a:t>
            </a:r>
            <a:r>
              <a:rPr lang="en-US" sz="1700" dirty="0">
                <a:latin typeface="Arial"/>
              </a:rPr>
              <a:t> de la </a:t>
            </a:r>
            <a:r>
              <a:rPr lang="en-US" sz="1700" dirty="0" err="1">
                <a:latin typeface="Arial"/>
              </a:rPr>
              <a:t>diversificación</a:t>
            </a:r>
            <a:r>
              <a:rPr lang="en-US" sz="1700" dirty="0">
                <a:latin typeface="Arial"/>
              </a:rPr>
              <a:t> </a:t>
            </a:r>
            <a:r>
              <a:rPr lang="en-US" sz="1700" dirty="0" err="1">
                <a:latin typeface="Arial"/>
              </a:rPr>
              <a:t>económica</a:t>
            </a:r>
            <a:r>
              <a:rPr lang="en-US" sz="1700" dirty="0">
                <a:solidFill>
                  <a:srgbClr val="4B93DC"/>
                </a:solidFill>
                <a:latin typeface="Arial"/>
              </a:rPr>
              <a:t>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F1389B80-8364-4A4E-A47F-222342DAB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320" y="2483901"/>
            <a:ext cx="457200" cy="457200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264C2D85-22F0-43BE-8B82-B588036E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320" y="18650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82F5188-A415-4360-A253-AD2273A7772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1" dirty="0"/>
              <a:t>NDC</a:t>
            </a:r>
            <a:endParaRPr lang="en-US" sz="1800" kern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D0ACE-AEEC-4867-99E9-60B18D27F0C3}"/>
              </a:ext>
            </a:extLst>
          </p:cNvPr>
          <p:cNvSpPr/>
          <p:nvPr/>
        </p:nvSpPr>
        <p:spPr>
          <a:xfrm>
            <a:off x="285143" y="921172"/>
            <a:ext cx="8568952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rgbClr val="4B93DC"/>
                </a:solidFill>
                <a:latin typeface="Arial"/>
              </a:rPr>
              <a:t>Los </a:t>
            </a:r>
            <a:r>
              <a:rPr lang="en-US" sz="1900" dirty="0" err="1">
                <a:solidFill>
                  <a:srgbClr val="4B93DC"/>
                </a:solidFill>
                <a:latin typeface="Arial"/>
              </a:rPr>
              <a:t>Informes</a:t>
            </a:r>
            <a:r>
              <a:rPr lang="en-US" sz="1900" dirty="0">
                <a:solidFill>
                  <a:srgbClr val="4B93DC"/>
                </a:solidFill>
                <a:latin typeface="Arial"/>
              </a:rPr>
              <a:t> de </a:t>
            </a:r>
            <a:r>
              <a:rPr lang="en-US" sz="1900" dirty="0" err="1">
                <a:solidFill>
                  <a:srgbClr val="4B93DC"/>
                </a:solidFill>
                <a:latin typeface="Arial"/>
              </a:rPr>
              <a:t>Síntesis</a:t>
            </a:r>
            <a:r>
              <a:rPr lang="en-US" sz="1900" dirty="0">
                <a:solidFill>
                  <a:srgbClr val="4B93DC"/>
                </a:solidFill>
                <a:latin typeface="Arial"/>
              </a:rPr>
              <a:t> (SR) </a:t>
            </a:r>
            <a:r>
              <a:rPr lang="en-US" sz="1900" dirty="0">
                <a:latin typeface="Arial"/>
              </a:rPr>
              <a:t>de las NDC se </a:t>
            </a:r>
            <a:r>
              <a:rPr lang="en-US" sz="1900" dirty="0" err="1">
                <a:latin typeface="Arial"/>
              </a:rPr>
              <a:t>preparan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en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respuesta</a:t>
            </a:r>
            <a:r>
              <a:rPr lang="en-US" sz="1900" dirty="0">
                <a:latin typeface="Arial"/>
              </a:rPr>
              <a:t> a la </a:t>
            </a:r>
            <a:r>
              <a:rPr lang="en-US" sz="1900" dirty="0" err="1">
                <a:latin typeface="Arial"/>
              </a:rPr>
              <a:t>solicitud</a:t>
            </a:r>
            <a:r>
              <a:rPr lang="en-US" sz="1900" dirty="0">
                <a:latin typeface="Arial"/>
              </a:rPr>
              <a:t> de la CMA 3 de </a:t>
            </a:r>
            <a:r>
              <a:rPr lang="en-US" sz="1900" dirty="0" err="1">
                <a:latin typeface="Arial"/>
              </a:rPr>
              <a:t>actualizar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anualmente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el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informe</a:t>
            </a:r>
            <a:r>
              <a:rPr lang="en-US" sz="1900" dirty="0">
                <a:latin typeface="Arial"/>
              </a:rPr>
              <a:t> de </a:t>
            </a:r>
            <a:r>
              <a:rPr lang="en-US" sz="1900" dirty="0" err="1">
                <a:latin typeface="Arial"/>
              </a:rPr>
              <a:t>síntesis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sobre</a:t>
            </a:r>
            <a:r>
              <a:rPr lang="en-US" sz="1900" dirty="0">
                <a:latin typeface="Arial"/>
              </a:rPr>
              <a:t> las NDC </a:t>
            </a:r>
            <a:r>
              <a:rPr lang="en-US" sz="1900" dirty="0" err="1">
                <a:latin typeface="Arial"/>
              </a:rPr>
              <a:t>mencionado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en</a:t>
            </a:r>
            <a:r>
              <a:rPr lang="en-US" sz="1900" dirty="0">
                <a:latin typeface="Arial"/>
              </a:rPr>
              <a:t> la </a:t>
            </a:r>
            <a:r>
              <a:rPr lang="en-US" sz="1900" dirty="0" err="1">
                <a:latin typeface="Arial"/>
              </a:rPr>
              <a:t>decisión</a:t>
            </a:r>
            <a:r>
              <a:rPr lang="en-US" sz="1900" dirty="0">
                <a:latin typeface="Arial"/>
              </a:rPr>
              <a:t> 1/CMA.2. </a:t>
            </a:r>
          </a:p>
          <a:p>
            <a:pPr>
              <a:defRPr/>
            </a:pPr>
            <a:r>
              <a:rPr lang="en-US" sz="1900" dirty="0">
                <a:solidFill>
                  <a:srgbClr val="4B93DC"/>
                </a:solidFill>
                <a:latin typeface="Arial"/>
              </a:rPr>
              <a:t>El Informe de </a:t>
            </a:r>
            <a:r>
              <a:rPr lang="en-US" sz="1900" dirty="0" err="1">
                <a:solidFill>
                  <a:srgbClr val="4B93DC"/>
                </a:solidFill>
                <a:latin typeface="Arial"/>
              </a:rPr>
              <a:t>Síntesis</a:t>
            </a:r>
            <a:r>
              <a:rPr lang="en-US" sz="1900" dirty="0">
                <a:solidFill>
                  <a:srgbClr val="4B93DC"/>
                </a:solidFill>
                <a:latin typeface="Arial"/>
              </a:rPr>
              <a:t> de las NDC de 2022 </a:t>
            </a:r>
            <a:r>
              <a:rPr lang="en-US" sz="1900" dirty="0" err="1">
                <a:latin typeface="Arial"/>
              </a:rPr>
              <a:t>recopiló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información</a:t>
            </a:r>
            <a:r>
              <a:rPr lang="en-US" sz="1900" dirty="0">
                <a:latin typeface="Arial"/>
              </a:rPr>
              <a:t> de las 166 NDC </a:t>
            </a:r>
            <a:r>
              <a:rPr lang="en-US" sz="1900" dirty="0" err="1">
                <a:latin typeface="Arial"/>
              </a:rPr>
              <a:t>más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recientes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disponibles</a:t>
            </a:r>
            <a:r>
              <a:rPr lang="en-US" sz="1900" dirty="0">
                <a:latin typeface="Arial"/>
              </a:rPr>
              <a:t>, que </a:t>
            </a:r>
            <a:r>
              <a:rPr lang="en-US" sz="1900" dirty="0" err="1">
                <a:latin typeface="Arial"/>
              </a:rPr>
              <a:t>representan</a:t>
            </a:r>
            <a:r>
              <a:rPr lang="en-US" sz="1900" dirty="0">
                <a:latin typeface="Arial"/>
              </a:rPr>
              <a:t> a las 193 </a:t>
            </a:r>
            <a:r>
              <a:rPr lang="en-US" sz="1900" dirty="0" err="1">
                <a:latin typeface="Arial"/>
              </a:rPr>
              <a:t>Partes</a:t>
            </a:r>
            <a:r>
              <a:rPr lang="en-US" sz="1900" dirty="0">
                <a:latin typeface="Arial"/>
              </a:rPr>
              <a:t> del </a:t>
            </a:r>
            <a:r>
              <a:rPr lang="en-US" sz="1900" dirty="0" err="1">
                <a:latin typeface="Arial"/>
              </a:rPr>
              <a:t>Acuerdo</a:t>
            </a:r>
            <a:r>
              <a:rPr lang="en-US" sz="1900" dirty="0">
                <a:latin typeface="Arial"/>
              </a:rPr>
              <a:t> de </a:t>
            </a:r>
            <a:r>
              <a:rPr lang="en-US" sz="1900" dirty="0" err="1">
                <a:latin typeface="Arial"/>
              </a:rPr>
              <a:t>París</a:t>
            </a:r>
            <a:r>
              <a:rPr lang="en-US" sz="1900" dirty="0">
                <a:latin typeface="Arial"/>
              </a:rPr>
              <a:t>, </a:t>
            </a:r>
            <a:r>
              <a:rPr lang="en-US" sz="1900" dirty="0" err="1">
                <a:latin typeface="Arial"/>
              </a:rPr>
              <a:t>incluyendo</a:t>
            </a:r>
            <a:r>
              <a:rPr lang="en-US" sz="1900" dirty="0">
                <a:latin typeface="Arial"/>
              </a:rPr>
              <a:t> las 142 NDC </a:t>
            </a:r>
            <a:r>
              <a:rPr lang="en-US" sz="1900" dirty="0" err="1">
                <a:latin typeface="Arial"/>
              </a:rPr>
              <a:t>nuevas</a:t>
            </a:r>
            <a:r>
              <a:rPr lang="en-US" sz="1900" dirty="0">
                <a:latin typeface="Arial"/>
              </a:rPr>
              <a:t> o </a:t>
            </a:r>
            <a:r>
              <a:rPr lang="en-US" sz="1900" dirty="0" err="1">
                <a:latin typeface="Arial"/>
              </a:rPr>
              <a:t>actualizadas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comunicadas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por</a:t>
            </a:r>
            <a:r>
              <a:rPr lang="en-US" sz="1900" dirty="0">
                <a:latin typeface="Arial"/>
              </a:rPr>
              <a:t> 169 </a:t>
            </a:r>
            <a:r>
              <a:rPr lang="en-US" sz="1900" dirty="0" err="1">
                <a:latin typeface="Arial"/>
              </a:rPr>
              <a:t>Partes</a:t>
            </a:r>
            <a:r>
              <a:rPr lang="en-US" sz="1900" dirty="0">
                <a:latin typeface="Arial"/>
              </a:rPr>
              <a:t>, </a:t>
            </a:r>
            <a:r>
              <a:rPr lang="en-US" sz="1900" dirty="0" err="1">
                <a:latin typeface="Arial"/>
              </a:rPr>
              <a:t>registradas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en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el</a:t>
            </a:r>
            <a:r>
              <a:rPr lang="en-US" sz="1900" dirty="0">
                <a:latin typeface="Arial"/>
              </a:rPr>
              <a:t> </a:t>
            </a:r>
            <a:r>
              <a:rPr lang="en-US" sz="1900" dirty="0" err="1">
                <a:latin typeface="Arial"/>
              </a:rPr>
              <a:t>registro</a:t>
            </a:r>
            <a:r>
              <a:rPr lang="en-US" sz="1900" dirty="0">
                <a:latin typeface="Arial"/>
              </a:rPr>
              <a:t> de NDC hasta </a:t>
            </a:r>
            <a:r>
              <a:rPr lang="en-US" sz="1900" dirty="0" err="1">
                <a:latin typeface="Arial"/>
              </a:rPr>
              <a:t>el</a:t>
            </a:r>
            <a:r>
              <a:rPr lang="en-US" sz="1900" dirty="0">
                <a:latin typeface="Arial"/>
              </a:rPr>
              <a:t> 23 de </a:t>
            </a:r>
            <a:r>
              <a:rPr lang="en-US" sz="1900" dirty="0" err="1">
                <a:latin typeface="Arial"/>
              </a:rPr>
              <a:t>septiembre</a:t>
            </a:r>
            <a:r>
              <a:rPr lang="en-US" sz="1900" dirty="0">
                <a:latin typeface="Arial"/>
              </a:rPr>
              <a:t> de 2022.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92CCB9-BA13-4D3B-BFEA-03014515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85007"/>
              </p:ext>
            </p:extLst>
          </p:nvPr>
        </p:nvGraphicFramePr>
        <p:xfrm>
          <a:off x="285143" y="3480400"/>
          <a:ext cx="8568952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857">
                  <a:extLst>
                    <a:ext uri="{9D8B030D-6E8A-4147-A177-3AD203B41FA5}">
                      <a16:colId xmlns:a16="http://schemas.microsoft.com/office/drawing/2014/main" val="2899619785"/>
                    </a:ext>
                  </a:extLst>
                </a:gridCol>
                <a:gridCol w="4282095">
                  <a:extLst>
                    <a:ext uri="{9D8B030D-6E8A-4147-A177-3AD203B41FA5}">
                      <a16:colId xmlns:a16="http://schemas.microsoft.com/office/drawing/2014/main" val="273822181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Año</a:t>
                      </a:r>
                      <a:r>
                        <a:rPr lang="en-US" sz="1800" b="1" u="none" strike="noStrike" dirty="0">
                          <a:effectLst/>
                        </a:rPr>
                        <a:t> de </a:t>
                      </a:r>
                      <a:r>
                        <a:rPr lang="en-US" sz="1800" b="1" u="none" strike="noStrike" dirty="0" err="1">
                          <a:effectLst/>
                        </a:rPr>
                        <a:t>presentación</a:t>
                      </a:r>
                      <a:r>
                        <a:rPr lang="en-US" sz="1800" b="1" u="none" strike="noStrike" dirty="0">
                          <a:effectLst/>
                        </a:rPr>
                        <a:t>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No. of Parties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1803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7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471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953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714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173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736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738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808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Aún</a:t>
                      </a:r>
                      <a:r>
                        <a:rPr lang="en-US" sz="1600" u="none" strike="noStrike" dirty="0">
                          <a:effectLst/>
                        </a:rPr>
                        <a:t> no </a:t>
                      </a:r>
                      <a:r>
                        <a:rPr lang="en-US" sz="1600" u="none" strike="noStrike" dirty="0" err="1">
                          <a:effectLst/>
                        </a:rPr>
                        <a:t>presentado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557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0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2870-0AD9-4420-8AAE-3CD66185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509120"/>
            <a:ext cx="7772400" cy="1362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 NDCs LATAM</a:t>
            </a:r>
          </a:p>
        </p:txBody>
      </p:sp>
    </p:spTree>
    <p:extLst>
      <p:ext uri="{BB962C8B-B14F-4D97-AF65-F5344CB8AC3E}">
        <p14:creationId xmlns:p14="http://schemas.microsoft.com/office/powerpoint/2010/main" val="2143095556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NFCCC_Master 70pt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d8c265a-5436-43a7-80c1-713d2827ffde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9D1123C8F6A46A36AC289E84E52F3" ma:contentTypeVersion="16" ma:contentTypeDescription="Crear nuevo documento." ma:contentTypeScope="" ma:versionID="0882f9caecd460b8a7e53cb2928892b1">
  <xsd:schema xmlns:xsd="http://www.w3.org/2001/XMLSchema" xmlns:xs="http://www.w3.org/2001/XMLSchema" xmlns:p="http://schemas.microsoft.com/office/2006/metadata/properties" xmlns:ns2="697bf1a9-5dbc-488a-a9c5-e26b8673b87e" xmlns:ns3="4d9e8f3e-9aac-4453-becf-897ac064282d" xmlns:ns4="eb4559c4-8463-4985-927f-f0d558bff8f0" targetNamespace="http://schemas.microsoft.com/office/2006/metadata/properties" ma:root="true" ma:fieldsID="e5b2c83cd09516d66aecfe5a44dee399" ns2:_="" ns3:_="" ns4:_="">
    <xsd:import namespace="697bf1a9-5dbc-488a-a9c5-e26b8673b87e"/>
    <xsd:import namespace="4d9e8f3e-9aac-4453-becf-897ac064282d"/>
    <xsd:import namespace="eb4559c4-8463-4985-927f-f0d558bff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bf1a9-5dbc-488a-a9c5-e26b8673b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e8f3e-9aac-4453-becf-897ac0642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59c4-8463-4985-927f-f0d558bff8f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a0ae36b-2251-4bd5-9ed6-e99344f9d35d}" ma:internalName="TaxCatchAll" ma:showField="CatchAllData" ma:web="4d9e8f3e-9aac-4453-becf-897ac0642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9e8f3e-9aac-4453-becf-897ac064282d">
      <UserInfo>
        <DisplayName/>
        <AccountId xsi:nil="true"/>
        <AccountType/>
      </UserInfo>
    </SharedWithUsers>
    <TaxCatchAll xmlns="eb4559c4-8463-4985-927f-f0d558bff8f0" xsi:nil="true"/>
    <lcf76f155ced4ddcb4097134ff3c332f xmlns="697bf1a9-5dbc-488a-a9c5-e26b8673b8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1B3339-0E37-4721-ADE4-9AA4ABDD520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849B7FB-D1AD-4606-B383-7A2D281CAF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0B23B-A9A0-48F4-8D36-6B13215F2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bf1a9-5dbc-488a-a9c5-e26b8673b87e"/>
    <ds:schemaRef ds:uri="4d9e8f3e-9aac-4453-becf-897ac064282d"/>
    <ds:schemaRef ds:uri="eb4559c4-8463-4985-927f-f0d558bff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264B1F-26C7-481A-B5FC-DAA70D0F9A32}">
  <ds:schemaRefs>
    <ds:schemaRef ds:uri="697bf1a9-5dbc-488a-a9c5-e26b8673b87e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d9e8f3e-9aac-4453-becf-897ac064282d"/>
    <ds:schemaRef ds:uri="http://schemas.microsoft.com/office/2006/documentManagement/types"/>
    <ds:schemaRef ds:uri="http://purl.org/dc/dcmitype/"/>
    <ds:schemaRef ds:uri="eb4559c4-8463-4985-927f-f0d558bff8f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989</Words>
  <Application>Microsoft Office PowerPoint</Application>
  <PresentationFormat>On-screen Show (4:3)</PresentationFormat>
  <Paragraphs>114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Söhne</vt:lpstr>
      <vt:lpstr>Wingdings</vt:lpstr>
      <vt:lpstr> UNFCCC PowerPoint</vt:lpstr>
      <vt:lpstr>UNFCCC quote</vt:lpstr>
      <vt:lpstr>UNFCCC_Master 70pt title</vt:lpstr>
      <vt:lpstr>1_UNFCCC_Master 70pt title</vt:lpstr>
      <vt:lpstr>1_ UNFCCC PowerPoint</vt:lpstr>
      <vt:lpstr>2_ UNFCCC PowerPoint</vt:lpstr>
      <vt:lpstr>Foro de Inversión Climática en América Central - Sesión sobre Cooperación Regional de las NDC.  </vt:lpstr>
      <vt:lpstr>Contribuciones nacionalmente Determinadas- NDCs</vt:lpstr>
      <vt:lpstr> El Informe de Síntesis de las NDC - 2022.</vt:lpstr>
      <vt:lpstr>PowerPoint Presentation</vt:lpstr>
      <vt:lpstr>PowerPoint Presentation</vt:lpstr>
      <vt:lpstr>Efecto agregado de las NDC.</vt:lpstr>
      <vt:lpstr>Informe de Síntesis de las NDC 2022: Hallazgos clave.</vt:lpstr>
      <vt:lpstr>NDC</vt:lpstr>
      <vt:lpstr> NDCs LATAM</vt:lpstr>
      <vt:lpstr>Visión general de la región de América Latina y el Caribe.</vt:lpstr>
      <vt:lpstr>NDCs Latam</vt:lpstr>
      <vt:lpstr>Los Centros Regionales de Colaboración (RCCs)</vt:lpstr>
      <vt:lpstr>Acción de apoyo</vt:lpstr>
      <vt:lpstr>Semanas Regionales del Clima</vt:lpstr>
      <vt:lpstr>¡Gracias!   Nadia González  ngonzalezburgos@unfccc.int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of the NDC Task Team</dc:title>
  <dc:creator/>
  <cp:lastModifiedBy/>
  <cp:revision>203</cp:revision>
  <dcterms:created xsi:type="dcterms:W3CDTF">2015-08-27T08:09:33Z</dcterms:created>
  <dcterms:modified xsi:type="dcterms:W3CDTF">2023-05-19T17:35:57Z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0x010100B199D1123C8F6A46A36AC289E84E52F3</vt:lpwstr>
  </property>
  <property fmtid="{D5CDD505-2E9C-101B-9397-08002B2CF9AE}" pid="3" name="Order">
    <vt:r8>134000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