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57" r:id="rId6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>
        <p:scale>
          <a:sx n="50" d="100"/>
          <a:sy n="50" d="100"/>
        </p:scale>
        <p:origin x="109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 Delgado-Olguin (Afilliate)" userId="de81ed8d-c33b-49bb-8692-88f0838c2912" providerId="ADAL" clId="{45149226-74B3-4DD0-AEC4-B2EF53FC7CFF}"/>
    <pc:docChg chg="custSel modSld">
      <pc:chgData name="Karla  Delgado-Olguin (Afilliate)" userId="de81ed8d-c33b-49bb-8692-88f0838c2912" providerId="ADAL" clId="{45149226-74B3-4DD0-AEC4-B2EF53FC7CFF}" dt="2023-05-12T21:56:19.186" v="4" actId="1076"/>
      <pc:docMkLst>
        <pc:docMk/>
      </pc:docMkLst>
      <pc:sldChg chg="addSp delSp modSp mod">
        <pc:chgData name="Karla  Delgado-Olguin (Afilliate)" userId="de81ed8d-c33b-49bb-8692-88f0838c2912" providerId="ADAL" clId="{45149226-74B3-4DD0-AEC4-B2EF53FC7CFF}" dt="2023-05-12T21:56:19.186" v="4" actId="1076"/>
        <pc:sldMkLst>
          <pc:docMk/>
          <pc:sldMk cId="825887028" sldId="256"/>
        </pc:sldMkLst>
        <pc:picChg chg="add mod">
          <ac:chgData name="Karla  Delgado-Olguin (Afilliate)" userId="de81ed8d-c33b-49bb-8692-88f0838c2912" providerId="ADAL" clId="{45149226-74B3-4DD0-AEC4-B2EF53FC7CFF}" dt="2023-05-12T21:56:19.186" v="4" actId="1076"/>
          <ac:picMkLst>
            <pc:docMk/>
            <pc:sldMk cId="825887028" sldId="256"/>
            <ac:picMk id="3" creationId="{727E1304-E78E-6921-C07F-457954FC783F}"/>
          </ac:picMkLst>
        </pc:picChg>
        <pc:picChg chg="del">
          <ac:chgData name="Karla  Delgado-Olguin (Afilliate)" userId="de81ed8d-c33b-49bb-8692-88f0838c2912" providerId="ADAL" clId="{45149226-74B3-4DD0-AEC4-B2EF53FC7CFF}" dt="2023-05-12T21:55:21.614" v="0" actId="478"/>
          <ac:picMkLst>
            <pc:docMk/>
            <pc:sldMk cId="825887028" sldId="256"/>
            <ac:picMk id="5" creationId="{762AC3BA-4814-A328-9A00-1FD354403FAB}"/>
          </ac:picMkLst>
        </pc:picChg>
      </pc:sldChg>
    </pc:docChg>
  </pc:docChgLst>
  <pc:docChgLst>
    <pc:chgData name="Karla  Delgado-Olguin (Afilliate)" userId="de81ed8d-c33b-49bb-8692-88f0838c2912" providerId="ADAL" clId="{981E5A2C-7F09-4606-A0DD-2A74429E82BE}"/>
    <pc:docChg chg="modSld">
      <pc:chgData name="Karla  Delgado-Olguin (Afilliate)" userId="de81ed8d-c33b-49bb-8692-88f0838c2912" providerId="ADAL" clId="{981E5A2C-7F09-4606-A0DD-2A74429E82BE}" dt="2023-05-12T20:21:34.342" v="6" actId="1076"/>
      <pc:docMkLst>
        <pc:docMk/>
      </pc:docMkLst>
      <pc:sldChg chg="addSp modSp mod">
        <pc:chgData name="Karla  Delgado-Olguin (Afilliate)" userId="de81ed8d-c33b-49bb-8692-88f0838c2912" providerId="ADAL" clId="{981E5A2C-7F09-4606-A0DD-2A74429E82BE}" dt="2023-05-12T20:21:34.342" v="6" actId="1076"/>
        <pc:sldMkLst>
          <pc:docMk/>
          <pc:sldMk cId="825887028" sldId="256"/>
        </pc:sldMkLst>
        <pc:spChg chg="mod">
          <ac:chgData name="Karla  Delgado-Olguin (Afilliate)" userId="de81ed8d-c33b-49bb-8692-88f0838c2912" providerId="ADAL" clId="{981E5A2C-7F09-4606-A0DD-2A74429E82BE}" dt="2023-05-12T20:21:34.342" v="6" actId="1076"/>
          <ac:spMkLst>
            <pc:docMk/>
            <pc:sldMk cId="825887028" sldId="256"/>
            <ac:spMk id="10" creationId="{FB30E21A-E6D5-21D6-A276-224C816BA4E3}"/>
          </ac:spMkLst>
        </pc:spChg>
        <pc:spChg chg="mod">
          <ac:chgData name="Karla  Delgado-Olguin (Afilliate)" userId="de81ed8d-c33b-49bb-8692-88f0838c2912" providerId="ADAL" clId="{981E5A2C-7F09-4606-A0DD-2A74429E82BE}" dt="2023-05-12T20:21:34.342" v="6" actId="1076"/>
          <ac:spMkLst>
            <pc:docMk/>
            <pc:sldMk cId="825887028" sldId="256"/>
            <ac:spMk id="11" creationId="{BD3A995B-B7C8-9A3E-73A5-C1BED5009DB6}"/>
          </ac:spMkLst>
        </pc:spChg>
        <pc:spChg chg="mod">
          <ac:chgData name="Karla  Delgado-Olguin (Afilliate)" userId="de81ed8d-c33b-49bb-8692-88f0838c2912" providerId="ADAL" clId="{981E5A2C-7F09-4606-A0DD-2A74429E82BE}" dt="2023-05-12T20:21:34.342" v="6" actId="1076"/>
          <ac:spMkLst>
            <pc:docMk/>
            <pc:sldMk cId="825887028" sldId="256"/>
            <ac:spMk id="13" creationId="{D6D25671-8FA3-0D95-6A01-B837662AB5A6}"/>
          </ac:spMkLst>
        </pc:spChg>
        <pc:picChg chg="mod">
          <ac:chgData name="Karla  Delgado-Olguin (Afilliate)" userId="de81ed8d-c33b-49bb-8692-88f0838c2912" providerId="ADAL" clId="{981E5A2C-7F09-4606-A0DD-2A74429E82BE}" dt="2023-05-12T20:21:34.342" v="6" actId="1076"/>
          <ac:picMkLst>
            <pc:docMk/>
            <pc:sldMk cId="825887028" sldId="256"/>
            <ac:picMk id="5" creationId="{762AC3BA-4814-A328-9A00-1FD354403FAB}"/>
          </ac:picMkLst>
        </pc:picChg>
        <pc:picChg chg="mod">
          <ac:chgData name="Karla  Delgado-Olguin (Afilliate)" userId="de81ed8d-c33b-49bb-8692-88f0838c2912" providerId="ADAL" clId="{981E5A2C-7F09-4606-A0DD-2A74429E82BE}" dt="2023-05-12T20:21:30.502" v="5" actId="1076"/>
          <ac:picMkLst>
            <pc:docMk/>
            <pc:sldMk cId="825887028" sldId="256"/>
            <ac:picMk id="9" creationId="{7A0A9D83-69C9-3E64-E673-EBFF2C4E46A7}"/>
          </ac:picMkLst>
        </pc:picChg>
        <pc:picChg chg="add mod">
          <ac:chgData name="Karla  Delgado-Olguin (Afilliate)" userId="de81ed8d-c33b-49bb-8692-88f0838c2912" providerId="ADAL" clId="{981E5A2C-7F09-4606-A0DD-2A74429E82BE}" dt="2023-05-12T20:21:22.423" v="1" actId="1076"/>
          <ac:picMkLst>
            <pc:docMk/>
            <pc:sldMk cId="825887028" sldId="256"/>
            <ac:picMk id="15" creationId="{71505D23-8AEA-A48F-3A8A-EB81F48164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9.sv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8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7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svg"/><Relationship Id="rId7" Type="http://schemas.openxmlformats.org/officeDocument/2006/relationships/image" Target="../media/image3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7.jpeg"/><Relationship Id="rId5" Type="http://schemas.openxmlformats.org/officeDocument/2006/relationships/hyperlink" Target="https://www.icmagroup.org/assets/documents/Regulatory/Green-Bonds/Sustainability-Bonds-Guidelines-June-2018-270520.pdf" TargetMode="External"/><Relationship Id="rId10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480" y="1272529"/>
            <a:ext cx="3924833" cy="6652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724460" y="3969262"/>
            <a:ext cx="822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Bonos verdes y su aporte al cumplimiento de las NDC</a:t>
            </a:r>
            <a:endParaRPr lang="es-PA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724460" y="5585470"/>
            <a:ext cx="822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Valeria Dagnino Contreras – LAC Sustainability Manager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814" y="1935204"/>
            <a:ext cx="6942510" cy="1618179"/>
          </a:xfrm>
          <a:prstGeom prst="rect">
            <a:avLst/>
          </a:prstGeom>
        </p:spPr>
      </p:pic>
      <p:pic>
        <p:nvPicPr>
          <p:cNvPr id="6" name="Picture 5" descr="hello&#10;">
            <a:extLst>
              <a:ext uri="{FF2B5EF4-FFF2-40B4-BE49-F238E27FC236}">
                <a16:creationId xmlns:a16="http://schemas.microsoft.com/office/drawing/2014/main" id="{0FA7D8D5-FDA2-F975-5669-22F9130B63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" y="6313363"/>
            <a:ext cx="2237385" cy="4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D2265D57-84BE-6C92-A257-81BE6035F3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7095" y="1918906"/>
            <a:ext cx="9281675" cy="431873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B2E4D82-E21C-5238-882B-BB5FB31E3464}"/>
              </a:ext>
            </a:extLst>
          </p:cNvPr>
          <p:cNvSpPr txBox="1"/>
          <p:nvPr/>
        </p:nvSpPr>
        <p:spPr>
          <a:xfrm>
            <a:off x="69375" y="1365708"/>
            <a:ext cx="1071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Panorama financiero</a:t>
            </a:r>
          </a:p>
        </p:txBody>
      </p:sp>
      <p:pic>
        <p:nvPicPr>
          <p:cNvPr id="38" name="Picture 37" descr="hello&#10;">
            <a:extLst>
              <a:ext uri="{FF2B5EF4-FFF2-40B4-BE49-F238E27FC236}">
                <a16:creationId xmlns:a16="http://schemas.microsoft.com/office/drawing/2014/main" id="{5D0C6421-8DBF-0844-1DF6-235D85416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" y="6313363"/>
            <a:ext cx="2237385" cy="4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grpSp>
        <p:nvGrpSpPr>
          <p:cNvPr id="2" name="Group 2" descr="How issuers and investors are linked to labelled bonds which fund social and climate change mitigation/adaptation projects. These projects are linked to the SDGs">
            <a:extLst>
              <a:ext uri="{FF2B5EF4-FFF2-40B4-BE49-F238E27FC236}">
                <a16:creationId xmlns:a16="http://schemas.microsoft.com/office/drawing/2014/main" id="{840C5A42-E6D7-4A05-3D33-12D2E04EF9E3}"/>
              </a:ext>
            </a:extLst>
          </p:cNvPr>
          <p:cNvGrpSpPr/>
          <p:nvPr/>
        </p:nvGrpSpPr>
        <p:grpSpPr>
          <a:xfrm>
            <a:off x="1054007" y="2104764"/>
            <a:ext cx="10456518" cy="4256377"/>
            <a:chOff x="-251055" y="493344"/>
            <a:chExt cx="12522170" cy="5059140"/>
          </a:xfrm>
        </p:grpSpPr>
        <p:sp>
          <p:nvSpPr>
            <p:cNvPr id="4" name="Shape 1775">
              <a:extLst>
                <a:ext uri="{FF2B5EF4-FFF2-40B4-BE49-F238E27FC236}">
                  <a16:creationId xmlns:a16="http://schemas.microsoft.com/office/drawing/2014/main" id="{976DFB03-68B8-7C87-CA07-3AEE9713A882}"/>
                </a:ext>
              </a:extLst>
            </p:cNvPr>
            <p:cNvSpPr/>
            <p:nvPr/>
          </p:nvSpPr>
          <p:spPr>
            <a:xfrm>
              <a:off x="3571904" y="567986"/>
              <a:ext cx="2462331" cy="10849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45718" tIns="45718" rIns="45718" bIns="45718" anchor="ctr">
              <a:spAutoFit/>
            </a:bodyPr>
            <a:lstStyle>
              <a:lvl1pPr algn="ctr">
                <a:defRPr sz="1300" b="1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defTabSz="609630">
                <a:defRPr/>
              </a:pPr>
              <a:r>
                <a:rPr lang="es-MX" sz="1333" dirty="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PROYECTOS SOCIALES Y DE MITIGACIÓN/ADAPTACIÓN AL CAMBIO CLIMÁTICO</a:t>
              </a:r>
            </a:p>
          </p:txBody>
        </p:sp>
        <p:sp>
          <p:nvSpPr>
            <p:cNvPr id="5" name="Shape 1769">
              <a:extLst>
                <a:ext uri="{FF2B5EF4-FFF2-40B4-BE49-F238E27FC236}">
                  <a16:creationId xmlns:a16="http://schemas.microsoft.com/office/drawing/2014/main" id="{FFCFCDF6-81C9-3450-5D9D-2BB3005D731A}"/>
                </a:ext>
              </a:extLst>
            </p:cNvPr>
            <p:cNvSpPr/>
            <p:nvPr/>
          </p:nvSpPr>
          <p:spPr>
            <a:xfrm>
              <a:off x="869995" y="3837800"/>
              <a:ext cx="1041224" cy="1080658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12700">
              <a:noFill/>
              <a:miter/>
            </a:ln>
          </p:spPr>
          <p:txBody>
            <a:bodyPr lIns="45718" tIns="45718" rIns="45718" bIns="45718" anchor="ctr"/>
            <a:lstStyle/>
            <a:p>
              <a:pPr algn="ctr" defTabSz="60963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lang="es-MX" dirty="0">
                <a:solidFill>
                  <a:srgbClr val="FFFFFF"/>
                </a:solidFill>
                <a:latin typeface="Calibri" panose="020F0502020204030204"/>
                <a:sym typeface="Calibri"/>
              </a:endParaRPr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0F0156BC-D6FE-99CB-30A2-D30A18ADDFE3}"/>
                </a:ext>
              </a:extLst>
            </p:cNvPr>
            <p:cNvGrpSpPr/>
            <p:nvPr/>
          </p:nvGrpSpPr>
          <p:grpSpPr>
            <a:xfrm>
              <a:off x="9804237" y="493344"/>
              <a:ext cx="2466878" cy="5059140"/>
              <a:chOff x="9804237" y="721475"/>
              <a:chExt cx="2466878" cy="5059140"/>
            </a:xfrm>
          </p:grpSpPr>
          <p:sp>
            <p:nvSpPr>
              <p:cNvPr id="34" name="TextBox 64">
                <a:extLst>
                  <a:ext uri="{FF2B5EF4-FFF2-40B4-BE49-F238E27FC236}">
                    <a16:creationId xmlns:a16="http://schemas.microsoft.com/office/drawing/2014/main" id="{1F5576A3-9FEB-2F90-959D-474FE2B4D4AC}"/>
                  </a:ext>
                </a:extLst>
              </p:cNvPr>
              <p:cNvSpPr txBox="1"/>
              <p:nvPr/>
            </p:nvSpPr>
            <p:spPr>
              <a:xfrm>
                <a:off x="10339295" y="721475"/>
                <a:ext cx="1525631" cy="56663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/>
                <a:r>
                  <a:rPr lang="es-MX" sz="2200" b="1" dirty="0">
                    <a:solidFill>
                      <a:prstClr val="black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ODS</a:t>
                </a:r>
              </a:p>
            </p:txBody>
          </p:sp>
          <p:pic>
            <p:nvPicPr>
              <p:cNvPr id="35" name="Picture 65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9157207E-AF2F-3FC8-EFE5-5D0B56DC2C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375"/>
              <a:stretch/>
            </p:blipFill>
            <p:spPr>
              <a:xfrm>
                <a:off x="9804237" y="1235676"/>
                <a:ext cx="2466878" cy="4544939"/>
              </a:xfrm>
              <a:prstGeom prst="rect">
                <a:avLst/>
              </a:prstGeom>
            </p:spPr>
          </p:pic>
        </p:grpSp>
        <p:sp>
          <p:nvSpPr>
            <p:cNvPr id="7" name="Arrow: Right 10">
              <a:extLst>
                <a:ext uri="{FF2B5EF4-FFF2-40B4-BE49-F238E27FC236}">
                  <a16:creationId xmlns:a16="http://schemas.microsoft.com/office/drawing/2014/main" id="{F505C12D-4E30-3F92-3A5D-EBDA5337BF2E}"/>
                </a:ext>
              </a:extLst>
            </p:cNvPr>
            <p:cNvSpPr/>
            <p:nvPr/>
          </p:nvSpPr>
          <p:spPr>
            <a:xfrm rot="3161386">
              <a:off x="3408850" y="1985955"/>
              <a:ext cx="712832" cy="451979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s-MX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Shape 1761">
              <a:extLst>
                <a:ext uri="{FF2B5EF4-FFF2-40B4-BE49-F238E27FC236}">
                  <a16:creationId xmlns:a16="http://schemas.microsoft.com/office/drawing/2014/main" id="{B3C8B094-85CB-C268-2470-B27C48E7C0A9}"/>
                </a:ext>
              </a:extLst>
            </p:cNvPr>
            <p:cNvSpPr/>
            <p:nvPr/>
          </p:nvSpPr>
          <p:spPr>
            <a:xfrm>
              <a:off x="-231696" y="1908008"/>
              <a:ext cx="1059456" cy="1093802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12700">
              <a:noFill/>
              <a:miter/>
            </a:ln>
          </p:spPr>
          <p:txBody>
            <a:bodyPr lIns="45718" tIns="45718" rIns="45718" bIns="45718" anchor="ctr"/>
            <a:lstStyle/>
            <a:p>
              <a:pPr algn="ctr" defTabSz="60963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lang="es-MX" dirty="0">
                <a:solidFill>
                  <a:srgbClr val="FFFFFF"/>
                </a:solidFill>
                <a:latin typeface="Calibri" panose="020F0502020204030204"/>
                <a:sym typeface="Calibri"/>
              </a:endParaRPr>
            </a:p>
          </p:txBody>
        </p:sp>
        <p:sp>
          <p:nvSpPr>
            <p:cNvPr id="9" name="Shape 1763">
              <a:extLst>
                <a:ext uri="{FF2B5EF4-FFF2-40B4-BE49-F238E27FC236}">
                  <a16:creationId xmlns:a16="http://schemas.microsoft.com/office/drawing/2014/main" id="{4DC89D6E-9885-6E6C-0200-89904AF8F55B}"/>
                </a:ext>
              </a:extLst>
            </p:cNvPr>
            <p:cNvSpPr/>
            <p:nvPr/>
          </p:nvSpPr>
          <p:spPr>
            <a:xfrm>
              <a:off x="1016194" y="1561534"/>
              <a:ext cx="1059456" cy="1093802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12700">
              <a:noFill/>
              <a:miter/>
            </a:ln>
          </p:spPr>
          <p:txBody>
            <a:bodyPr lIns="45718" tIns="45718" rIns="45718" bIns="45718" anchor="ctr"/>
            <a:lstStyle/>
            <a:p>
              <a:pPr algn="ctr" defTabSz="60963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lang="es-MX" dirty="0">
                <a:solidFill>
                  <a:srgbClr val="FFFFFF"/>
                </a:solidFill>
                <a:latin typeface="Calibri" panose="020F0502020204030204"/>
                <a:sym typeface="Calibri"/>
              </a:endParaRPr>
            </a:p>
          </p:txBody>
        </p:sp>
        <p:sp>
          <p:nvSpPr>
            <p:cNvPr id="10" name="Shape 1764">
              <a:extLst>
                <a:ext uri="{FF2B5EF4-FFF2-40B4-BE49-F238E27FC236}">
                  <a16:creationId xmlns:a16="http://schemas.microsoft.com/office/drawing/2014/main" id="{F3239156-F853-E1EF-4D8A-C646A09266F4}"/>
                </a:ext>
              </a:extLst>
            </p:cNvPr>
            <p:cNvSpPr/>
            <p:nvPr/>
          </p:nvSpPr>
          <p:spPr>
            <a:xfrm>
              <a:off x="-251055" y="1501170"/>
              <a:ext cx="1884803" cy="353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45718" tIns="45718" rIns="45718" bIns="45718" anchor="ctr">
              <a:spAutoFit/>
            </a:bodyPr>
            <a:lstStyle>
              <a:lvl1pPr>
                <a:defRPr sz="1200" b="1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defTabSz="609630">
                <a:defRPr/>
              </a:pPr>
              <a:r>
                <a:rPr lang="es-MX" sz="1333" dirty="0">
                  <a:solidFill>
                    <a:prstClr val="black"/>
                  </a:solidFill>
                  <a:latin typeface="Calibri" panose="020F0502020204030204"/>
                </a:rPr>
                <a:t>EMPRESAS</a:t>
              </a:r>
            </a:p>
          </p:txBody>
        </p:sp>
        <p:sp>
          <p:nvSpPr>
            <p:cNvPr id="11" name="Shape 1765">
              <a:extLst>
                <a:ext uri="{FF2B5EF4-FFF2-40B4-BE49-F238E27FC236}">
                  <a16:creationId xmlns:a16="http://schemas.microsoft.com/office/drawing/2014/main" id="{16FBD298-0425-0D18-E7BD-A691802A8C98}"/>
                </a:ext>
              </a:extLst>
            </p:cNvPr>
            <p:cNvSpPr/>
            <p:nvPr/>
          </p:nvSpPr>
          <p:spPr>
            <a:xfrm>
              <a:off x="539130" y="3280128"/>
              <a:ext cx="1345873" cy="353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45718" tIns="45718" rIns="45718" bIns="45718" anchor="ctr">
              <a:spAutoFit/>
            </a:bodyPr>
            <a:lstStyle>
              <a:lvl1pPr>
                <a:defRPr sz="1200" b="1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defTabSz="609630">
                <a:defRPr/>
              </a:pPr>
              <a:r>
                <a:rPr lang="es-MX" sz="1333" dirty="0">
                  <a:solidFill>
                    <a:prstClr val="black"/>
                  </a:solidFill>
                  <a:latin typeface="Calibri" panose="020F0502020204030204"/>
                </a:rPr>
                <a:t>GOBIERNO</a:t>
              </a:r>
            </a:p>
          </p:txBody>
        </p:sp>
        <p:sp>
          <p:nvSpPr>
            <p:cNvPr id="12" name="Shape 1766">
              <a:extLst>
                <a:ext uri="{FF2B5EF4-FFF2-40B4-BE49-F238E27FC236}">
                  <a16:creationId xmlns:a16="http://schemas.microsoft.com/office/drawing/2014/main" id="{48473698-8A79-0609-19F1-F5D9DAC6B498}"/>
                </a:ext>
              </a:extLst>
            </p:cNvPr>
            <p:cNvSpPr/>
            <p:nvPr/>
          </p:nvSpPr>
          <p:spPr>
            <a:xfrm>
              <a:off x="2045776" y="2028729"/>
              <a:ext cx="1119842" cy="353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45718" tIns="45718" rIns="45718" bIns="45718" anchor="ctr">
              <a:spAutoFit/>
            </a:bodyPr>
            <a:lstStyle>
              <a:lvl1pPr>
                <a:defRPr sz="1200" b="1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defTabSz="609630">
                <a:defRPr/>
              </a:pPr>
              <a:r>
                <a:rPr lang="es-MX" sz="1333" dirty="0">
                  <a:solidFill>
                    <a:prstClr val="black"/>
                  </a:solidFill>
                  <a:latin typeface="Calibri" panose="020F0502020204030204"/>
                </a:rPr>
                <a:t>BANCOS</a:t>
              </a:r>
            </a:p>
          </p:txBody>
        </p:sp>
        <p:sp>
          <p:nvSpPr>
            <p:cNvPr id="13" name="Shape 1785">
              <a:extLst>
                <a:ext uri="{FF2B5EF4-FFF2-40B4-BE49-F238E27FC236}">
                  <a16:creationId xmlns:a16="http://schemas.microsoft.com/office/drawing/2014/main" id="{771BA5A2-6460-16A6-2EA3-5180F32C3C99}"/>
                </a:ext>
              </a:extLst>
            </p:cNvPr>
            <p:cNvSpPr/>
            <p:nvPr/>
          </p:nvSpPr>
          <p:spPr>
            <a:xfrm>
              <a:off x="1138578" y="1078029"/>
              <a:ext cx="985862" cy="353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defTabSz="609630">
                <a:defRPr/>
              </a:pPr>
              <a:r>
                <a:rPr lang="es-MX" sz="1333" b="1" dirty="0">
                  <a:solidFill>
                    <a:srgbClr val="000000"/>
                  </a:solidFill>
                  <a:latin typeface="Calibri" panose="020F0502020204030204"/>
                </a:rPr>
                <a:t>EMISORES</a:t>
              </a:r>
            </a:p>
          </p:txBody>
        </p:sp>
        <p:sp>
          <p:nvSpPr>
            <p:cNvPr id="14" name="Shape 1762">
              <a:extLst>
                <a:ext uri="{FF2B5EF4-FFF2-40B4-BE49-F238E27FC236}">
                  <a16:creationId xmlns:a16="http://schemas.microsoft.com/office/drawing/2014/main" id="{3DF1F180-6DE6-B103-F1D9-D666C2B73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59227" y="2789705"/>
              <a:ext cx="1059456" cy="1093802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12700">
              <a:noFill/>
              <a:miter/>
            </a:ln>
          </p:spPr>
          <p:txBody>
            <a:bodyPr lIns="45718" tIns="45718" rIns="45718" bIns="45718" anchor="ctr"/>
            <a:lstStyle/>
            <a:p>
              <a:pPr algn="ctr" defTabSz="60963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lang="es-MX" dirty="0">
                <a:solidFill>
                  <a:srgbClr val="FFFFFF"/>
                </a:solidFill>
                <a:latin typeface="Calibri" panose="020F0502020204030204"/>
                <a:sym typeface="Calibri"/>
              </a:endParaRPr>
            </a:p>
          </p:txBody>
        </p:sp>
        <p:pic>
          <p:nvPicPr>
            <p:cNvPr id="15" name="Picture 32">
              <a:extLst>
                <a:ext uri="{FF2B5EF4-FFF2-40B4-BE49-F238E27FC236}">
                  <a16:creationId xmlns:a16="http://schemas.microsoft.com/office/drawing/2014/main" id="{817E860D-ACEB-E126-916F-B4B603C7B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755" y="2564783"/>
              <a:ext cx="523434" cy="540000"/>
            </a:xfrm>
            <a:prstGeom prst="rect">
              <a:avLst/>
            </a:prstGeom>
          </p:spPr>
        </p:pic>
        <p:pic>
          <p:nvPicPr>
            <p:cNvPr id="16" name="Picture 33">
              <a:extLst>
                <a:ext uri="{FF2B5EF4-FFF2-40B4-BE49-F238E27FC236}">
                  <a16:creationId xmlns:a16="http://schemas.microsoft.com/office/drawing/2014/main" id="{1BF4839B-1C24-C501-24B7-AE7C29994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191" y="2460330"/>
              <a:ext cx="522201" cy="540000"/>
            </a:xfrm>
            <a:prstGeom prst="rect">
              <a:avLst/>
            </a:prstGeom>
          </p:spPr>
        </p:pic>
        <p:pic>
          <p:nvPicPr>
            <p:cNvPr id="17" name="Picture 35">
              <a:extLst>
                <a:ext uri="{FF2B5EF4-FFF2-40B4-BE49-F238E27FC236}">
                  <a16:creationId xmlns:a16="http://schemas.microsoft.com/office/drawing/2014/main" id="{1627AA53-31FE-4E95-661B-5761C086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425" y="3077318"/>
              <a:ext cx="522201" cy="540000"/>
            </a:xfrm>
            <a:prstGeom prst="rect">
              <a:avLst/>
            </a:prstGeom>
          </p:spPr>
        </p:pic>
        <p:pic>
          <p:nvPicPr>
            <p:cNvPr id="18" name="Picture 36">
              <a:extLst>
                <a:ext uri="{FF2B5EF4-FFF2-40B4-BE49-F238E27FC236}">
                  <a16:creationId xmlns:a16="http://schemas.microsoft.com/office/drawing/2014/main" id="{51ADC3D7-3E9A-ED6E-7BF8-30F26434E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010" y="2951303"/>
              <a:ext cx="540000" cy="540000"/>
            </a:xfrm>
            <a:prstGeom prst="rect">
              <a:avLst/>
            </a:prstGeom>
          </p:spPr>
        </p:pic>
        <p:sp>
          <p:nvSpPr>
            <p:cNvPr id="19" name="Arrow: Right 37">
              <a:extLst>
                <a:ext uri="{FF2B5EF4-FFF2-40B4-BE49-F238E27FC236}">
                  <a16:creationId xmlns:a16="http://schemas.microsoft.com/office/drawing/2014/main" id="{A0635DFC-E1E4-AA27-756D-143938F1A39E}"/>
                </a:ext>
              </a:extLst>
            </p:cNvPr>
            <p:cNvSpPr/>
            <p:nvPr/>
          </p:nvSpPr>
          <p:spPr>
            <a:xfrm rot="19449998">
              <a:off x="3258979" y="3624168"/>
              <a:ext cx="712832" cy="451979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s-MX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Arrow: Right 38">
              <a:extLst>
                <a:ext uri="{FF2B5EF4-FFF2-40B4-BE49-F238E27FC236}">
                  <a16:creationId xmlns:a16="http://schemas.microsoft.com/office/drawing/2014/main" id="{2FCBD6FB-ABC0-5A5A-49C9-86FF8B2D220C}"/>
                </a:ext>
              </a:extLst>
            </p:cNvPr>
            <p:cNvSpPr/>
            <p:nvPr/>
          </p:nvSpPr>
          <p:spPr>
            <a:xfrm>
              <a:off x="5156251" y="2873852"/>
              <a:ext cx="712832" cy="451979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s-MX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Shape 1770">
              <a:extLst>
                <a:ext uri="{FF2B5EF4-FFF2-40B4-BE49-F238E27FC236}">
                  <a16:creationId xmlns:a16="http://schemas.microsoft.com/office/drawing/2014/main" id="{C9B77D42-80A4-D567-0094-BE0F4AEED516}"/>
                </a:ext>
              </a:extLst>
            </p:cNvPr>
            <p:cNvSpPr/>
            <p:nvPr/>
          </p:nvSpPr>
          <p:spPr>
            <a:xfrm>
              <a:off x="1911219" y="4239705"/>
              <a:ext cx="1434389" cy="353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45718" tIns="45718" rIns="45718" bIns="45718" anchor="ctr">
              <a:spAutoFit/>
            </a:bodyPr>
            <a:lstStyle>
              <a:lvl1pPr>
                <a:defRPr sz="1200" b="1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defTabSz="609630">
                <a:defRPr/>
              </a:pPr>
              <a:r>
                <a:rPr lang="es-MX" sz="1333" dirty="0">
                  <a:solidFill>
                    <a:prstClr val="black"/>
                  </a:solidFill>
                  <a:latin typeface="Calibri" panose="020F0502020204030204"/>
                </a:rPr>
                <a:t>INVERSORES</a:t>
              </a:r>
            </a:p>
          </p:txBody>
        </p:sp>
        <p:sp>
          <p:nvSpPr>
            <p:cNvPr id="22" name="Shape 1778">
              <a:extLst>
                <a:ext uri="{FF2B5EF4-FFF2-40B4-BE49-F238E27FC236}">
                  <a16:creationId xmlns:a16="http://schemas.microsoft.com/office/drawing/2014/main" id="{7456E285-0DC9-0BD4-1EE2-334C9CE38C21}"/>
                </a:ext>
              </a:extLst>
            </p:cNvPr>
            <p:cNvSpPr/>
            <p:nvPr/>
          </p:nvSpPr>
          <p:spPr>
            <a:xfrm>
              <a:off x="4297196" y="3600622"/>
              <a:ext cx="2043470" cy="5973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45718" tIns="45718" rIns="45718" bIns="45718" anchor="ctr">
              <a:spAutoFit/>
            </a:bodyPr>
            <a:lstStyle>
              <a:lvl1pPr>
                <a:defRPr sz="1200" b="1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defTabSz="609630">
                <a:defRPr/>
              </a:pPr>
              <a:r>
                <a:rPr lang="es-MX" sz="1333" dirty="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BONOS ETIQUETADOS</a:t>
              </a:r>
            </a:p>
          </p:txBody>
        </p:sp>
        <p:grpSp>
          <p:nvGrpSpPr>
            <p:cNvPr id="23" name="Group 41">
              <a:extLst>
                <a:ext uri="{FF2B5EF4-FFF2-40B4-BE49-F238E27FC236}">
                  <a16:creationId xmlns:a16="http://schemas.microsoft.com/office/drawing/2014/main" id="{EFE09A7A-D2C4-B09A-FED5-E319DA094E1E}"/>
                </a:ext>
              </a:extLst>
            </p:cNvPr>
            <p:cNvGrpSpPr/>
            <p:nvPr/>
          </p:nvGrpSpPr>
          <p:grpSpPr>
            <a:xfrm>
              <a:off x="6137533" y="1122210"/>
              <a:ext cx="2184452" cy="4418296"/>
              <a:chOff x="6356875" y="1132260"/>
              <a:chExt cx="2184452" cy="4418296"/>
            </a:xfrm>
          </p:grpSpPr>
          <p:sp>
            <p:nvSpPr>
              <p:cNvPr id="25" name="Shape 1773">
                <a:extLst>
                  <a:ext uri="{FF2B5EF4-FFF2-40B4-BE49-F238E27FC236}">
                    <a16:creationId xmlns:a16="http://schemas.microsoft.com/office/drawing/2014/main" id="{E7B96774-037A-43FF-648A-D5DA06B4226E}"/>
                  </a:ext>
                </a:extLst>
              </p:cNvPr>
              <p:cNvSpPr/>
              <p:nvPr/>
            </p:nvSpPr>
            <p:spPr>
              <a:xfrm>
                <a:off x="6482342" y="3321734"/>
                <a:ext cx="1059456" cy="108065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noFill/>
                <a:miter/>
              </a:ln>
            </p:spPr>
            <p:txBody>
              <a:bodyPr lIns="45718" tIns="45718" rIns="45718" bIns="45718" anchor="ctr"/>
              <a:lstStyle/>
              <a:p>
                <a:pPr algn="ctr" defTabSz="60963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lang="es-MX" dirty="0">
                  <a:solidFill>
                    <a:srgbClr val="FFFFFF"/>
                  </a:solidFill>
                  <a:latin typeface="Calibri" panose="020F0502020204030204"/>
                  <a:sym typeface="Calibri"/>
                </a:endParaRPr>
              </a:p>
            </p:txBody>
          </p:sp>
          <p:sp>
            <p:nvSpPr>
              <p:cNvPr id="26" name="Shape 1774">
                <a:extLst>
                  <a:ext uri="{FF2B5EF4-FFF2-40B4-BE49-F238E27FC236}">
                    <a16:creationId xmlns:a16="http://schemas.microsoft.com/office/drawing/2014/main" id="{F71D4885-6650-CFF1-77F9-EB1763E53E99}"/>
                  </a:ext>
                </a:extLst>
              </p:cNvPr>
              <p:cNvSpPr/>
              <p:nvPr/>
            </p:nvSpPr>
            <p:spPr>
              <a:xfrm>
                <a:off x="7486481" y="2778693"/>
                <a:ext cx="1041224" cy="108065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noFill/>
                <a:miter/>
              </a:ln>
            </p:spPr>
            <p:txBody>
              <a:bodyPr lIns="45718" tIns="45718" rIns="45718" bIns="45718" anchor="ctr"/>
              <a:lstStyle/>
              <a:p>
                <a:pPr algn="ctr" defTabSz="60963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lang="es-MX" dirty="0">
                  <a:solidFill>
                    <a:srgbClr val="FFFFFF"/>
                  </a:solidFill>
                  <a:latin typeface="Calibri" panose="020F0502020204030204"/>
                  <a:sym typeface="Calibri"/>
                </a:endParaRPr>
              </a:p>
            </p:txBody>
          </p:sp>
          <p:pic>
            <p:nvPicPr>
              <p:cNvPr id="27" name="Graphic 63" descr="Suburban scene with solid fill">
                <a:extLst>
                  <a:ext uri="{FF2B5EF4-FFF2-40B4-BE49-F238E27FC236}">
                    <a16:creationId xmlns:a16="http://schemas.microsoft.com/office/drawing/2014/main" id="{45E7F95F-8F8F-41C3-9AC6-436936E8E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635586" y="2289035"/>
                <a:ext cx="833308" cy="833308"/>
              </a:xfrm>
              <a:prstGeom prst="rect">
                <a:avLst/>
              </a:prstGeom>
            </p:spPr>
          </p:pic>
          <p:pic>
            <p:nvPicPr>
              <p:cNvPr id="28" name="Graphic 61" descr="Cycling with solid fill">
                <a:extLst>
                  <a:ext uri="{FF2B5EF4-FFF2-40B4-BE49-F238E27FC236}">
                    <a16:creationId xmlns:a16="http://schemas.microsoft.com/office/drawing/2014/main" id="{382C92BF-963C-1574-0313-A66A9808F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6583127" y="113226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9" name="Graphic 59" descr="Group with solid fill">
                <a:extLst>
                  <a:ext uri="{FF2B5EF4-FFF2-40B4-BE49-F238E27FC236}">
                    <a16:creationId xmlns:a16="http://schemas.microsoft.com/office/drawing/2014/main" id="{9A3755CD-2B0B-5176-2640-A884DAF0F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7568685" y="1702419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30" name="Group 48">
                <a:extLst>
                  <a:ext uri="{FF2B5EF4-FFF2-40B4-BE49-F238E27FC236}">
                    <a16:creationId xmlns:a16="http://schemas.microsoft.com/office/drawing/2014/main" id="{89A3B2B6-68AB-CF89-C84B-C95633CC370F}"/>
                  </a:ext>
                </a:extLst>
              </p:cNvPr>
              <p:cNvGrpSpPr/>
              <p:nvPr/>
            </p:nvGrpSpPr>
            <p:grpSpPr>
              <a:xfrm>
                <a:off x="6356875" y="4479311"/>
                <a:ext cx="1113401" cy="1071245"/>
                <a:chOff x="7347105" y="4337705"/>
                <a:chExt cx="1113401" cy="1071245"/>
              </a:xfrm>
            </p:grpSpPr>
            <p:sp>
              <p:nvSpPr>
                <p:cNvPr id="32" name="Oval 50">
                  <a:extLst>
                    <a:ext uri="{FF2B5EF4-FFF2-40B4-BE49-F238E27FC236}">
                      <a16:creationId xmlns:a16="http://schemas.microsoft.com/office/drawing/2014/main" id="{5BFF1CD9-9EA0-AB63-9108-D75A2438F4B0}"/>
                    </a:ext>
                  </a:extLst>
                </p:cNvPr>
                <p:cNvSpPr/>
                <p:nvPr/>
              </p:nvSpPr>
              <p:spPr>
                <a:xfrm>
                  <a:off x="7347105" y="4337705"/>
                  <a:ext cx="1049172" cy="10712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630"/>
                  <a:endParaRPr lang="es-MX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33" name="Graphic 51" descr="Graduation cap with solid fill">
                  <a:extLst>
                    <a:ext uri="{FF2B5EF4-FFF2-40B4-BE49-F238E27FC236}">
                      <a16:creationId xmlns:a16="http://schemas.microsoft.com/office/drawing/2014/main" id="{5EAC7B39-3240-DE7E-81EA-28AE1F492B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46106" y="4437028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31" name="Shape 1772">
                <a:extLst>
                  <a:ext uri="{FF2B5EF4-FFF2-40B4-BE49-F238E27FC236}">
                    <a16:creationId xmlns:a16="http://schemas.microsoft.com/office/drawing/2014/main" id="{93B5A5E3-C5C4-4BF3-D1BF-24B2B98621D3}"/>
                  </a:ext>
                </a:extLst>
              </p:cNvPr>
              <p:cNvSpPr/>
              <p:nvPr/>
            </p:nvSpPr>
            <p:spPr>
              <a:xfrm>
                <a:off x="7500103" y="3929855"/>
                <a:ext cx="1041224" cy="1080658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>
                <a:noFill/>
                <a:miter/>
              </a:ln>
            </p:spPr>
            <p:txBody>
              <a:bodyPr lIns="45718" tIns="45718" rIns="45718" bIns="45718" anchor="ctr"/>
              <a:lstStyle/>
              <a:p>
                <a:pPr algn="ctr" defTabSz="60963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lang="es-MX" dirty="0">
                  <a:solidFill>
                    <a:srgbClr val="FFFFFF"/>
                  </a:solidFill>
                  <a:latin typeface="Calibri" panose="020F0502020204030204"/>
                  <a:sym typeface="Calibri"/>
                </a:endParaRPr>
              </a:p>
            </p:txBody>
          </p:sp>
        </p:grpSp>
        <p:sp>
          <p:nvSpPr>
            <p:cNvPr id="24" name="Shape 1776">
              <a:extLst>
                <a:ext uri="{FF2B5EF4-FFF2-40B4-BE49-F238E27FC236}">
                  <a16:creationId xmlns:a16="http://schemas.microsoft.com/office/drawing/2014/main" id="{F8AE1B66-787D-4BD8-29D7-F5C17BB53E52}"/>
                </a:ext>
              </a:extLst>
            </p:cNvPr>
            <p:cNvSpPr/>
            <p:nvPr/>
          </p:nvSpPr>
          <p:spPr>
            <a:xfrm>
              <a:off x="9175404" y="951518"/>
              <a:ext cx="396370" cy="444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73"/>
                    <a:pt x="10800" y="163"/>
                  </a:cubicBezTo>
                  <a:lnTo>
                    <a:pt x="10800" y="10637"/>
                  </a:lnTo>
                  <a:cubicBezTo>
                    <a:pt x="10800" y="10727"/>
                    <a:pt x="15635" y="10800"/>
                    <a:pt x="21600" y="10800"/>
                  </a:cubicBezTo>
                  <a:cubicBezTo>
                    <a:pt x="15635" y="10800"/>
                    <a:pt x="10800" y="10873"/>
                    <a:pt x="10800" y="10963"/>
                  </a:cubicBezTo>
                  <a:lnTo>
                    <a:pt x="10800" y="21437"/>
                  </a:lnTo>
                  <a:cubicBezTo>
                    <a:pt x="10800" y="21527"/>
                    <a:pt x="5965" y="21600"/>
                    <a:pt x="0" y="21600"/>
                  </a:cubicBezTo>
                </a:path>
              </a:pathLst>
            </a:custGeom>
            <a:ln w="57150">
              <a:solidFill>
                <a:schemeClr val="tx2"/>
              </a:solidFill>
              <a:miter/>
            </a:ln>
          </p:spPr>
          <p:txBody>
            <a:bodyPr lIns="45718" tIns="45718" rIns="45718" bIns="45718" anchor="ctr"/>
            <a:lstStyle/>
            <a:p>
              <a:pPr algn="ctr" defTabSz="60963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lang="es-MX" dirty="0">
                <a:solidFill>
                  <a:prstClr val="black"/>
                </a:solidFill>
                <a:latin typeface="Calibri" panose="020F0502020204030204"/>
                <a:sym typeface="Calibri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8B78815-4044-0254-F766-6604C6E9FE30}"/>
              </a:ext>
            </a:extLst>
          </p:cNvPr>
          <p:cNvSpPr txBox="1"/>
          <p:nvPr/>
        </p:nvSpPr>
        <p:spPr>
          <a:xfrm>
            <a:off x="69375" y="1365708"/>
            <a:ext cx="1071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Bonos etiquetados que cumplen con los ODS</a:t>
            </a:r>
          </a:p>
        </p:txBody>
      </p:sp>
      <p:pic>
        <p:nvPicPr>
          <p:cNvPr id="72" name="Picture 71" descr="hello&#10;">
            <a:extLst>
              <a:ext uri="{FF2B5EF4-FFF2-40B4-BE49-F238E27FC236}">
                <a16:creationId xmlns:a16="http://schemas.microsoft.com/office/drawing/2014/main" id="{9E85D31C-E3B4-445D-C9C9-7738E1E1A19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" y="6313363"/>
            <a:ext cx="2237385" cy="4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36" name="Shape 1715">
            <a:extLst>
              <a:ext uri="{FF2B5EF4-FFF2-40B4-BE49-F238E27FC236}">
                <a16:creationId xmlns:a16="http://schemas.microsoft.com/office/drawing/2014/main" id="{AEB4AB15-6E4F-8EEB-8ACD-3E2ABCFAC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0161" y="2159810"/>
            <a:ext cx="4243183" cy="4009806"/>
          </a:xfrm>
          <a:prstGeom prst="roundRect">
            <a:avLst>
              <a:gd name="adj" fmla="val 4787"/>
            </a:avLst>
          </a:prstGeom>
          <a:solidFill>
            <a:srgbClr val="AACBAC"/>
          </a:solidFill>
          <a:ln w="12700">
            <a:noFill/>
            <a:miter lim="400000"/>
          </a:ln>
          <a:effectLst/>
        </p:spPr>
        <p:txBody>
          <a:bodyPr lIns="45718" tIns="45718" rIns="45718" bIns="45718" anchor="t"/>
          <a:lstStyle/>
          <a:p>
            <a:pPr algn="ctr" defTabSz="60963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s-MX" sz="1200" dirty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7" name="Shape 1715">
            <a:extLst>
              <a:ext uri="{FF2B5EF4-FFF2-40B4-BE49-F238E27FC236}">
                <a16:creationId xmlns:a16="http://schemas.microsoft.com/office/drawing/2014/main" id="{713FAC19-045A-2EBD-7AF7-4C7CDE31C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85" y="2159811"/>
            <a:ext cx="4243183" cy="4009805"/>
          </a:xfrm>
          <a:prstGeom prst="roundRect">
            <a:avLst>
              <a:gd name="adj" fmla="val 4787"/>
            </a:avLst>
          </a:prstGeom>
          <a:solidFill>
            <a:srgbClr val="AACBAC"/>
          </a:solidFill>
          <a:ln w="12700">
            <a:noFill/>
            <a:miter lim="400000"/>
          </a:ln>
          <a:effectLst/>
        </p:spPr>
        <p:txBody>
          <a:bodyPr lIns="45718" tIns="45718" rIns="45718" bIns="45718" anchor="t"/>
          <a:lstStyle/>
          <a:p>
            <a:pPr algn="ctr" defTabSz="60963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s-AR" sz="120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9D0336C-C8DF-5D3A-0438-DDDFD71090AE}"/>
              </a:ext>
            </a:extLst>
          </p:cNvPr>
          <p:cNvSpPr/>
          <p:nvPr/>
        </p:nvSpPr>
        <p:spPr>
          <a:xfrm>
            <a:off x="919054" y="2316464"/>
            <a:ext cx="4095887" cy="390667"/>
          </a:xfrm>
          <a:prstGeom prst="roundRect">
            <a:avLst>
              <a:gd name="adj" fmla="val 5677"/>
            </a:avLst>
          </a:prstGeom>
          <a:solidFill>
            <a:srgbClr val="AACBAC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609630">
              <a:defRPr sz="1100" b="1">
                <a:latin typeface="+mn-lt"/>
                <a:ea typeface="+mn-ea"/>
                <a:cs typeface="+mn-cs"/>
                <a:sym typeface="Calibri"/>
              </a:defRPr>
            </a:pPr>
            <a:r>
              <a:rPr lang="es-AR" sz="1867" b="1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Los 4 pilares de los Principios ICMA</a:t>
            </a:r>
          </a:p>
        </p:txBody>
      </p:sp>
      <p:sp>
        <p:nvSpPr>
          <p:cNvPr id="39" name="Rounded Rectangle 15">
            <a:extLst>
              <a:ext uri="{FF2B5EF4-FFF2-40B4-BE49-F238E27FC236}">
                <a16:creationId xmlns:a16="http://schemas.microsoft.com/office/drawing/2014/main" id="{63228EA5-CE56-BC35-3B22-06D2F803119C}"/>
              </a:ext>
            </a:extLst>
          </p:cNvPr>
          <p:cNvSpPr/>
          <p:nvPr/>
        </p:nvSpPr>
        <p:spPr>
          <a:xfrm>
            <a:off x="8185635" y="2382031"/>
            <a:ext cx="3685827" cy="390667"/>
          </a:xfrm>
          <a:prstGeom prst="roundRect">
            <a:avLst>
              <a:gd name="adj" fmla="val 5677"/>
            </a:avLst>
          </a:prstGeom>
          <a:solidFill>
            <a:srgbClr val="AACBAC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609630"/>
            <a:r>
              <a:rPr lang="es-MX" sz="1867" b="1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Estándar de Climate Bonds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D0E22E-9506-022D-BB95-198DBDC54885}"/>
              </a:ext>
            </a:extLst>
          </p:cNvPr>
          <p:cNvGrpSpPr/>
          <p:nvPr/>
        </p:nvGrpSpPr>
        <p:grpSpPr>
          <a:xfrm>
            <a:off x="4872931" y="2291669"/>
            <a:ext cx="2602958" cy="2172156"/>
            <a:chOff x="4761086" y="4866335"/>
            <a:chExt cx="2608976" cy="224915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8677017-5E56-EAE1-ACDC-1C072E62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1086" y="4866335"/>
              <a:ext cx="1343527" cy="1895151"/>
            </a:xfrm>
            <a:prstGeom prst="roundRect">
              <a:avLst>
                <a:gd name="adj" fmla="val 6382"/>
              </a:avLst>
            </a:prstGeom>
          </p:spPr>
        </p:pic>
        <p:pic>
          <p:nvPicPr>
            <p:cNvPr id="42" name="image59.png">
              <a:hlinkClick r:id="rId5"/>
              <a:extLst>
                <a:ext uri="{FF2B5EF4-FFF2-40B4-BE49-F238E27FC236}">
                  <a16:creationId xmlns:a16="http://schemas.microsoft.com/office/drawing/2014/main" id="{9F4068D9-C1DB-96C3-131B-B4BE89649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06777">
              <a:off x="6026534" y="5154412"/>
              <a:ext cx="1343528" cy="1961076"/>
            </a:xfrm>
            <a:prstGeom prst="roundRect">
              <a:avLst>
                <a:gd name="adj" fmla="val 5812"/>
              </a:avLst>
            </a:prstGeom>
            <a:ln>
              <a:noFill/>
            </a:ln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21D88AB-811C-C112-F44A-6C2ED5C4CA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r="60423" b="54919"/>
          <a:stretch/>
        </p:blipFill>
        <p:spPr>
          <a:xfrm>
            <a:off x="1548061" y="2720069"/>
            <a:ext cx="2514113" cy="7474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97AA139-E06F-C33C-4295-7A66A0A2F7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245" r="22179" b="50653"/>
          <a:stretch/>
        </p:blipFill>
        <p:spPr>
          <a:xfrm>
            <a:off x="1450221" y="4393484"/>
            <a:ext cx="2534759" cy="819405"/>
          </a:xfrm>
          <a:prstGeom prst="rect">
            <a:avLst/>
          </a:prstGeom>
        </p:spPr>
      </p:pic>
      <p:pic>
        <p:nvPicPr>
          <p:cNvPr id="45" name="Picture 2" descr="Cover of the Climate Bonds Standard Version 3.0">
            <a:extLst>
              <a:ext uri="{FF2B5EF4-FFF2-40B4-BE49-F238E27FC236}">
                <a16:creationId xmlns:a16="http://schemas.microsoft.com/office/drawing/2014/main" id="{B780DCDA-6EF9-8F6C-A781-1DC2BF131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823" y="4821431"/>
            <a:ext cx="1314374" cy="1764122"/>
          </a:xfrm>
          <a:prstGeom prst="roundRect">
            <a:avLst>
              <a:gd name="adj" fmla="val 6863"/>
            </a:avLst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45E061B-31DE-59EF-15E6-DB5BE317E879}"/>
              </a:ext>
            </a:extLst>
          </p:cNvPr>
          <p:cNvSpPr txBox="1"/>
          <p:nvPr/>
        </p:nvSpPr>
        <p:spPr>
          <a:xfrm>
            <a:off x="8517435" y="2785759"/>
            <a:ext cx="3022226" cy="322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 defTabSz="60963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rPr lang="es-MX" sz="1333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  <a:sym typeface="Calibri"/>
              </a:rPr>
              <a:t>Estándar internacional para la certificación de proyectos y activos verdes</a:t>
            </a:r>
          </a:p>
          <a:p>
            <a:pPr marL="285764" indent="-285764" defTabSz="60963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rPr lang="es-MX" sz="1333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  <a:sym typeface="Calibri"/>
              </a:rPr>
              <a:t>Criterios sectoriales basados en la ciencia y alineados con el Acuerdo de París</a:t>
            </a:r>
          </a:p>
          <a:p>
            <a:pPr marL="285764" indent="-285764" defTabSz="60963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rPr lang="es-MX" sz="1333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  <a:sym typeface="Calibri"/>
              </a:rPr>
              <a:t>Definiciones claras (umbrales y requisitos)</a:t>
            </a:r>
          </a:p>
          <a:p>
            <a:pPr marL="285764" indent="-285764" defTabSz="60963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rPr lang="es-MX" sz="1333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  <a:sym typeface="Calibri"/>
              </a:rPr>
              <a:t>Totalmente alineado con los Principios de los Bonos Verdes</a:t>
            </a:r>
          </a:p>
          <a:p>
            <a:pPr marL="285764" indent="-285764" defTabSz="60963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rPr lang="es-MX" sz="1333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  <a:sym typeface="Calibri"/>
              </a:rPr>
              <a:t>Mejores prácticas de control interno, seguimiento, generación de informes y verificación</a:t>
            </a:r>
          </a:p>
          <a:p>
            <a:pPr defTabSz="609630"/>
            <a:endParaRPr lang="es-ES_tradnl" sz="13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6ED0C0-0E6A-B6A2-2AB1-5FAE9DE8B43F}"/>
              </a:ext>
            </a:extLst>
          </p:cNvPr>
          <p:cNvSpPr txBox="1"/>
          <p:nvPr/>
        </p:nvSpPr>
        <p:spPr>
          <a:xfrm>
            <a:off x="1547322" y="3467534"/>
            <a:ext cx="1229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s-AR" sz="1200" b="1">
                <a:solidFill>
                  <a:prstClr val="white"/>
                </a:solidFill>
                <a:latin typeface="Calibri"/>
              </a:rPr>
              <a:t>Uso de los fondos:</a:t>
            </a:r>
          </a:p>
          <a:p>
            <a:pPr defTabSz="609630"/>
            <a:r>
              <a:rPr lang="es-AR" sz="1200" b="1">
                <a:solidFill>
                  <a:prstClr val="white"/>
                </a:solidFill>
                <a:latin typeface="Calibri"/>
              </a:rPr>
              <a:t>Identificación de poryectos elegibles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3F671C-67BA-6D90-6B31-F8122D13192D}"/>
              </a:ext>
            </a:extLst>
          </p:cNvPr>
          <p:cNvSpPr txBox="1"/>
          <p:nvPr/>
        </p:nvSpPr>
        <p:spPr>
          <a:xfrm>
            <a:off x="2873696" y="3467534"/>
            <a:ext cx="122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s-AR" sz="1200" b="1">
                <a:solidFill>
                  <a:prstClr val="white"/>
                </a:solidFill>
                <a:latin typeface="Calibri"/>
              </a:rPr>
              <a:t>Proceso para selección y evaluación de proyectos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2C6277-C9CF-DD28-C36C-1202F78E4E51}"/>
              </a:ext>
            </a:extLst>
          </p:cNvPr>
          <p:cNvSpPr txBox="1"/>
          <p:nvPr/>
        </p:nvSpPr>
        <p:spPr>
          <a:xfrm>
            <a:off x="1547322" y="5153953"/>
            <a:ext cx="1229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s-AR" sz="1200" b="1">
                <a:solidFill>
                  <a:prstClr val="white"/>
                </a:solidFill>
                <a:latin typeface="Calibri"/>
              </a:rPr>
              <a:t>Gestión de los fondos: segregación o equivalencia teórica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D3D6B6-C412-31B3-AEB9-9429BA630528}"/>
              </a:ext>
            </a:extLst>
          </p:cNvPr>
          <p:cNvSpPr txBox="1"/>
          <p:nvPr/>
        </p:nvSpPr>
        <p:spPr>
          <a:xfrm>
            <a:off x="2873696" y="5146067"/>
            <a:ext cx="122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s-AR" sz="1200" b="1">
                <a:solidFill>
                  <a:prstClr val="white"/>
                </a:solidFill>
                <a:latin typeface="Calibri"/>
              </a:rPr>
              <a:t>Diculgación de información: uso de los fondos, impacto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9FE4A55-2633-2AB6-7676-5267E7C175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94" b="91101" l="9922" r="92428">
                        <a14:foregroundMark x1="57441" y1="9133" x2="67885" y2="10539"/>
                        <a14:foregroundMark x1="24804" y1="25527" x2="54047" y2="16393"/>
                        <a14:foregroundMark x1="54047" y1="16393" x2="22454" y2="24824"/>
                        <a14:foregroundMark x1="22454" y1="24824" x2="53786" y2="28337"/>
                        <a14:foregroundMark x1="53786" y1="28337" x2="41514" y2="19204"/>
                        <a14:foregroundMark x1="39426" y1="22951" x2="36554" y2="23653"/>
                        <a14:foregroundMark x1="23499" y1="29040" x2="26893" y2="30445"/>
                        <a14:foregroundMark x1="38642" y1="86651" x2="51958" y2="88525"/>
                        <a14:foregroundMark x1="44909" y1="91101" x2="47520" y2="91101"/>
                        <a14:foregroundMark x1="89295" y1="64871" x2="88251" y2="67681"/>
                        <a14:foregroundMark x1="86162" y1="70492" x2="84595" y2="70492"/>
                        <a14:foregroundMark x1="91645" y1="69555" x2="92950" y2="77752"/>
                        <a14:foregroundMark x1="46997" y1="21780" x2="43342" y2="22951"/>
                        <a14:foregroundMark x1="67102" y1="12412" x2="60836" y2="9836"/>
                        <a14:foregroundMark x1="68668" y1="12881" x2="59008" y2="9133"/>
                        <a14:foregroundMark x1="69191" y1="14052" x2="56658" y2="9836"/>
                        <a14:foregroundMark x1="57441" y1="9602" x2="68407" y2="12178"/>
                        <a14:foregroundMark x1="58225" y1="8197" x2="68407" y2="8197"/>
                        <a14:foregroundMark x1="68407" y1="8197" x2="68407" y2="11710"/>
                        <a14:foregroundMark x1="68407" y1="9836" x2="63446" y2="7494"/>
                        <a14:foregroundMark x1="60574" y1="17564" x2="36815" y2="23419"/>
                        <a14:foregroundMark x1="36815" y1="23419" x2="52480" y2="25995"/>
                        <a14:foregroundMark x1="52480" y1="25995" x2="53003" y2="16862"/>
                        <a14:foregroundMark x1="39687" y1="28571" x2="39164" y2="27400"/>
                        <a14:foregroundMark x1="35509" y1="29508" x2="36815" y2="295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23383">
            <a:off x="6547845" y="4492294"/>
            <a:ext cx="2172783" cy="2422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47340C8-F521-B734-5C03-A04AE0FE76EE}"/>
              </a:ext>
            </a:extLst>
          </p:cNvPr>
          <p:cNvSpPr txBox="1"/>
          <p:nvPr/>
        </p:nvSpPr>
        <p:spPr>
          <a:xfrm>
            <a:off x="69375" y="1365708"/>
            <a:ext cx="1071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Principios y guías</a:t>
            </a:r>
          </a:p>
        </p:txBody>
      </p:sp>
      <p:pic>
        <p:nvPicPr>
          <p:cNvPr id="57" name="Picture 56" descr="hello&#10;">
            <a:extLst>
              <a:ext uri="{FF2B5EF4-FFF2-40B4-BE49-F238E27FC236}">
                <a16:creationId xmlns:a16="http://schemas.microsoft.com/office/drawing/2014/main" id="{940BA96A-6247-C570-FC5B-E2E80E581B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" y="6313363"/>
            <a:ext cx="2237385" cy="4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0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9D71A82-A6FC-0D96-6E8C-C0ACBC3DF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230" y="2012039"/>
            <a:ext cx="9385540" cy="45477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88CB5B19-9163-7716-3F50-27225FE75627}"/>
              </a:ext>
            </a:extLst>
          </p:cNvPr>
          <p:cNvSpPr txBox="1"/>
          <p:nvPr/>
        </p:nvSpPr>
        <p:spPr>
          <a:xfrm>
            <a:off x="69375" y="1442287"/>
            <a:ext cx="1071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mercado de VSS+ en América Latina y el Caribe</a:t>
            </a:r>
          </a:p>
        </p:txBody>
      </p:sp>
      <p:pic>
        <p:nvPicPr>
          <p:cNvPr id="89" name="Picture 88" descr="hello&#10;">
            <a:extLst>
              <a:ext uri="{FF2B5EF4-FFF2-40B4-BE49-F238E27FC236}">
                <a16:creationId xmlns:a16="http://schemas.microsoft.com/office/drawing/2014/main" id="{1C43DD7D-A884-F42B-9973-0A75C3109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" y="6313363"/>
            <a:ext cx="2237385" cy="4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156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Valeria Dagnino Contreras</cp:lastModifiedBy>
  <cp:revision>2</cp:revision>
  <dcterms:created xsi:type="dcterms:W3CDTF">2023-05-12T18:57:47Z</dcterms:created>
  <dcterms:modified xsi:type="dcterms:W3CDTF">2023-05-16T19:45:39Z</dcterms:modified>
</cp:coreProperties>
</file>