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58" r:id="rId5"/>
  </p:sldIdLst>
  <p:sldSz cx="12192000" cy="6858000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59FAF8-D724-46E4-0062-D585D3B0248B}" v="358" dt="2023-05-19T14:26:32.2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6" autoAdjust="0"/>
    <p:restoredTop sz="94660"/>
  </p:normalViewPr>
  <p:slideViewPr>
    <p:cSldViewPr snapToGrid="0">
      <p:cViewPr varScale="1">
        <p:scale>
          <a:sx n="87" d="100"/>
          <a:sy n="87" d="100"/>
        </p:scale>
        <p:origin x="6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3CBE3-5F5A-D567-6E5A-ADCE907E0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8FD005-D833-F8CD-7856-5D00B25E55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P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3BCE1-7253-47FA-BBFA-0700F9E2E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05/19/2023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6C2AE-52DC-255C-68BA-33D5F731A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8CF63-21B8-FF82-8D3D-2E37E444C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170518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95587-BFEA-21DC-6D54-2E3C085C8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8AB7BA-F868-E18B-B998-94B78B7A90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DAAE0-0340-84D5-32D7-C96434D7C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05/19/2023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6BE27-78D1-18CE-1075-8C888A2B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0BFDA-DE80-34CD-A7FC-A2224A5EB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201958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3B4676-7545-2FD9-C6AC-671396A4DF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A263E4-CF0A-4BC4-66D7-AFFF0E2324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781E7-D4E1-3C85-81C9-1203C93FD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05/19/2023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49C09-1F24-3D83-886F-CCB752CCA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5F7A4-4D56-B4C5-9544-EFBBE9D37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475850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62C1C-7CA5-4DAC-BA6F-E969FA8EE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B4789-C30C-4068-BDEF-7A69BDAE3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FDFC2-D0CC-F3BC-0A8E-BA4CC4211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05/19/2023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5F6FC-944D-91CD-531F-E15EFF59D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8F680-1DC6-AFE4-40FB-6F5FCAAF5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238641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C4089-F736-C87E-9AB4-709586B0C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AC50FB-D757-0CF3-F925-313CBA3C7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013DB-E5B3-8439-4D8E-E76CAE32D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05/19/2023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F6F6D-AA09-2AB2-CDCC-DE5DBA808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11C40-8693-1B0D-98A0-68AD92B19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116319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B839E-CB9D-AECE-AC20-B2514B519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DD617-D8A5-FCCF-082F-061A55B7E9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10A2E4-80AC-C9EE-D5B2-28DFE262C0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EC9A7C-A1C4-9645-D0BF-98C4CAD57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05/19/2023</a:t>
            </a:fld>
            <a:endParaRPr lang="es-P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591340-7411-E6DF-D7F7-E75BAE78E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4217B0-D3B8-C8DC-C988-304B7D049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278154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9719E-9F13-6B0C-9C36-C59A431F1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16063-5CDC-9183-ED86-1FEE969DC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C34B2D-935F-E02F-BA02-ACBD82FBA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2B9251-F9FC-BDBE-122C-16A3001684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6C8B8C-3430-5A2F-EDEE-334D221311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FBE35-058F-EFDE-20EC-C3903C5B7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05/19/2023</a:t>
            </a:fld>
            <a:endParaRPr lang="es-P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9EB61C-D656-C78D-01FC-0F183AC2B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A8561A-6372-DD60-7F33-528A785E9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07057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AAA44-EF64-9EF9-DDBA-93B5D3829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D43BF7-A285-A784-40E9-A066B02EB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05/19/2023</a:t>
            </a:fld>
            <a:endParaRPr lang="es-P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17FA17-A2BC-92EE-EAA9-E8E30EB11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BA5EB5-3023-3805-34F8-79AE91A60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985257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1D104F-513E-CE73-0946-01EADC61A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05/19/2023</a:t>
            </a:fld>
            <a:endParaRPr lang="es-P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434E7-4D82-A40A-B577-4C7DF51ED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0AFED7-9471-1A01-64A7-713F13836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776224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9AE71-F4A9-EFE1-D08F-AC16F8ADE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2E2D1-63DE-F7FC-96AF-43EC656F4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0EF9F9-27D0-CF08-9B0D-7992DA0EBB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F04A3C-9176-8CD9-9E60-63207605D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05/19/2023</a:t>
            </a:fld>
            <a:endParaRPr lang="es-P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E4614-E832-898C-C40D-6EDB1BC83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FBDD3-23C7-382A-59D3-6D5755FA3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640736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6399D-5F32-BAD1-D04B-EFED09B47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D36B80-3866-383D-EEE6-B4AAC3A205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997CB0-C0AF-4641-5E8C-9EADED203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B2130A-97D5-F47D-E172-5B4D65706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05/19/2023</a:t>
            </a:fld>
            <a:endParaRPr lang="es-P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C710ED-770D-1017-387E-FA23A7DF6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4746B3-4F8D-E113-644B-264704B53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150082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82376D-FE86-8188-3BB8-57AD89CC9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F8B27C-63D7-A5FA-B0D5-794831859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9F373-7FFD-D835-0A32-C8D249DE77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29F52-0894-48AC-B40D-AAF02A048345}" type="datetimeFigureOut">
              <a:rPr lang="es-PA" smtClean="0"/>
              <a:t>05/19/2023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15220-F7F1-5C18-BF3F-CAF25EE621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39AEB-96C6-93E0-99F8-77B000571A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09023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7A0A9D83-69C9-3E64-E673-EBFF2C4E4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58480" y="1272529"/>
            <a:ext cx="3924833" cy="66528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B30E21A-E6D5-21D6-A276-224C816BA4E3}"/>
              </a:ext>
            </a:extLst>
          </p:cNvPr>
          <p:cNvSpPr txBox="1"/>
          <p:nvPr/>
        </p:nvSpPr>
        <p:spPr>
          <a:xfrm>
            <a:off x="724460" y="3749996"/>
            <a:ext cx="8229601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PA" sz="2400" b="1" dirty="0">
                <a:latin typeface="Roboto"/>
                <a:ea typeface="Roboto"/>
                <a:cs typeface="Roboto"/>
              </a:rPr>
              <a:t>Panel sobre incidencia de sistemas de información en cambio climático en la toma de decisiones</a:t>
            </a:r>
            <a:endParaRPr lang="en-US" sz="1200"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3A995B-B7C8-9A3E-73A5-C1BED5009DB6}"/>
              </a:ext>
            </a:extLst>
          </p:cNvPr>
          <p:cNvSpPr txBox="1"/>
          <p:nvPr/>
        </p:nvSpPr>
        <p:spPr>
          <a:xfrm>
            <a:off x="724460" y="4950325"/>
            <a:ext cx="8229601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PA" sz="2800" i="1" dirty="0">
                <a:latin typeface="Roboto"/>
                <a:ea typeface="Roboto"/>
                <a:cs typeface="Roboto"/>
              </a:rPr>
              <a:t>República Dominicana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D25671-8FA3-0D95-6A01-B837662AB5A6}"/>
              </a:ext>
            </a:extLst>
          </p:cNvPr>
          <p:cNvSpPr txBox="1"/>
          <p:nvPr/>
        </p:nvSpPr>
        <p:spPr>
          <a:xfrm>
            <a:off x="724460" y="5585471"/>
            <a:ext cx="822960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PA" sz="1400" dirty="0">
                <a:latin typeface="Roboto"/>
                <a:ea typeface="Roboto"/>
                <a:cs typeface="Roboto"/>
              </a:rPr>
              <a:t>Gabriela Márquez, Especialista NDC, CBIT, Viceministerio de Cambio Climático y Sostenibilidad</a:t>
            </a:r>
          </a:p>
          <a:p>
            <a:r>
              <a:rPr lang="es-PA" sz="1400" dirty="0">
                <a:latin typeface="Roboto"/>
                <a:ea typeface="Roboto"/>
                <a:cs typeface="Roboto"/>
              </a:rPr>
              <a:t>Ministerio de Medio Ambiente y Recursos Naturales de la República Dominicana</a:t>
            </a:r>
          </a:p>
          <a:p>
            <a:r>
              <a:rPr lang="es-PA" sz="1400" dirty="0">
                <a:latin typeface="Roboto"/>
                <a:ea typeface="Roboto"/>
                <a:cs typeface="Roboto"/>
              </a:rPr>
              <a:t>19 de mayo 2023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71505D23-8AEA-A48F-3A8A-EB81F48164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7056" y="361236"/>
            <a:ext cx="9048750" cy="7239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727E1304-E78E-6921-C07F-457954FC78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3814" y="1935204"/>
            <a:ext cx="6942510" cy="161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87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98CB28C-FB27-1AB5-81F4-EC79FA629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80914" y="1394550"/>
            <a:ext cx="5106613" cy="4729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8B0FE8-7DA6-F71E-C252-D50013BFD7D6}"/>
              </a:ext>
            </a:extLst>
          </p:cNvPr>
          <p:cNvSpPr txBox="1"/>
          <p:nvPr/>
        </p:nvSpPr>
        <p:spPr>
          <a:xfrm>
            <a:off x="361729" y="298261"/>
            <a:ext cx="1071939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PA" sz="3600" b="1" dirty="0">
                <a:latin typeface="Roboto"/>
                <a:ea typeface="Roboto"/>
                <a:cs typeface="Roboto"/>
              </a:rPr>
              <a:t>Acciones para cerrar brechas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245EB9-A4D2-06A9-DECA-9DF6E9AD77BE}"/>
              </a:ext>
            </a:extLst>
          </p:cNvPr>
          <p:cNvCxnSpPr/>
          <p:nvPr/>
        </p:nvCxnSpPr>
        <p:spPr>
          <a:xfrm>
            <a:off x="0" y="1105025"/>
            <a:ext cx="188421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A9F7911-38C1-FAE0-4FD8-345CAFA5559B}"/>
              </a:ext>
            </a:extLst>
          </p:cNvPr>
          <p:cNvSpPr txBox="1"/>
          <p:nvPr/>
        </p:nvSpPr>
        <p:spPr>
          <a:xfrm>
            <a:off x="288383" y="1269665"/>
            <a:ext cx="8902816" cy="52629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PA" sz="1600" b="1" dirty="0">
                <a:latin typeface="Roboto"/>
                <a:ea typeface="Roboto"/>
                <a:cs typeface="Roboto"/>
              </a:rPr>
              <a:t>Investigación, educación y fortalecimiento de capacidades</a:t>
            </a:r>
            <a:endParaRPr lang="en-US" sz="1600" b="1" dirty="0">
              <a:latin typeface="Roboto"/>
              <a:ea typeface="Roboto"/>
              <a:cs typeface="Roboto"/>
            </a:endParaRPr>
          </a:p>
          <a:p>
            <a:pPr marL="285750" indent="-285750">
              <a:buFont typeface="Arial"/>
              <a:buChar char="•"/>
            </a:pPr>
            <a:endParaRPr lang="es-PA" sz="1600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s-PA" sz="160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Continuar propiciando información completa, precisa y accesible relacionada con el cambio climático a través de las vías a nivel nacional, tal como lo establece la Ley General de Libre Acceso a la Información Pública Ley 200-04 y el Decreto No. 130-05 que crea el reglamento de la ley</a:t>
            </a:r>
          </a:p>
          <a:p>
            <a:pPr marL="285750" indent="-285750">
              <a:buFont typeface="Arial"/>
              <a:buChar char="•"/>
            </a:pPr>
            <a:endParaRPr lang="es-PA" sz="1600" dirty="0">
              <a:latin typeface="Roboto"/>
              <a:ea typeface="Roboto"/>
              <a:cs typeface="Roboto"/>
            </a:endParaRPr>
          </a:p>
          <a:p>
            <a:pPr marL="285750" indent="-285750">
              <a:buFont typeface="Arial"/>
              <a:buChar char="•"/>
            </a:pPr>
            <a:r>
              <a:rPr lang="es-PA" sz="160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Actualizar los contenidos temáticos de la oferta académica sobre cambio climático, donde se incluyan temas sobre modelación del clima, y escenarios climáticos</a:t>
            </a:r>
            <a:endParaRPr lang="es-PA" sz="16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s-PA" sz="1600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285750" indent="-285750">
              <a:buFont typeface="Arial"/>
              <a:buChar char="•"/>
            </a:pPr>
            <a:r>
              <a:rPr lang="es-PA" sz="160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Fortalecer los mecanismos de coordinación y colaboración con centros de investigación y transferencia de tecnología sobre cambio climático en universidades e instancias nacionales e internacionales</a:t>
            </a:r>
            <a:endParaRPr lang="es-PA" sz="1600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s-PA" sz="1600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285750" indent="-285750">
              <a:buFont typeface="Arial"/>
              <a:buChar char="•"/>
            </a:pPr>
            <a:r>
              <a:rPr lang="es-PA" sz="160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Actualizar la estrategia de desarrollo y transferencia tecnológica para el cambio climático </a:t>
            </a:r>
            <a:endParaRPr lang="es-PA" sz="16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s-PA" sz="1600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285750" indent="-285750">
              <a:buFont typeface="Arial"/>
              <a:buChar char="•"/>
            </a:pPr>
            <a:r>
              <a:rPr lang="es-PA" sz="160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Desarrollo de programas de maestría y doctorado con componente de investigación relacionados con la medición de variables climáticas y formación de masa crítica para la transparencia.</a:t>
            </a:r>
            <a:endParaRPr lang="es-PA" sz="1600" dirty="0"/>
          </a:p>
          <a:p>
            <a:pPr marL="285750" indent="-285750">
              <a:buFont typeface="Arial"/>
              <a:buChar char="•"/>
            </a:pPr>
            <a:endParaRPr lang="es-PA" sz="1600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285750" indent="-285750">
              <a:buFont typeface="Arial"/>
              <a:buChar char="•"/>
            </a:pPr>
            <a:endParaRPr lang="es-PA" sz="1600" dirty="0">
              <a:latin typeface="Roboto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079927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98CB28C-FB27-1AB5-81F4-EC79FA629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80914" y="1394550"/>
            <a:ext cx="5106613" cy="4729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8B0FE8-7DA6-F71E-C252-D50013BFD7D6}"/>
              </a:ext>
            </a:extLst>
          </p:cNvPr>
          <p:cNvSpPr txBox="1"/>
          <p:nvPr/>
        </p:nvSpPr>
        <p:spPr>
          <a:xfrm>
            <a:off x="361729" y="298261"/>
            <a:ext cx="1071939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PA" sz="3600" b="1" dirty="0">
                <a:latin typeface="Roboto"/>
                <a:ea typeface="Roboto"/>
                <a:cs typeface="Roboto"/>
              </a:rPr>
              <a:t>Acciones para cerrar brechas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245EB9-A4D2-06A9-DECA-9DF6E9AD77BE}"/>
              </a:ext>
            </a:extLst>
          </p:cNvPr>
          <p:cNvCxnSpPr/>
          <p:nvPr/>
        </p:nvCxnSpPr>
        <p:spPr>
          <a:xfrm>
            <a:off x="0" y="1105025"/>
            <a:ext cx="188421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A9F7911-38C1-FAE0-4FD8-345CAFA5559B}"/>
              </a:ext>
            </a:extLst>
          </p:cNvPr>
          <p:cNvSpPr txBox="1"/>
          <p:nvPr/>
        </p:nvSpPr>
        <p:spPr>
          <a:xfrm>
            <a:off x="265971" y="1325695"/>
            <a:ext cx="8465787" cy="48013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PA" sz="2000" b="1" dirty="0">
                <a:latin typeface="Roboto"/>
                <a:ea typeface="Roboto"/>
                <a:cs typeface="Roboto"/>
              </a:rPr>
              <a:t>Investigación, educación y fortalecimiento de capacidades</a:t>
            </a:r>
            <a:endParaRPr lang="en-US" sz="2000" b="1" dirty="0">
              <a:latin typeface="Roboto"/>
              <a:ea typeface="Roboto"/>
              <a:cs typeface="Roboto"/>
            </a:endParaRPr>
          </a:p>
          <a:p>
            <a:pPr marL="285750" indent="-285750">
              <a:buFont typeface="Arial"/>
              <a:buChar char="•"/>
            </a:pPr>
            <a:endParaRPr lang="es-PA" dirty="0">
              <a:solidFill>
                <a:srgbClr val="000000"/>
              </a:solidFill>
              <a:latin typeface="Calibri" panose="020F0502020204030204"/>
              <a:ea typeface="Roboto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s-PA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Continuar con las alianzas estratégicas con la academia. Por ejemplo, contamos con el Observatorio Cambio Climático y Resiliencia, una entidad conformada como bien público para proveer un espacio para la información, la investigación y la transferencia tecnológica sobre cambio climático. Este cuenta con bases de datos de variables climáticas, boletines, conexión a redes nacionales e internacionales, herramientas de investigación y análisis, biblioteca digital, opciones de voluntariado y capacitación, entre otras funciones. </a:t>
            </a:r>
            <a:endParaRPr lang="es-PA" sz="2000" dirty="0">
              <a:solidFill>
                <a:srgbClr val="000000"/>
              </a:solidFill>
              <a:latin typeface="Calibri" panose="020F0502020204030204"/>
              <a:ea typeface="Roboto"/>
              <a:cs typeface="Calibri" panose="020F0502020204030204"/>
            </a:endParaRPr>
          </a:p>
          <a:p>
            <a:endParaRPr lang="es-PA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742950" lvl="1" indent="-285750">
              <a:buFont typeface="Arial"/>
              <a:buChar char="•"/>
            </a:pPr>
            <a:r>
              <a:rPr lang="es-PA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Actúa como fuente de insumos académicos e investigación sobre cambio climático en la República Dominicana. El Observatorio ha realizado esfuerzos en el desarrollo de investigaciones y producción de información relevante para realizar proyecciones del cambio climático y evaluar la efectividad de las políticas ya existentes y establecidas.</a:t>
            </a:r>
            <a:endParaRPr lang="es-PA" sz="2000">
              <a:solidFill>
                <a:srgbClr val="000000"/>
              </a:solidFill>
              <a:latin typeface="Calibri" panose="020F0502020204030204"/>
              <a:ea typeface="Roboto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s-PA" dirty="0">
              <a:latin typeface="Roboto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281724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98CB28C-FB27-1AB5-81F4-EC79FA629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80914" y="1394550"/>
            <a:ext cx="5106613" cy="4729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8B0FE8-7DA6-F71E-C252-D50013BFD7D6}"/>
              </a:ext>
            </a:extLst>
          </p:cNvPr>
          <p:cNvSpPr txBox="1"/>
          <p:nvPr/>
        </p:nvSpPr>
        <p:spPr>
          <a:xfrm>
            <a:off x="361729" y="298261"/>
            <a:ext cx="1071939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PA" sz="3600" b="1" dirty="0">
                <a:latin typeface="Roboto"/>
                <a:ea typeface="Roboto"/>
                <a:cs typeface="Roboto"/>
              </a:rPr>
              <a:t>Acciones para cerrar brechas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245EB9-A4D2-06A9-DECA-9DF6E9AD77BE}"/>
              </a:ext>
            </a:extLst>
          </p:cNvPr>
          <p:cNvCxnSpPr/>
          <p:nvPr/>
        </p:nvCxnSpPr>
        <p:spPr>
          <a:xfrm>
            <a:off x="0" y="1105025"/>
            <a:ext cx="188421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A9F7911-38C1-FAE0-4FD8-345CAFA5559B}"/>
              </a:ext>
            </a:extLst>
          </p:cNvPr>
          <p:cNvSpPr txBox="1"/>
          <p:nvPr/>
        </p:nvSpPr>
        <p:spPr>
          <a:xfrm>
            <a:off x="277177" y="1157607"/>
            <a:ext cx="8914022" cy="59093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PA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Tal como lo establece la NDC RD 2020, dentro del componente de medios de implementación, el país se plantea una serie de metas que están vinculados a la generación de información climática: </a:t>
            </a:r>
            <a:endParaRPr lang="es-PA" dirty="0"/>
          </a:p>
          <a:p>
            <a:endParaRPr lang="es-PA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285750" indent="-285750">
              <a:buFont typeface="Arial"/>
              <a:buChar char="•"/>
            </a:pPr>
            <a:r>
              <a:rPr lang="es-PA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Generar información, datos y análisis para movilizar los flujos de capital bajo un marco institucional de políticas y medidas coherentes con los objetivos climáticos del país </a:t>
            </a:r>
            <a:endParaRPr lang="es-PA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s-PA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285750" indent="-285750">
              <a:buFont typeface="Arial"/>
              <a:buChar char="•"/>
            </a:pPr>
            <a:r>
              <a:rPr lang="es-PA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Promover el diseño e implementación de financiamiento verde que impulsen el mercado nacional de sectores económicos resilientes al clima y bajo en emisiones de carbono</a:t>
            </a:r>
            <a:endParaRPr lang="es-PA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s-PA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285750" indent="-285750">
              <a:buFont typeface="Arial"/>
              <a:buChar char="•"/>
            </a:pPr>
            <a:r>
              <a:rPr lang="es-PA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Generar información y data a través del del fortalecimiento del Sistema de Recopilación y Evaluación de Daños para la República Dominicana (SIRED-RD). De igual forma, se prevé el fortalecimiento de los análisis de vulnerabilidad ante desastres en conjunto con el Sistema Integrado Nacional de Información de la Comisión Nacional de Emergencias</a:t>
            </a:r>
            <a:endParaRPr lang="es-PA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s-PA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285750" indent="-285750">
              <a:buFont typeface="Arial"/>
              <a:buChar char="•"/>
            </a:pPr>
            <a:r>
              <a:rPr lang="es-PA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Fortalecer las capacidades de manejo de eventos de lento desarrollo, en particular en el caso de la sequía</a:t>
            </a:r>
            <a:endParaRPr lang="es-PA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s-PA" dirty="0">
              <a:latin typeface="Roboto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580294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252</Words>
  <Application>Microsoft Office PowerPoint</Application>
  <PresentationFormat>Widescreen</PresentationFormat>
  <Paragraphs>13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Karla  Delgado-Olguin (Afilliate)</dc:creator>
  <cp:lastModifiedBy>Karla  Delgado-Olguin (Afilliate)</cp:lastModifiedBy>
  <cp:revision>61</cp:revision>
  <dcterms:created xsi:type="dcterms:W3CDTF">2023-05-12T18:57:47Z</dcterms:created>
  <dcterms:modified xsi:type="dcterms:W3CDTF">2023-05-19T14:27:05Z</dcterms:modified>
</cp:coreProperties>
</file>