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6744" r:id="rId4"/>
    <p:sldId id="264" r:id="rId5"/>
    <p:sldId id="265" r:id="rId6"/>
    <p:sldId id="6737" r:id="rId7"/>
    <p:sldId id="6745" r:id="rId8"/>
    <p:sldId id="6738" r:id="rId9"/>
    <p:sldId id="6740" r:id="rId10"/>
    <p:sldId id="6741" r:id="rId11"/>
    <p:sldId id="6742" r:id="rId12"/>
    <p:sldId id="6743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6" autoAdjust="0"/>
    <p:restoredTop sz="72571"/>
  </p:normalViewPr>
  <p:slideViewPr>
    <p:cSldViewPr snapToGrid="0">
      <p:cViewPr varScale="1">
        <p:scale>
          <a:sx n="86" d="100"/>
          <a:sy n="86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BC585-B232-4C60-B85F-8D3FF2DF7E1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362156E-611B-46EA-9927-3D7F4B897B5F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2000" dirty="0">
              <a:latin typeface="Work Sans" panose="00000500000000000000"/>
            </a:rPr>
            <a:t>Empresa</a:t>
          </a:r>
        </a:p>
      </dgm:t>
    </dgm:pt>
    <dgm:pt modelId="{30028F56-247A-4E84-98AE-48E3C5BC7ACD}" type="parTrans" cxnId="{153DC37F-E4C9-4A60-B78B-50D9FBAE1C7A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ADBE08B0-DC24-45ED-9AB6-C97B7A793F91}" type="sibTrans" cxnId="{153DC37F-E4C9-4A60-B78B-50D9FBAE1C7A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7502210A-087A-4194-B2DC-7B3457A7365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i="0" kern="12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Adaptación interna</a:t>
          </a:r>
        </a:p>
      </dgm:t>
    </dgm:pt>
    <dgm:pt modelId="{6268F6A4-9C8E-4845-986B-9EF3D4295C9E}" type="parTrans" cxnId="{1AD0354E-FCED-4EF3-9660-F04765BBFF13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C8167A59-CCD6-4A2A-882B-757D25C77BDF}" type="sibTrans" cxnId="{1AD0354E-FCED-4EF3-9660-F04765BBFF13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DA8AD800-439B-4EAE-9A6A-7D4D0281CB0B}">
      <dgm:prSet phldrT="[Texto]" custT="1"/>
      <dgm:spPr>
        <a:solidFill>
          <a:schemeClr val="tx2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Cadena de valor</a:t>
          </a:r>
        </a:p>
      </dgm:t>
    </dgm:pt>
    <dgm:pt modelId="{3F1461A4-36A1-4AA1-A4BC-D87F2E15B02A}" type="parTrans" cxnId="{AF6BB94F-6B76-43A6-911F-F797AB66F069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02E2E4A9-2523-4786-832B-1B65C4EA677C}" type="sibTrans" cxnId="{AF6BB94F-6B76-43A6-911F-F797AB66F069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3909C809-CDF6-457A-88BA-9E450DDCE49F}">
      <dgm:prSet phldrT="[Texto]" custT="1"/>
      <dgm:spPr>
        <a:solidFill>
          <a:srgbClr val="069169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Territorio</a:t>
          </a:r>
        </a:p>
      </dgm:t>
    </dgm:pt>
    <dgm:pt modelId="{9F340C4F-49D2-4576-A6DE-0C77E18AC958}" type="parTrans" cxnId="{A13E650B-0F0B-4988-B81A-12095F546C8F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D6E28C4C-4472-43D4-9E01-AC033348AEBC}" type="sibTrans" cxnId="{A13E650B-0F0B-4988-B81A-12095F546C8F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34579C4C-4651-4C8A-9C62-4CC03404DA31}">
      <dgm:prSet phldrT="[Texto]" custT="1"/>
      <dgm:spPr>
        <a:solidFill>
          <a:schemeClr val="tx2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Operaciones</a:t>
          </a:r>
        </a:p>
      </dgm:t>
    </dgm:pt>
    <dgm:pt modelId="{B10DA8C1-CCE2-45EE-950E-D59CBC349C12}" type="parTrans" cxnId="{92622B3C-CB05-41DD-8D6E-85AEDC6CA4BB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3C932FF5-0A91-43AB-95A2-D21C5937C10A}" type="sibTrans" cxnId="{92622B3C-CB05-41DD-8D6E-85AEDC6CA4BB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4648B029-A48A-4C93-8715-57FD50483D2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Adaptación externa</a:t>
          </a:r>
        </a:p>
      </dgm:t>
    </dgm:pt>
    <dgm:pt modelId="{881DE0C7-A444-47D9-9496-7BBA7DE9A09F}" type="parTrans" cxnId="{9DBF079B-F04D-4ECF-9991-9E7ED8ECAA05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07DD0713-14B6-4262-B6A6-BBBB14E0AB1D}" type="sibTrans" cxnId="{9DBF079B-F04D-4ECF-9991-9E7ED8ECAA05}">
      <dgm:prSet/>
      <dgm:spPr/>
      <dgm:t>
        <a:bodyPr/>
        <a:lstStyle/>
        <a:p>
          <a:endParaRPr lang="es-ES" sz="2000">
            <a:latin typeface="Work Sans" panose="00000500000000000000"/>
          </a:endParaRPr>
        </a:p>
      </dgm:t>
    </dgm:pt>
    <dgm:pt modelId="{DA52C7A2-B103-4108-BCED-801534302E8F}" type="pres">
      <dgm:prSet presAssocID="{D1EBC585-B232-4C60-B85F-8D3FF2DF7E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803F9A-18C2-49D3-B967-CD2595CC770D}" type="pres">
      <dgm:prSet presAssocID="{D1EBC585-B232-4C60-B85F-8D3FF2DF7E1E}" presName="hierFlow" presStyleCnt="0"/>
      <dgm:spPr/>
    </dgm:pt>
    <dgm:pt modelId="{DACC4534-2F54-4A83-8282-9DEFB19C575F}" type="pres">
      <dgm:prSet presAssocID="{D1EBC585-B232-4C60-B85F-8D3FF2DF7E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B69C7E-9F54-4FE9-930C-625DBBC93412}" type="pres">
      <dgm:prSet presAssocID="{6362156E-611B-46EA-9927-3D7F4B897B5F}" presName="Name14" presStyleCnt="0"/>
      <dgm:spPr/>
    </dgm:pt>
    <dgm:pt modelId="{DA763098-CD38-49CF-8D78-B07FA17386C9}" type="pres">
      <dgm:prSet presAssocID="{6362156E-611B-46EA-9927-3D7F4B897B5F}" presName="level1Shape" presStyleLbl="node0" presStyleIdx="0" presStyleCnt="1" custScaleX="191659">
        <dgm:presLayoutVars>
          <dgm:chPref val="3"/>
        </dgm:presLayoutVars>
      </dgm:prSet>
      <dgm:spPr/>
    </dgm:pt>
    <dgm:pt modelId="{D6402AA0-AE60-418B-963A-1CE75C8121F8}" type="pres">
      <dgm:prSet presAssocID="{6362156E-611B-46EA-9927-3D7F4B897B5F}" presName="hierChild2" presStyleCnt="0"/>
      <dgm:spPr/>
    </dgm:pt>
    <dgm:pt modelId="{1BADC90A-AD86-4E2A-BD29-4B544F32C75B}" type="pres">
      <dgm:prSet presAssocID="{6268F6A4-9C8E-4845-986B-9EF3D4295C9E}" presName="Name19" presStyleLbl="parChTrans1D2" presStyleIdx="0" presStyleCnt="2"/>
      <dgm:spPr/>
    </dgm:pt>
    <dgm:pt modelId="{1A09D627-57CE-4F06-9211-CE07F8B5AF96}" type="pres">
      <dgm:prSet presAssocID="{7502210A-087A-4194-B2DC-7B3457A7365A}" presName="Name21" presStyleCnt="0"/>
      <dgm:spPr/>
    </dgm:pt>
    <dgm:pt modelId="{929ACBF4-30DA-4843-B30B-186C2C996D75}" type="pres">
      <dgm:prSet presAssocID="{7502210A-087A-4194-B2DC-7B3457A7365A}" presName="level2Shape" presStyleLbl="node2" presStyleIdx="0" presStyleCnt="2" custScaleX="181392" custLinFactX="-21389" custLinFactNeighborX="-100000" custLinFactNeighborY="3124"/>
      <dgm:spPr/>
    </dgm:pt>
    <dgm:pt modelId="{905B159E-25D3-44BE-9B8B-BA51AF8258D2}" type="pres">
      <dgm:prSet presAssocID="{7502210A-087A-4194-B2DC-7B3457A7365A}" presName="hierChild3" presStyleCnt="0"/>
      <dgm:spPr/>
    </dgm:pt>
    <dgm:pt modelId="{3F55CBAF-FAB1-4041-808B-747C32FC432E}" type="pres">
      <dgm:prSet presAssocID="{B10DA8C1-CCE2-45EE-950E-D59CBC349C12}" presName="Name19" presStyleLbl="parChTrans1D3" presStyleIdx="0" presStyleCnt="3"/>
      <dgm:spPr/>
    </dgm:pt>
    <dgm:pt modelId="{DF226653-D3FA-4317-9693-A08958A5D756}" type="pres">
      <dgm:prSet presAssocID="{34579C4C-4651-4C8A-9C62-4CC03404DA31}" presName="Name21" presStyleCnt="0"/>
      <dgm:spPr/>
    </dgm:pt>
    <dgm:pt modelId="{E29FB472-623E-4909-951A-0E4065689471}" type="pres">
      <dgm:prSet presAssocID="{34579C4C-4651-4C8A-9C62-4CC03404DA31}" presName="level2Shape" presStyleLbl="node3" presStyleIdx="0" presStyleCnt="3" custScaleX="221120" custLinFactX="-21389" custLinFactNeighborX="-100000" custLinFactNeighborY="-2757"/>
      <dgm:spPr/>
    </dgm:pt>
    <dgm:pt modelId="{36F7D3FD-5244-4C60-9DEC-E9C276727EBC}" type="pres">
      <dgm:prSet presAssocID="{34579C4C-4651-4C8A-9C62-4CC03404DA31}" presName="hierChild3" presStyleCnt="0"/>
      <dgm:spPr/>
    </dgm:pt>
    <dgm:pt modelId="{C147246A-BB63-4A02-82FC-58F729BE85F9}" type="pres">
      <dgm:prSet presAssocID="{881DE0C7-A444-47D9-9496-7BBA7DE9A09F}" presName="Name19" presStyleLbl="parChTrans1D2" presStyleIdx="1" presStyleCnt="2"/>
      <dgm:spPr/>
    </dgm:pt>
    <dgm:pt modelId="{895D54C0-474C-44F7-B53A-83634EFCE4CE}" type="pres">
      <dgm:prSet presAssocID="{4648B029-A48A-4C93-8715-57FD50483D2E}" presName="Name21" presStyleCnt="0"/>
      <dgm:spPr/>
    </dgm:pt>
    <dgm:pt modelId="{962057DE-1D2B-433C-90E6-A48E0FC39424}" type="pres">
      <dgm:prSet presAssocID="{4648B029-A48A-4C93-8715-57FD50483D2E}" presName="level2Shape" presStyleLbl="node2" presStyleIdx="1" presStyleCnt="2" custScaleX="181392" custLinFactX="10423" custLinFactNeighborX="100000" custLinFactNeighborY="2984"/>
      <dgm:spPr/>
    </dgm:pt>
    <dgm:pt modelId="{6EC1D179-BDF1-43F1-8362-BE844A325C85}" type="pres">
      <dgm:prSet presAssocID="{4648B029-A48A-4C93-8715-57FD50483D2E}" presName="hierChild3" presStyleCnt="0"/>
      <dgm:spPr/>
    </dgm:pt>
    <dgm:pt modelId="{8547A323-9429-4E21-A067-A55EDC4C6223}" type="pres">
      <dgm:prSet presAssocID="{3F1461A4-36A1-4AA1-A4BC-D87F2E15B02A}" presName="Name19" presStyleLbl="parChTrans1D3" presStyleIdx="1" presStyleCnt="3"/>
      <dgm:spPr/>
    </dgm:pt>
    <dgm:pt modelId="{B104E66E-B301-436C-87F1-AFB2C51C8DFE}" type="pres">
      <dgm:prSet presAssocID="{DA8AD800-439B-4EAE-9A6A-7D4D0281CB0B}" presName="Name21" presStyleCnt="0"/>
      <dgm:spPr/>
    </dgm:pt>
    <dgm:pt modelId="{B433021A-B5B5-43D2-A597-56FF473C585C}" type="pres">
      <dgm:prSet presAssocID="{DA8AD800-439B-4EAE-9A6A-7D4D0281CB0B}" presName="level2Shape" presStyleLbl="node3" presStyleIdx="1" presStyleCnt="3" custScaleX="209004" custLinFactNeighborX="15817" custLinFactNeighborY="-2757"/>
      <dgm:spPr/>
    </dgm:pt>
    <dgm:pt modelId="{D0ED64BC-E8A1-4E4D-8B61-218AC89CC225}" type="pres">
      <dgm:prSet presAssocID="{DA8AD800-439B-4EAE-9A6A-7D4D0281CB0B}" presName="hierChild3" presStyleCnt="0"/>
      <dgm:spPr/>
    </dgm:pt>
    <dgm:pt modelId="{C8DA60C4-33AB-4EEC-A580-DF0ADE555CBF}" type="pres">
      <dgm:prSet presAssocID="{9F340C4F-49D2-4576-A6DE-0C77E18AC958}" presName="Name19" presStyleLbl="parChTrans1D3" presStyleIdx="2" presStyleCnt="3"/>
      <dgm:spPr/>
    </dgm:pt>
    <dgm:pt modelId="{4D57863F-051F-4F60-A35F-CF5C464184DA}" type="pres">
      <dgm:prSet presAssocID="{3909C809-CDF6-457A-88BA-9E450DDCE49F}" presName="Name21" presStyleCnt="0"/>
      <dgm:spPr/>
    </dgm:pt>
    <dgm:pt modelId="{627B9321-CA96-4346-9357-1DEAB90E6AB4}" type="pres">
      <dgm:prSet presAssocID="{3909C809-CDF6-457A-88BA-9E450DDCE49F}" presName="level2Shape" presStyleLbl="node3" presStyleIdx="2" presStyleCnt="3" custScaleX="207881" custLinFactX="47113" custLinFactNeighborX="100000" custLinFactNeighborY="-2757"/>
      <dgm:spPr/>
    </dgm:pt>
    <dgm:pt modelId="{712532C5-DD2F-480E-BDA3-45F89CC0092D}" type="pres">
      <dgm:prSet presAssocID="{3909C809-CDF6-457A-88BA-9E450DDCE49F}" presName="hierChild3" presStyleCnt="0"/>
      <dgm:spPr/>
    </dgm:pt>
    <dgm:pt modelId="{4250F745-1595-42A9-B687-4DD1817F6A30}" type="pres">
      <dgm:prSet presAssocID="{D1EBC585-B232-4C60-B85F-8D3FF2DF7E1E}" presName="bgShapesFlow" presStyleCnt="0"/>
      <dgm:spPr/>
    </dgm:pt>
  </dgm:ptLst>
  <dgm:cxnLst>
    <dgm:cxn modelId="{64821B04-70AB-4330-9C20-349E83CFBC82}" type="presOf" srcId="{D1EBC585-B232-4C60-B85F-8D3FF2DF7E1E}" destId="{DA52C7A2-B103-4108-BCED-801534302E8F}" srcOrd="0" destOrd="0" presId="urn:microsoft.com/office/officeart/2005/8/layout/hierarchy6"/>
    <dgm:cxn modelId="{A13E650B-0F0B-4988-B81A-12095F546C8F}" srcId="{4648B029-A48A-4C93-8715-57FD50483D2E}" destId="{3909C809-CDF6-457A-88BA-9E450DDCE49F}" srcOrd="1" destOrd="0" parTransId="{9F340C4F-49D2-4576-A6DE-0C77E18AC958}" sibTransId="{D6E28C4C-4472-43D4-9E01-AC033348AEBC}"/>
    <dgm:cxn modelId="{7F08E916-0895-4564-A1DB-9394F385C167}" type="presOf" srcId="{DA8AD800-439B-4EAE-9A6A-7D4D0281CB0B}" destId="{B433021A-B5B5-43D2-A597-56FF473C585C}" srcOrd="0" destOrd="0" presId="urn:microsoft.com/office/officeart/2005/8/layout/hierarchy6"/>
    <dgm:cxn modelId="{4EE0003A-84AE-42E4-889B-5FE091A0377E}" type="presOf" srcId="{B10DA8C1-CCE2-45EE-950E-D59CBC349C12}" destId="{3F55CBAF-FAB1-4041-808B-747C32FC432E}" srcOrd="0" destOrd="0" presId="urn:microsoft.com/office/officeart/2005/8/layout/hierarchy6"/>
    <dgm:cxn modelId="{92622B3C-CB05-41DD-8D6E-85AEDC6CA4BB}" srcId="{7502210A-087A-4194-B2DC-7B3457A7365A}" destId="{34579C4C-4651-4C8A-9C62-4CC03404DA31}" srcOrd="0" destOrd="0" parTransId="{B10DA8C1-CCE2-45EE-950E-D59CBC349C12}" sibTransId="{3C932FF5-0A91-43AB-95A2-D21C5937C10A}"/>
    <dgm:cxn modelId="{D982664D-6AC0-4549-8B93-2DAC375E7839}" type="presOf" srcId="{9F340C4F-49D2-4576-A6DE-0C77E18AC958}" destId="{C8DA60C4-33AB-4EEC-A580-DF0ADE555CBF}" srcOrd="0" destOrd="0" presId="urn:microsoft.com/office/officeart/2005/8/layout/hierarchy6"/>
    <dgm:cxn modelId="{1AD0354E-FCED-4EF3-9660-F04765BBFF13}" srcId="{6362156E-611B-46EA-9927-3D7F4B897B5F}" destId="{7502210A-087A-4194-B2DC-7B3457A7365A}" srcOrd="0" destOrd="0" parTransId="{6268F6A4-9C8E-4845-986B-9EF3D4295C9E}" sibTransId="{C8167A59-CCD6-4A2A-882B-757D25C77BDF}"/>
    <dgm:cxn modelId="{AF6BB94F-6B76-43A6-911F-F797AB66F069}" srcId="{4648B029-A48A-4C93-8715-57FD50483D2E}" destId="{DA8AD800-439B-4EAE-9A6A-7D4D0281CB0B}" srcOrd="0" destOrd="0" parTransId="{3F1461A4-36A1-4AA1-A4BC-D87F2E15B02A}" sibTransId="{02E2E4A9-2523-4786-832B-1B65C4EA677C}"/>
    <dgm:cxn modelId="{0DD17555-A44A-4FD5-8D9C-4745E7073497}" type="presOf" srcId="{881DE0C7-A444-47D9-9496-7BBA7DE9A09F}" destId="{C147246A-BB63-4A02-82FC-58F729BE85F9}" srcOrd="0" destOrd="0" presId="urn:microsoft.com/office/officeart/2005/8/layout/hierarchy6"/>
    <dgm:cxn modelId="{7DC08158-07CB-4863-85DD-450DCC2EFA80}" type="presOf" srcId="{3909C809-CDF6-457A-88BA-9E450DDCE49F}" destId="{627B9321-CA96-4346-9357-1DEAB90E6AB4}" srcOrd="0" destOrd="0" presId="urn:microsoft.com/office/officeart/2005/8/layout/hierarchy6"/>
    <dgm:cxn modelId="{7FA3A267-CE62-40E2-AAD6-1C70B6CC7AEF}" type="presOf" srcId="{6268F6A4-9C8E-4845-986B-9EF3D4295C9E}" destId="{1BADC90A-AD86-4E2A-BD29-4B544F32C75B}" srcOrd="0" destOrd="0" presId="urn:microsoft.com/office/officeart/2005/8/layout/hierarchy6"/>
    <dgm:cxn modelId="{4CE5216F-9489-45FC-9124-3DCC7C20E919}" type="presOf" srcId="{4648B029-A48A-4C93-8715-57FD50483D2E}" destId="{962057DE-1D2B-433C-90E6-A48E0FC39424}" srcOrd="0" destOrd="0" presId="urn:microsoft.com/office/officeart/2005/8/layout/hierarchy6"/>
    <dgm:cxn modelId="{153DC37F-E4C9-4A60-B78B-50D9FBAE1C7A}" srcId="{D1EBC585-B232-4C60-B85F-8D3FF2DF7E1E}" destId="{6362156E-611B-46EA-9927-3D7F4B897B5F}" srcOrd="0" destOrd="0" parTransId="{30028F56-247A-4E84-98AE-48E3C5BC7ACD}" sibTransId="{ADBE08B0-DC24-45ED-9AB6-C97B7A793F91}"/>
    <dgm:cxn modelId="{E035FA91-78FE-4753-9119-916052949C95}" type="presOf" srcId="{7502210A-087A-4194-B2DC-7B3457A7365A}" destId="{929ACBF4-30DA-4843-B30B-186C2C996D75}" srcOrd="0" destOrd="0" presId="urn:microsoft.com/office/officeart/2005/8/layout/hierarchy6"/>
    <dgm:cxn modelId="{9DBF079B-F04D-4ECF-9991-9E7ED8ECAA05}" srcId="{6362156E-611B-46EA-9927-3D7F4B897B5F}" destId="{4648B029-A48A-4C93-8715-57FD50483D2E}" srcOrd="1" destOrd="0" parTransId="{881DE0C7-A444-47D9-9496-7BBA7DE9A09F}" sibTransId="{07DD0713-14B6-4262-B6A6-BBBB14E0AB1D}"/>
    <dgm:cxn modelId="{C74C28CB-42BD-43CC-B6CF-9C5709CEB31F}" type="presOf" srcId="{3F1461A4-36A1-4AA1-A4BC-D87F2E15B02A}" destId="{8547A323-9429-4E21-A067-A55EDC4C6223}" srcOrd="0" destOrd="0" presId="urn:microsoft.com/office/officeart/2005/8/layout/hierarchy6"/>
    <dgm:cxn modelId="{787EC1D8-5B0E-4E66-9DD6-BDA8478DE9AD}" type="presOf" srcId="{34579C4C-4651-4C8A-9C62-4CC03404DA31}" destId="{E29FB472-623E-4909-951A-0E4065689471}" srcOrd="0" destOrd="0" presId="urn:microsoft.com/office/officeart/2005/8/layout/hierarchy6"/>
    <dgm:cxn modelId="{9DF45AEF-0957-4172-897A-3A2D0921FB19}" type="presOf" srcId="{6362156E-611B-46EA-9927-3D7F4B897B5F}" destId="{DA763098-CD38-49CF-8D78-B07FA17386C9}" srcOrd="0" destOrd="0" presId="urn:microsoft.com/office/officeart/2005/8/layout/hierarchy6"/>
    <dgm:cxn modelId="{FE35E250-D846-4567-8671-8E2A6E2A7A49}" type="presParOf" srcId="{DA52C7A2-B103-4108-BCED-801534302E8F}" destId="{BC803F9A-18C2-49D3-B967-CD2595CC770D}" srcOrd="0" destOrd="0" presId="urn:microsoft.com/office/officeart/2005/8/layout/hierarchy6"/>
    <dgm:cxn modelId="{5CA56114-52F5-4B30-8509-42297E243123}" type="presParOf" srcId="{BC803F9A-18C2-49D3-B967-CD2595CC770D}" destId="{DACC4534-2F54-4A83-8282-9DEFB19C575F}" srcOrd="0" destOrd="0" presId="urn:microsoft.com/office/officeart/2005/8/layout/hierarchy6"/>
    <dgm:cxn modelId="{45C3257F-6001-4EAE-A577-E7176163A5A9}" type="presParOf" srcId="{DACC4534-2F54-4A83-8282-9DEFB19C575F}" destId="{9DB69C7E-9F54-4FE9-930C-625DBBC93412}" srcOrd="0" destOrd="0" presId="urn:microsoft.com/office/officeart/2005/8/layout/hierarchy6"/>
    <dgm:cxn modelId="{93EB93EA-BD16-427A-BE46-32BACE8262B6}" type="presParOf" srcId="{9DB69C7E-9F54-4FE9-930C-625DBBC93412}" destId="{DA763098-CD38-49CF-8D78-B07FA17386C9}" srcOrd="0" destOrd="0" presId="urn:microsoft.com/office/officeart/2005/8/layout/hierarchy6"/>
    <dgm:cxn modelId="{6E608479-962E-48B9-B20C-BD55A4AC1CC6}" type="presParOf" srcId="{9DB69C7E-9F54-4FE9-930C-625DBBC93412}" destId="{D6402AA0-AE60-418B-963A-1CE75C8121F8}" srcOrd="1" destOrd="0" presId="urn:microsoft.com/office/officeart/2005/8/layout/hierarchy6"/>
    <dgm:cxn modelId="{32AA4AF8-D1C7-4017-9A97-142F93130960}" type="presParOf" srcId="{D6402AA0-AE60-418B-963A-1CE75C8121F8}" destId="{1BADC90A-AD86-4E2A-BD29-4B544F32C75B}" srcOrd="0" destOrd="0" presId="urn:microsoft.com/office/officeart/2005/8/layout/hierarchy6"/>
    <dgm:cxn modelId="{DF43327C-2ED5-48AA-8815-D7276471A8A1}" type="presParOf" srcId="{D6402AA0-AE60-418B-963A-1CE75C8121F8}" destId="{1A09D627-57CE-4F06-9211-CE07F8B5AF96}" srcOrd="1" destOrd="0" presId="urn:microsoft.com/office/officeart/2005/8/layout/hierarchy6"/>
    <dgm:cxn modelId="{5A967DA1-B87B-4265-827A-11ADF0DE8978}" type="presParOf" srcId="{1A09D627-57CE-4F06-9211-CE07F8B5AF96}" destId="{929ACBF4-30DA-4843-B30B-186C2C996D75}" srcOrd="0" destOrd="0" presId="urn:microsoft.com/office/officeart/2005/8/layout/hierarchy6"/>
    <dgm:cxn modelId="{B43E7035-EC21-4FD5-A5E8-ECF28A131835}" type="presParOf" srcId="{1A09D627-57CE-4F06-9211-CE07F8B5AF96}" destId="{905B159E-25D3-44BE-9B8B-BA51AF8258D2}" srcOrd="1" destOrd="0" presId="urn:microsoft.com/office/officeart/2005/8/layout/hierarchy6"/>
    <dgm:cxn modelId="{454CBBC4-7E13-43AB-8290-4295DCC8124F}" type="presParOf" srcId="{905B159E-25D3-44BE-9B8B-BA51AF8258D2}" destId="{3F55CBAF-FAB1-4041-808B-747C32FC432E}" srcOrd="0" destOrd="0" presId="urn:microsoft.com/office/officeart/2005/8/layout/hierarchy6"/>
    <dgm:cxn modelId="{483F70BE-142A-440F-A406-E4F726DBB36B}" type="presParOf" srcId="{905B159E-25D3-44BE-9B8B-BA51AF8258D2}" destId="{DF226653-D3FA-4317-9693-A08958A5D756}" srcOrd="1" destOrd="0" presId="urn:microsoft.com/office/officeart/2005/8/layout/hierarchy6"/>
    <dgm:cxn modelId="{2C428655-6521-4130-A885-731BC9368A38}" type="presParOf" srcId="{DF226653-D3FA-4317-9693-A08958A5D756}" destId="{E29FB472-623E-4909-951A-0E4065689471}" srcOrd="0" destOrd="0" presId="urn:microsoft.com/office/officeart/2005/8/layout/hierarchy6"/>
    <dgm:cxn modelId="{320F58B0-D024-4214-BB2C-A22E6A73DB26}" type="presParOf" srcId="{DF226653-D3FA-4317-9693-A08958A5D756}" destId="{36F7D3FD-5244-4C60-9DEC-E9C276727EBC}" srcOrd="1" destOrd="0" presId="urn:microsoft.com/office/officeart/2005/8/layout/hierarchy6"/>
    <dgm:cxn modelId="{EA341EA8-65B7-4A7A-8449-E06F7899E5AB}" type="presParOf" srcId="{D6402AA0-AE60-418B-963A-1CE75C8121F8}" destId="{C147246A-BB63-4A02-82FC-58F729BE85F9}" srcOrd="2" destOrd="0" presId="urn:microsoft.com/office/officeart/2005/8/layout/hierarchy6"/>
    <dgm:cxn modelId="{C632078C-D08D-40B1-B227-8D3C67D9FC9F}" type="presParOf" srcId="{D6402AA0-AE60-418B-963A-1CE75C8121F8}" destId="{895D54C0-474C-44F7-B53A-83634EFCE4CE}" srcOrd="3" destOrd="0" presId="urn:microsoft.com/office/officeart/2005/8/layout/hierarchy6"/>
    <dgm:cxn modelId="{211815F9-74D8-4B99-A01C-1C6C525DBCBE}" type="presParOf" srcId="{895D54C0-474C-44F7-B53A-83634EFCE4CE}" destId="{962057DE-1D2B-433C-90E6-A48E0FC39424}" srcOrd="0" destOrd="0" presId="urn:microsoft.com/office/officeart/2005/8/layout/hierarchy6"/>
    <dgm:cxn modelId="{A4B74C3E-867D-45F2-9916-16A8D85F3C82}" type="presParOf" srcId="{895D54C0-474C-44F7-B53A-83634EFCE4CE}" destId="{6EC1D179-BDF1-43F1-8362-BE844A325C85}" srcOrd="1" destOrd="0" presId="urn:microsoft.com/office/officeart/2005/8/layout/hierarchy6"/>
    <dgm:cxn modelId="{97D6C1AB-3EF2-46C4-9008-7532C808AC6D}" type="presParOf" srcId="{6EC1D179-BDF1-43F1-8362-BE844A325C85}" destId="{8547A323-9429-4E21-A067-A55EDC4C6223}" srcOrd="0" destOrd="0" presId="urn:microsoft.com/office/officeart/2005/8/layout/hierarchy6"/>
    <dgm:cxn modelId="{2A22575F-158F-4F66-839C-F7DA0185669E}" type="presParOf" srcId="{6EC1D179-BDF1-43F1-8362-BE844A325C85}" destId="{B104E66E-B301-436C-87F1-AFB2C51C8DFE}" srcOrd="1" destOrd="0" presId="urn:microsoft.com/office/officeart/2005/8/layout/hierarchy6"/>
    <dgm:cxn modelId="{672D6E31-2003-4E22-BFA0-E3A51B34D17A}" type="presParOf" srcId="{B104E66E-B301-436C-87F1-AFB2C51C8DFE}" destId="{B433021A-B5B5-43D2-A597-56FF473C585C}" srcOrd="0" destOrd="0" presId="urn:microsoft.com/office/officeart/2005/8/layout/hierarchy6"/>
    <dgm:cxn modelId="{29F2F54F-6CA6-44CF-B84E-8B8202548780}" type="presParOf" srcId="{B104E66E-B301-436C-87F1-AFB2C51C8DFE}" destId="{D0ED64BC-E8A1-4E4D-8B61-218AC89CC225}" srcOrd="1" destOrd="0" presId="urn:microsoft.com/office/officeart/2005/8/layout/hierarchy6"/>
    <dgm:cxn modelId="{C6F6A2A8-5E1A-4F2D-8217-DD1716AAAA23}" type="presParOf" srcId="{6EC1D179-BDF1-43F1-8362-BE844A325C85}" destId="{C8DA60C4-33AB-4EEC-A580-DF0ADE555CBF}" srcOrd="2" destOrd="0" presId="urn:microsoft.com/office/officeart/2005/8/layout/hierarchy6"/>
    <dgm:cxn modelId="{1B5AFE75-C8F6-45F6-AD81-2D7457BE6D77}" type="presParOf" srcId="{6EC1D179-BDF1-43F1-8362-BE844A325C85}" destId="{4D57863F-051F-4F60-A35F-CF5C464184DA}" srcOrd="3" destOrd="0" presId="urn:microsoft.com/office/officeart/2005/8/layout/hierarchy6"/>
    <dgm:cxn modelId="{5FD0D739-6C79-4E76-A6F4-1ED0812B589E}" type="presParOf" srcId="{4D57863F-051F-4F60-A35F-CF5C464184DA}" destId="{627B9321-CA96-4346-9357-1DEAB90E6AB4}" srcOrd="0" destOrd="0" presId="urn:microsoft.com/office/officeart/2005/8/layout/hierarchy6"/>
    <dgm:cxn modelId="{2B22E3DC-A158-43C0-93F6-84FC9BAF77FB}" type="presParOf" srcId="{4D57863F-051F-4F60-A35F-CF5C464184DA}" destId="{712532C5-DD2F-480E-BDA3-45F89CC0092D}" srcOrd="1" destOrd="0" presId="urn:microsoft.com/office/officeart/2005/8/layout/hierarchy6"/>
    <dgm:cxn modelId="{46B7C762-559F-476D-BA7F-3A2FB44B6BCB}" type="presParOf" srcId="{DA52C7A2-B103-4108-BCED-801534302E8F}" destId="{4250F745-1595-42A9-B687-4DD1817F6A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63098-CD38-49CF-8D78-B07FA17386C9}">
      <dsp:nvSpPr>
        <dsp:cNvPr id="0" name=""/>
        <dsp:cNvSpPr/>
      </dsp:nvSpPr>
      <dsp:spPr>
        <a:xfrm>
          <a:off x="3644319" y="913"/>
          <a:ext cx="1776656" cy="617992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Work Sans" panose="00000500000000000000"/>
            </a:rPr>
            <a:t>Empresa</a:t>
          </a:r>
        </a:p>
      </dsp:txBody>
      <dsp:txXfrm>
        <a:off x="3662419" y="19013"/>
        <a:ext cx="1740456" cy="581792"/>
      </dsp:txXfrm>
    </dsp:sp>
    <dsp:sp modelId="{1BADC90A-AD86-4E2A-BD29-4B544F32C75B}">
      <dsp:nvSpPr>
        <dsp:cNvPr id="0" name=""/>
        <dsp:cNvSpPr/>
      </dsp:nvSpPr>
      <dsp:spPr>
        <a:xfrm>
          <a:off x="1720255" y="618905"/>
          <a:ext cx="2812392" cy="266502"/>
        </a:xfrm>
        <a:custGeom>
          <a:avLst/>
          <a:gdLst/>
          <a:ahLst/>
          <a:cxnLst/>
          <a:rect l="0" t="0" r="0" b="0"/>
          <a:pathLst>
            <a:path>
              <a:moveTo>
                <a:pt x="2812392" y="0"/>
              </a:moveTo>
              <a:lnTo>
                <a:pt x="2812392" y="133251"/>
              </a:lnTo>
              <a:lnTo>
                <a:pt x="0" y="133251"/>
              </a:lnTo>
              <a:lnTo>
                <a:pt x="0" y="26650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ACBF4-30DA-4843-B30B-186C2C996D75}">
      <dsp:nvSpPr>
        <dsp:cNvPr id="0" name=""/>
        <dsp:cNvSpPr/>
      </dsp:nvSpPr>
      <dsp:spPr>
        <a:xfrm>
          <a:off x="879513" y="885408"/>
          <a:ext cx="1681482" cy="617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Adaptación interna</a:t>
          </a:r>
        </a:p>
      </dsp:txBody>
      <dsp:txXfrm>
        <a:off x="897613" y="903508"/>
        <a:ext cx="1645282" cy="581792"/>
      </dsp:txXfrm>
    </dsp:sp>
    <dsp:sp modelId="{3F55CBAF-FAB1-4041-808B-747C32FC432E}">
      <dsp:nvSpPr>
        <dsp:cNvPr id="0" name=""/>
        <dsp:cNvSpPr/>
      </dsp:nvSpPr>
      <dsp:spPr>
        <a:xfrm>
          <a:off x="1674535" y="1503400"/>
          <a:ext cx="91440" cy="210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85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FB472-623E-4909-951A-0E4065689471}">
      <dsp:nvSpPr>
        <dsp:cNvPr id="0" name=""/>
        <dsp:cNvSpPr/>
      </dsp:nvSpPr>
      <dsp:spPr>
        <a:xfrm>
          <a:off x="695376" y="1714253"/>
          <a:ext cx="2049756" cy="61799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Operaciones</a:t>
          </a:r>
        </a:p>
      </dsp:txBody>
      <dsp:txXfrm>
        <a:off x="713476" y="1732353"/>
        <a:ext cx="2013556" cy="581792"/>
      </dsp:txXfrm>
    </dsp:sp>
    <dsp:sp modelId="{C147246A-BB63-4A02-82FC-58F729BE85F9}">
      <dsp:nvSpPr>
        <dsp:cNvPr id="0" name=""/>
        <dsp:cNvSpPr/>
      </dsp:nvSpPr>
      <dsp:spPr>
        <a:xfrm>
          <a:off x="4532647" y="618905"/>
          <a:ext cx="2710738" cy="26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18"/>
              </a:lnTo>
              <a:lnTo>
                <a:pt x="2710738" y="132818"/>
              </a:lnTo>
              <a:lnTo>
                <a:pt x="2710738" y="26563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057DE-1D2B-433C-90E6-A48E0FC39424}">
      <dsp:nvSpPr>
        <dsp:cNvPr id="0" name=""/>
        <dsp:cNvSpPr/>
      </dsp:nvSpPr>
      <dsp:spPr>
        <a:xfrm>
          <a:off x="6402645" y="884543"/>
          <a:ext cx="1681482" cy="617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Adaptación externa</a:t>
          </a:r>
        </a:p>
      </dsp:txBody>
      <dsp:txXfrm>
        <a:off x="6420745" y="902643"/>
        <a:ext cx="1645282" cy="581792"/>
      </dsp:txXfrm>
    </dsp:sp>
    <dsp:sp modelId="{8547A323-9429-4E21-A067-A55EDC4C6223}">
      <dsp:nvSpPr>
        <dsp:cNvPr id="0" name=""/>
        <dsp:cNvSpPr/>
      </dsp:nvSpPr>
      <dsp:spPr>
        <a:xfrm>
          <a:off x="5263835" y="1502535"/>
          <a:ext cx="1979551" cy="211717"/>
        </a:xfrm>
        <a:custGeom>
          <a:avLst/>
          <a:gdLst/>
          <a:ahLst/>
          <a:cxnLst/>
          <a:rect l="0" t="0" r="0" b="0"/>
          <a:pathLst>
            <a:path>
              <a:moveTo>
                <a:pt x="1979551" y="0"/>
              </a:moveTo>
              <a:lnTo>
                <a:pt x="1979551" y="105858"/>
              </a:lnTo>
              <a:lnTo>
                <a:pt x="0" y="105858"/>
              </a:lnTo>
              <a:lnTo>
                <a:pt x="0" y="21171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3021A-B5B5-43D2-A597-56FF473C585C}">
      <dsp:nvSpPr>
        <dsp:cNvPr id="0" name=""/>
        <dsp:cNvSpPr/>
      </dsp:nvSpPr>
      <dsp:spPr>
        <a:xfrm>
          <a:off x="4295113" y="1714253"/>
          <a:ext cx="1937442" cy="61799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Cadena de valor</a:t>
          </a:r>
        </a:p>
      </dsp:txBody>
      <dsp:txXfrm>
        <a:off x="4313213" y="1732353"/>
        <a:ext cx="1901242" cy="581792"/>
      </dsp:txXfrm>
    </dsp:sp>
    <dsp:sp modelId="{C8DA60C4-33AB-4EEC-A580-DF0ADE555CBF}">
      <dsp:nvSpPr>
        <dsp:cNvPr id="0" name=""/>
        <dsp:cNvSpPr/>
      </dsp:nvSpPr>
      <dsp:spPr>
        <a:xfrm>
          <a:off x="7243386" y="1502535"/>
          <a:ext cx="1447881" cy="21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58"/>
              </a:lnTo>
              <a:lnTo>
                <a:pt x="1447881" y="105858"/>
              </a:lnTo>
              <a:lnTo>
                <a:pt x="1447881" y="21171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B9321-CA96-4346-9357-1DEAB90E6AB4}">
      <dsp:nvSpPr>
        <dsp:cNvPr id="0" name=""/>
        <dsp:cNvSpPr/>
      </dsp:nvSpPr>
      <dsp:spPr>
        <a:xfrm>
          <a:off x="7727751" y="1714253"/>
          <a:ext cx="1927032" cy="617992"/>
        </a:xfrm>
        <a:prstGeom prst="roundRect">
          <a:avLst>
            <a:gd name="adj" fmla="val 10000"/>
          </a:avLst>
        </a:prstGeom>
        <a:solidFill>
          <a:srgbClr val="069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Territorio</a:t>
          </a:r>
        </a:p>
      </dsp:txBody>
      <dsp:txXfrm>
        <a:off x="7745851" y="1732353"/>
        <a:ext cx="1890832" cy="58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FFFBC-3846-6747-B900-978A09516526}" type="datetimeFigureOut">
              <a:rPr lang="en-CO" smtClean="0"/>
              <a:t>18/05/23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5C205-4E20-D24F-A5B3-F567CC4BA19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080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O" dirty="0"/>
              <a:t>Motiva este estudio es </a:t>
            </a:r>
          </a:p>
          <a:p>
            <a:endParaRPr lang="en-CO" dirty="0"/>
          </a:p>
          <a:p>
            <a:pPr marL="228600" indent="-228600">
              <a:buAutoNum type="arabicPeriod"/>
            </a:pPr>
            <a:r>
              <a:rPr lang="en-CO" dirty="0"/>
              <a:t>El impacto en la economía de los países por cuenta de las amenazas climáticas</a:t>
            </a:r>
          </a:p>
          <a:p>
            <a:pPr marL="228600" indent="-228600">
              <a:buAutoNum type="arabicPeriod"/>
            </a:pPr>
            <a:endParaRPr lang="en-CO" dirty="0"/>
          </a:p>
          <a:p>
            <a:pPr marL="228600" indent="-228600">
              <a:buAutoNum type="arabicPeriod"/>
            </a:pPr>
            <a:r>
              <a:rPr lang="en-CO" dirty="0"/>
              <a:t>La necesidad de apalancar el financiamiento desde el sector privado en los temas de adaptación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2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7566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12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76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países de menor desarrollo relativo son los más afectados por los desastres: Honduras como el país más afectado con daños y pérdidas entre 1990 y 2011, equivalentes a casi 80% de su PIB seguido por Nicaragua, El Salvador, Guatemala, Costa Rica y Panamá.</a:t>
            </a:r>
          </a:p>
          <a:p>
            <a:endParaRPr lang="en-US" sz="1200" dirty="0">
              <a:solidFill>
                <a:srgbClr val="0C0C0C"/>
              </a:solidFill>
              <a:effectLst/>
              <a:latin typeface="SourceSansPro"/>
            </a:endParaRPr>
          </a:p>
          <a:p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Los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daños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y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sobre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todo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las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pérdidas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ocasionadas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por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los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desastres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en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el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largo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plazo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contribuyen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a la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ampliación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de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brechas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entre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los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niveles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de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ingreso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y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bienestar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de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los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países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de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Centroamérica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. </a:t>
            </a:r>
          </a:p>
          <a:p>
            <a:endParaRPr lang="es-PA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latin typeface="Work Sans Regular Roman" panose="00000500000000000000"/>
                <a:ea typeface="+mj-ea"/>
                <a:cs typeface="+mj-cs"/>
              </a:rPr>
              <a:t>Impactos en las empresas (cadena de impacto) TCFD</a:t>
            </a:r>
            <a:endParaRPr lang="en-US" b="1" dirty="0">
              <a:latin typeface="Work Sans Regular Roman" panose="00000500000000000000"/>
              <a:ea typeface="+mj-ea"/>
              <a:cs typeface="+mj-cs"/>
            </a:endParaRPr>
          </a:p>
          <a:p>
            <a:r>
              <a:rPr lang="en-CO" u="sng" dirty="0"/>
              <a:t>Riesgos físicos Agudos</a:t>
            </a:r>
            <a:r>
              <a:rPr lang="en-CO" dirty="0"/>
              <a:t>:</a:t>
            </a:r>
          </a:p>
          <a:p>
            <a:r>
              <a:rPr lang="en-US" dirty="0" err="1"/>
              <a:t>Disminución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: </a:t>
            </a:r>
            <a:r>
              <a:rPr lang="en-US" dirty="0" err="1"/>
              <a:t>interrupciones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cadena</a:t>
            </a:r>
            <a:r>
              <a:rPr lang="en-US" dirty="0"/>
              <a:t> de </a:t>
            </a:r>
            <a:r>
              <a:rPr lang="en-US" dirty="0" err="1"/>
              <a:t>suministro</a:t>
            </a:r>
            <a:r>
              <a:rPr lang="en-US" dirty="0"/>
              <a:t>. </a:t>
            </a:r>
          </a:p>
          <a:p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asociados</a:t>
            </a:r>
            <a:r>
              <a:rPr lang="en-US" dirty="0"/>
              <a:t> al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empleados</a:t>
            </a:r>
            <a:r>
              <a:rPr lang="en-US" dirty="0"/>
              <a:t> (</a:t>
            </a:r>
            <a:r>
              <a:rPr lang="en-US" dirty="0" err="1"/>
              <a:t>enfermedades</a:t>
            </a:r>
            <a:r>
              <a:rPr lang="en-US" dirty="0"/>
              <a:t>, </a:t>
            </a:r>
            <a:r>
              <a:rPr lang="en-US" dirty="0" err="1"/>
              <a:t>accidentes</a:t>
            </a:r>
            <a:r>
              <a:rPr lang="en-US" dirty="0"/>
              <a:t>, etc.). </a:t>
            </a:r>
          </a:p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logísticos</a:t>
            </a:r>
            <a:r>
              <a:rPr lang="en-US" dirty="0"/>
              <a:t>: </a:t>
            </a:r>
            <a:r>
              <a:rPr lang="en-US" dirty="0" err="1"/>
              <a:t>dificultad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distribución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afectaciones</a:t>
            </a:r>
            <a:r>
              <a:rPr lang="en-US" dirty="0"/>
              <a:t> a </a:t>
            </a:r>
            <a:r>
              <a:rPr lang="en-US" dirty="0" err="1"/>
              <a:t>vías</a:t>
            </a:r>
            <a:r>
              <a:rPr lang="en-US" dirty="0"/>
              <a:t> de </a:t>
            </a:r>
            <a:r>
              <a:rPr lang="en-US" dirty="0" err="1"/>
              <a:t>transporte</a:t>
            </a:r>
            <a:r>
              <a:rPr lang="en-US" dirty="0"/>
              <a:t>. </a:t>
            </a:r>
          </a:p>
          <a:p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costos</a:t>
            </a:r>
            <a:r>
              <a:rPr lang="en-US" dirty="0"/>
              <a:t> de capital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daño</a:t>
            </a:r>
            <a:r>
              <a:rPr lang="en-US" dirty="0"/>
              <a:t> a </a:t>
            </a:r>
            <a:r>
              <a:rPr lang="en-US" dirty="0" err="1"/>
              <a:t>activos</a:t>
            </a:r>
            <a:r>
              <a:rPr lang="en-US" dirty="0"/>
              <a:t> e </a:t>
            </a:r>
            <a:r>
              <a:rPr lang="en-US" dirty="0" err="1"/>
              <a:t>infraestructura</a:t>
            </a:r>
            <a:r>
              <a:rPr lang="en-US" dirty="0"/>
              <a:t>.</a:t>
            </a:r>
          </a:p>
          <a:p>
            <a:r>
              <a:rPr lang="en-US" u="sng" dirty="0" err="1"/>
              <a:t>Riesgos</a:t>
            </a:r>
            <a:r>
              <a:rPr lang="en-US" u="sng" dirty="0"/>
              <a:t> </a:t>
            </a:r>
            <a:r>
              <a:rPr lang="en-US" u="sng" dirty="0" err="1"/>
              <a:t>físicos</a:t>
            </a:r>
            <a:r>
              <a:rPr lang="en-US" u="sng" dirty="0"/>
              <a:t> </a:t>
            </a:r>
            <a:r>
              <a:rPr lang="en-US" u="sng" dirty="0" err="1"/>
              <a:t>crónicos</a:t>
            </a:r>
            <a:r>
              <a:rPr lang="en-US" dirty="0"/>
              <a:t>:</a:t>
            </a:r>
          </a:p>
          <a:p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operativos</a:t>
            </a:r>
            <a:r>
              <a:rPr lang="en-US" dirty="0"/>
              <a:t>: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para la </a:t>
            </a:r>
            <a:r>
              <a:rPr lang="en-US" dirty="0" err="1"/>
              <a:t>generación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,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precios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materias</a:t>
            </a:r>
            <a:r>
              <a:rPr lang="en-US" dirty="0"/>
              <a:t> </a:t>
            </a:r>
            <a:r>
              <a:rPr lang="en-US" dirty="0" err="1"/>
              <a:t>primas</a:t>
            </a:r>
            <a:r>
              <a:rPr lang="en-US" dirty="0"/>
              <a:t>, etc.</a:t>
            </a:r>
          </a:p>
          <a:p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ventas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condiciones</a:t>
            </a:r>
            <a:r>
              <a:rPr lang="en-US" dirty="0"/>
              <a:t> </a:t>
            </a:r>
            <a:r>
              <a:rPr lang="en-US" dirty="0" err="1"/>
              <a:t>ambientales</a:t>
            </a:r>
            <a:r>
              <a:rPr lang="en-US" dirty="0"/>
              <a:t>: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ventas</a:t>
            </a:r>
            <a:r>
              <a:rPr lang="en-US" dirty="0"/>
              <a:t> de </a:t>
            </a:r>
            <a:r>
              <a:rPr lang="en-US" dirty="0" err="1"/>
              <a:t>calefacción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temperaturas</a:t>
            </a:r>
            <a:endParaRPr lang="en-US" dirty="0"/>
          </a:p>
          <a:p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seguros</a:t>
            </a:r>
            <a:r>
              <a:rPr lang="en-US" dirty="0"/>
              <a:t> para </a:t>
            </a:r>
            <a:r>
              <a:rPr lang="en-US" dirty="0" err="1"/>
              <a:t>localizaciones</a:t>
            </a:r>
            <a:r>
              <a:rPr lang="en-US" dirty="0"/>
              <a:t> de alto </a:t>
            </a:r>
            <a:r>
              <a:rPr lang="en-US" dirty="0" err="1"/>
              <a:t>riesgo</a:t>
            </a:r>
            <a:r>
              <a:rPr lang="en-US" dirty="0"/>
              <a:t>. </a:t>
            </a:r>
          </a:p>
          <a:p>
            <a:r>
              <a:rPr lang="en-US" dirty="0" err="1"/>
              <a:t>Desvalorización</a:t>
            </a:r>
            <a:r>
              <a:rPr lang="en-US" dirty="0"/>
              <a:t> de </a:t>
            </a:r>
            <a:r>
              <a:rPr lang="en-US" dirty="0" err="1"/>
              <a:t>activos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zonas </a:t>
            </a:r>
            <a:r>
              <a:rPr lang="en-US" dirty="0" err="1"/>
              <a:t>inundables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transicionales</a:t>
            </a:r>
            <a:r>
              <a:rPr lang="en-US" dirty="0"/>
              <a:t> (TCFD): </a:t>
            </a:r>
          </a:p>
          <a:p>
            <a:r>
              <a:rPr lang="en-US" dirty="0" err="1"/>
              <a:t>Regulatorios</a:t>
            </a:r>
            <a:r>
              <a:rPr lang="en-US" dirty="0"/>
              <a:t> y </a:t>
            </a:r>
            <a:r>
              <a:rPr lang="en-US" dirty="0" err="1"/>
              <a:t>legales</a:t>
            </a:r>
            <a:r>
              <a:rPr lang="en-US" dirty="0"/>
              <a:t>: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ambientales</a:t>
            </a:r>
            <a:r>
              <a:rPr lang="en-US" dirty="0"/>
              <a:t>,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precio</a:t>
            </a:r>
            <a:r>
              <a:rPr lang="en-US" dirty="0"/>
              <a:t> del </a:t>
            </a:r>
            <a:r>
              <a:rPr lang="en-US" dirty="0" err="1"/>
              <a:t>carbono</a:t>
            </a:r>
            <a:r>
              <a:rPr lang="en-US" dirty="0"/>
              <a:t>. •</a:t>
            </a:r>
          </a:p>
          <a:p>
            <a:r>
              <a:rPr lang="en-US" dirty="0" err="1"/>
              <a:t>Tecnología</a:t>
            </a:r>
            <a:r>
              <a:rPr lang="en-US" dirty="0"/>
              <a:t>: </a:t>
            </a:r>
            <a:r>
              <a:rPr lang="en-US" dirty="0" err="1"/>
              <a:t>mudanza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tecnologías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contaminantes</a:t>
            </a:r>
            <a:r>
              <a:rPr lang="en-US" dirty="0"/>
              <a:t>, </a:t>
            </a:r>
            <a:r>
              <a:rPr lang="en-US" dirty="0" err="1"/>
              <a:t>inversiones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tecnologías</a:t>
            </a:r>
            <a:r>
              <a:rPr lang="en-US" dirty="0"/>
              <a:t> </a:t>
            </a:r>
            <a:r>
              <a:rPr lang="en-US" dirty="0" err="1"/>
              <a:t>equivocadas</a:t>
            </a:r>
            <a:r>
              <a:rPr lang="en-US" dirty="0"/>
              <a:t>. </a:t>
            </a:r>
          </a:p>
          <a:p>
            <a:r>
              <a:rPr lang="en-US" dirty="0"/>
              <a:t>Mercado: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preferencias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consumidores</a:t>
            </a:r>
            <a:r>
              <a:rPr lang="en-US" dirty="0"/>
              <a:t>,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precios</a:t>
            </a:r>
            <a:r>
              <a:rPr lang="en-US" dirty="0"/>
              <a:t> de </a:t>
            </a:r>
            <a:r>
              <a:rPr lang="en-US" dirty="0" err="1"/>
              <a:t>materias</a:t>
            </a:r>
            <a:r>
              <a:rPr lang="en-US" dirty="0"/>
              <a:t> </a:t>
            </a:r>
            <a:r>
              <a:rPr lang="en-US" dirty="0" err="1"/>
              <a:t>primas</a:t>
            </a:r>
            <a:r>
              <a:rPr lang="en-US" dirty="0"/>
              <a:t>. </a:t>
            </a:r>
          </a:p>
          <a:p>
            <a:r>
              <a:rPr lang="en-US" dirty="0" err="1"/>
              <a:t>Reputación</a:t>
            </a:r>
            <a:r>
              <a:rPr lang="en-US" dirty="0"/>
              <a:t>: </a:t>
            </a:r>
            <a:r>
              <a:rPr lang="en-US" dirty="0" err="1"/>
              <a:t>estigmatización</a:t>
            </a:r>
            <a:r>
              <a:rPr lang="en-US" dirty="0"/>
              <a:t> de </a:t>
            </a:r>
            <a:r>
              <a:rPr lang="en-US" dirty="0" err="1"/>
              <a:t>sectores</a:t>
            </a:r>
            <a:r>
              <a:rPr lang="en-US" dirty="0"/>
              <a:t>,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conflictos</a:t>
            </a:r>
            <a:r>
              <a:rPr lang="en-US" dirty="0"/>
              <a:t> </a:t>
            </a:r>
            <a:r>
              <a:rPr lang="en-US" dirty="0" err="1"/>
              <a:t>socioambientales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escasez</a:t>
            </a:r>
            <a:r>
              <a:rPr lang="en-US" dirty="0"/>
              <a:t> de </a:t>
            </a:r>
            <a:r>
              <a:rPr lang="en-US" dirty="0" err="1"/>
              <a:t>recursos</a:t>
            </a:r>
            <a:endParaRPr lang="en-CO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Por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ello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,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resulta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impostergable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la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acción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decidida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de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los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gobiernos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, y de la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sociedad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en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general, para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impulsar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aún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más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la RRD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en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 la </a:t>
            </a:r>
            <a:r>
              <a:rPr lang="en-US" sz="1200" dirty="0" err="1">
                <a:solidFill>
                  <a:srgbClr val="0C0C0C"/>
                </a:solidFill>
                <a:effectLst/>
                <a:latin typeface="SourceSansPro"/>
              </a:rPr>
              <a:t>región</a:t>
            </a:r>
            <a:r>
              <a:rPr lang="en-US" sz="1200" dirty="0">
                <a:solidFill>
                  <a:srgbClr val="0C0C0C"/>
                </a:solidFill>
                <a:effectLst/>
                <a:latin typeface="SourceSansPro"/>
              </a:rPr>
              <a:t>. </a:t>
            </a: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Salvador es el país con las mayores pérdidas totales provocadas por grandes desastres entre 1990 y 2011, con más de USD $ 6,500 millones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CO" dirty="0"/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3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1701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Work Sans Regular Roman" panose="00000500000000000000"/>
                <a:ea typeface="+mj-ea"/>
                <a:cs typeface="+mj-cs"/>
              </a:rPr>
              <a:t>Aumentar la competitividad de las empresas, su resiliencia y su sostenibilidad en el tiempo gracias a las mejoras sustanciales en la reputación corporativa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la </a:t>
            </a:r>
            <a:r>
              <a:rPr lang="en-US" dirty="0" err="1"/>
              <a:t>eficiencia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cuanto</a:t>
            </a:r>
            <a:r>
              <a:rPr lang="en-US" dirty="0"/>
              <a:t> al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se </a:t>
            </a:r>
            <a:r>
              <a:rPr lang="en-US" dirty="0" err="1"/>
              <a:t>convertirá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elemento</a:t>
            </a:r>
            <a:r>
              <a:rPr lang="en-US" dirty="0"/>
              <a:t> central de la </a:t>
            </a:r>
            <a:r>
              <a:rPr lang="en-US" dirty="0" err="1"/>
              <a:t>competitividad</a:t>
            </a:r>
            <a:r>
              <a:rPr lang="en-US" dirty="0"/>
              <a:t> de las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contexto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escasos</a:t>
            </a:r>
            <a:r>
              <a:rPr lang="en-US" dirty="0"/>
              <a:t>. Al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eficiencia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, las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podrán</a:t>
            </a:r>
            <a:r>
              <a:rPr lang="en-US" dirty="0"/>
              <a:t> </a:t>
            </a:r>
            <a:r>
              <a:rPr lang="en-US" dirty="0" err="1"/>
              <a:t>reducir</a:t>
            </a:r>
            <a:r>
              <a:rPr lang="en-US" dirty="0"/>
              <a:t> sus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operativos</a:t>
            </a:r>
            <a:r>
              <a:rPr lang="en-US" dirty="0"/>
              <a:t> y </a:t>
            </a:r>
            <a:r>
              <a:rPr lang="en-US" dirty="0" err="1"/>
              <a:t>aumentar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La </a:t>
            </a:r>
            <a:r>
              <a:rPr lang="en-US" dirty="0" err="1"/>
              <a:t>resiliencia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definida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cualidad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organizaciones</a:t>
            </a:r>
            <a:r>
              <a:rPr lang="en-US" dirty="0"/>
              <a:t> que les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gestionar</a:t>
            </a:r>
            <a:r>
              <a:rPr lang="en-US" dirty="0"/>
              <a:t> las crisis y la </a:t>
            </a:r>
            <a:r>
              <a:rPr lang="en-US" dirty="0" err="1"/>
              <a:t>interrupción</a:t>
            </a:r>
            <a:r>
              <a:rPr lang="en-US" dirty="0"/>
              <a:t> de las </a:t>
            </a:r>
            <a:r>
              <a:rPr lang="en-US" dirty="0" err="1"/>
              <a:t>operaciones</a:t>
            </a:r>
            <a:r>
              <a:rPr lang="en-US" dirty="0"/>
              <a:t>, </a:t>
            </a:r>
            <a:r>
              <a:rPr lang="en-US" dirty="0" err="1"/>
              <a:t>resistir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choques</a:t>
            </a:r>
            <a:r>
              <a:rPr lang="en-US" dirty="0"/>
              <a:t> </a:t>
            </a:r>
            <a:r>
              <a:rPr lang="en-US" dirty="0" err="1"/>
              <a:t>repentinos</a:t>
            </a:r>
            <a:r>
              <a:rPr lang="en-US" dirty="0"/>
              <a:t> y </a:t>
            </a:r>
            <a:r>
              <a:rPr lang="en-US" dirty="0" err="1"/>
              <a:t>adaptarse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” (The Business Continuity Institute).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contexto</a:t>
            </a:r>
            <a:r>
              <a:rPr lang="en-US" dirty="0"/>
              <a:t> de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cambiante</a:t>
            </a:r>
            <a:r>
              <a:rPr lang="en-US" dirty="0"/>
              <a:t>, la </a:t>
            </a:r>
            <a:r>
              <a:rPr lang="en-US" dirty="0" err="1"/>
              <a:t>resiliencia</a:t>
            </a:r>
            <a:r>
              <a:rPr lang="en-US" dirty="0"/>
              <a:t> es lo que </a:t>
            </a:r>
            <a:r>
              <a:rPr lang="en-US" dirty="0" err="1"/>
              <a:t>diferenciará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negocios</a:t>
            </a:r>
            <a:r>
              <a:rPr lang="en-US" dirty="0"/>
              <a:t> que se </a:t>
            </a:r>
            <a:r>
              <a:rPr lang="en-US" dirty="0" err="1"/>
              <a:t>verán</a:t>
            </a:r>
            <a:r>
              <a:rPr lang="en-US" dirty="0"/>
              <a:t> </a:t>
            </a:r>
            <a:r>
              <a:rPr lang="en-US" dirty="0" err="1"/>
              <a:t>obligados</a:t>
            </a:r>
            <a:r>
              <a:rPr lang="en-US" dirty="0"/>
              <a:t> a </a:t>
            </a:r>
            <a:r>
              <a:rPr lang="en-US" dirty="0" err="1"/>
              <a:t>cerrar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produzcan</a:t>
            </a:r>
            <a:r>
              <a:rPr lang="en-US" dirty="0"/>
              <a:t> </a:t>
            </a:r>
            <a:r>
              <a:rPr lang="en-US" dirty="0" err="1"/>
              <a:t>choques</a:t>
            </a:r>
            <a:r>
              <a:rPr lang="en-US" dirty="0"/>
              <a:t>, y </a:t>
            </a:r>
            <a:r>
              <a:rPr lang="en-US" dirty="0" err="1"/>
              <a:t>aquellos</a:t>
            </a:r>
            <a:r>
              <a:rPr lang="en-US" dirty="0"/>
              <a:t> que </a:t>
            </a:r>
            <a:r>
              <a:rPr lang="en-US" dirty="0" err="1"/>
              <a:t>habrán</a:t>
            </a:r>
            <a:r>
              <a:rPr lang="en-US" dirty="0"/>
              <a:t> </a:t>
            </a:r>
            <a:r>
              <a:rPr lang="en-US" dirty="0" err="1"/>
              <a:t>anticipado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y </a:t>
            </a:r>
            <a:r>
              <a:rPr lang="en-US" dirty="0" err="1"/>
              <a:t>logren</a:t>
            </a:r>
            <a:r>
              <a:rPr lang="en-US" dirty="0"/>
              <a:t> </a:t>
            </a:r>
            <a:r>
              <a:rPr lang="en-US" dirty="0" err="1"/>
              <a:t>asegurar</a:t>
            </a:r>
            <a:r>
              <a:rPr lang="en-US" dirty="0"/>
              <a:t> la </a:t>
            </a:r>
            <a:r>
              <a:rPr lang="en-US" dirty="0" err="1"/>
              <a:t>continuidad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negocio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efecto</a:t>
            </a:r>
            <a:r>
              <a:rPr lang="en-US" dirty="0"/>
              <a:t>, para </a:t>
            </a:r>
            <a:r>
              <a:rPr lang="en-US" dirty="0" err="1"/>
              <a:t>entender</a:t>
            </a:r>
            <a:r>
              <a:rPr lang="en-US" dirty="0"/>
              <a:t>, </a:t>
            </a:r>
            <a:r>
              <a:rPr lang="en-US" dirty="0" err="1"/>
              <a:t>planificar</a:t>
            </a:r>
            <a:r>
              <a:rPr lang="en-US" dirty="0"/>
              <a:t> y </a:t>
            </a:r>
            <a:r>
              <a:rPr lang="en-US" dirty="0" err="1"/>
              <a:t>gestionar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, las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capacidades</a:t>
            </a:r>
            <a:r>
              <a:rPr lang="en-US" dirty="0"/>
              <a:t> e </a:t>
            </a:r>
            <a:r>
              <a:rPr lang="en-US" dirty="0" err="1"/>
              <a:t>innovación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y social, lo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catalizar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negocio</a:t>
            </a:r>
            <a:r>
              <a:rPr lang="en-US" dirty="0"/>
              <a:t> (UN Global Compact. UNEP, 2015).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 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 de </a:t>
            </a:r>
            <a:r>
              <a:rPr lang="en-US" dirty="0" err="1"/>
              <a:t>adaptación</a:t>
            </a:r>
            <a:r>
              <a:rPr lang="en-US" dirty="0"/>
              <a:t> externa, la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llamada</a:t>
            </a:r>
            <a:r>
              <a:rPr lang="en-US" dirty="0"/>
              <a:t> a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alianzas</a:t>
            </a:r>
            <a:r>
              <a:rPr lang="en-US" dirty="0"/>
              <a:t> con sus </a:t>
            </a:r>
            <a:r>
              <a:rPr lang="en-US" dirty="0" err="1"/>
              <a:t>proveedores</a:t>
            </a:r>
            <a:r>
              <a:rPr lang="en-US" dirty="0"/>
              <a:t>, sus </a:t>
            </a:r>
            <a:r>
              <a:rPr lang="en-US" dirty="0" err="1"/>
              <a:t>clientes</a:t>
            </a:r>
            <a:r>
              <a:rPr lang="en-US" dirty="0"/>
              <a:t> y con la </a:t>
            </a:r>
            <a:r>
              <a:rPr lang="en-US" dirty="0" err="1"/>
              <a:t>sociedad</a:t>
            </a:r>
            <a:r>
              <a:rPr lang="en-US" dirty="0"/>
              <a:t> civil.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iniciativas</a:t>
            </a:r>
            <a:r>
              <a:rPr lang="en-US" dirty="0"/>
              <a:t> </a:t>
            </a:r>
            <a:r>
              <a:rPr lang="en-US" dirty="0" err="1"/>
              <a:t>contribuyen</a:t>
            </a:r>
            <a:r>
              <a:rPr lang="en-US" dirty="0"/>
              <a:t> a </a:t>
            </a:r>
            <a:r>
              <a:rPr lang="en-US" dirty="0" err="1"/>
              <a:t>fortalecer</a:t>
            </a:r>
            <a:r>
              <a:rPr lang="en-US" dirty="0"/>
              <a:t> la imagen de la </a:t>
            </a:r>
            <a:r>
              <a:rPr lang="en-US" dirty="0" err="1"/>
              <a:t>marca</a:t>
            </a:r>
            <a:r>
              <a:rPr lang="en-US" dirty="0"/>
              <a:t> y a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reputación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, lo </a:t>
            </a:r>
            <a:r>
              <a:rPr lang="en-US" dirty="0" err="1"/>
              <a:t>cual</a:t>
            </a:r>
            <a:r>
              <a:rPr lang="en-US" dirty="0"/>
              <a:t> genera </a:t>
            </a:r>
            <a:r>
              <a:rPr lang="en-US" dirty="0" err="1"/>
              <a:t>infinitos</a:t>
            </a:r>
            <a:r>
              <a:rPr lang="en-US" dirty="0"/>
              <a:t> </a:t>
            </a:r>
            <a:r>
              <a:rPr lang="en-US" dirty="0" err="1"/>
              <a:t>beneficios</a:t>
            </a:r>
            <a:r>
              <a:rPr lang="en-US" dirty="0"/>
              <a:t> </a:t>
            </a:r>
            <a:r>
              <a:rPr lang="en-US" dirty="0" err="1"/>
              <a:t>económicos</a:t>
            </a:r>
            <a:r>
              <a:rPr lang="en-US" dirty="0"/>
              <a:t> para </a:t>
            </a:r>
            <a:r>
              <a:rPr lang="en-US" dirty="0" err="1"/>
              <a:t>esta</a:t>
            </a:r>
            <a:r>
              <a:rPr lang="en-US" dirty="0"/>
              <a:t>. </a:t>
            </a:r>
            <a:r>
              <a:rPr lang="en-US" dirty="0" err="1"/>
              <a:t>Además</a:t>
            </a:r>
            <a:r>
              <a:rPr lang="en-US" dirty="0"/>
              <a:t>, </a:t>
            </a:r>
            <a:r>
              <a:rPr lang="en-US" dirty="0" err="1"/>
              <a:t>invertir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infraestructura</a:t>
            </a:r>
            <a:r>
              <a:rPr lang="en-US" dirty="0"/>
              <a:t> o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adaptativa</a:t>
            </a:r>
            <a:r>
              <a:rPr lang="en-US" dirty="0"/>
              <a:t> de un </a:t>
            </a:r>
            <a:r>
              <a:rPr lang="en-US" dirty="0" err="1"/>
              <a:t>territorio</a:t>
            </a:r>
            <a:r>
              <a:rPr lang="en-US" dirty="0"/>
              <a:t> reduce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conflictos</a:t>
            </a:r>
            <a:r>
              <a:rPr lang="en-US" dirty="0"/>
              <a:t> </a:t>
            </a:r>
            <a:r>
              <a:rPr lang="en-US" dirty="0" err="1"/>
              <a:t>socioambientales</a:t>
            </a:r>
            <a:r>
              <a:rPr lang="en-US" dirty="0"/>
              <a:t> </a:t>
            </a:r>
            <a:r>
              <a:rPr lang="en-US" dirty="0" err="1"/>
              <a:t>asociados</a:t>
            </a:r>
            <a:r>
              <a:rPr lang="en-US" dirty="0"/>
              <a:t> a sus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fortalece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licencia</a:t>
            </a:r>
            <a:r>
              <a:rPr lang="en-US" dirty="0"/>
              <a:t> social para </a:t>
            </a:r>
            <a:r>
              <a:rPr lang="en-US" dirty="0" err="1"/>
              <a:t>operar</a:t>
            </a:r>
            <a:r>
              <a:rPr lang="en-US" dirty="0"/>
              <a:t>. </a:t>
            </a:r>
            <a:endParaRPr lang="es-CO" dirty="0">
              <a:latin typeface="Work Sans Regular Roman" panose="0000050000000000000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7979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 </a:t>
            </a:r>
            <a:r>
              <a:rPr lang="en-US" dirty="0" err="1"/>
              <a:t>necesario</a:t>
            </a:r>
            <a:r>
              <a:rPr lang="en-US" dirty="0"/>
              <a:t> que las </a:t>
            </a:r>
            <a:r>
              <a:rPr lang="en-US" dirty="0" err="1"/>
              <a:t>empresas</a:t>
            </a:r>
            <a:r>
              <a:rPr lang="en-US" dirty="0"/>
              <a:t> se </a:t>
            </a:r>
            <a:r>
              <a:rPr lang="en-US" dirty="0" err="1"/>
              <a:t>adapten</a:t>
            </a:r>
            <a:r>
              <a:rPr lang="en-US" dirty="0"/>
              <a:t> al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 para </a:t>
            </a:r>
            <a:r>
              <a:rPr lang="en-US" dirty="0" err="1"/>
              <a:t>hacerle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instancia</a:t>
            </a:r>
            <a:r>
              <a:rPr lang="en-US" dirty="0"/>
              <a:t>,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ocasionados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las </a:t>
            </a:r>
            <a:r>
              <a:rPr lang="en-US" dirty="0" err="1"/>
              <a:t>condiciones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r>
              <a:rPr lang="en-US" dirty="0"/>
              <a:t> y,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, para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impacto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competitividad</a:t>
            </a:r>
            <a:r>
              <a:rPr lang="en-US" dirty="0"/>
              <a:t> y, </a:t>
            </a:r>
            <a:r>
              <a:rPr lang="en-US" dirty="0" err="1"/>
              <a:t>por</a:t>
            </a:r>
            <a:r>
              <a:rPr lang="en-US" dirty="0"/>
              <a:t> lo tanto,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ganancias</a:t>
            </a:r>
            <a:r>
              <a:rPr lang="en-US" dirty="0"/>
              <a:t>. </a:t>
            </a:r>
            <a:endParaRPr lang="es-MX" dirty="0">
              <a:latin typeface="Work Sans Regular Roman" panose="0000050000000000000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latin typeface="Work Sans Regular Roman" panose="0000050000000000000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para </a:t>
            </a:r>
            <a:r>
              <a:rPr lang="en-US" dirty="0" err="1"/>
              <a:t>reducir</a:t>
            </a:r>
            <a:r>
              <a:rPr lang="en-US" dirty="0"/>
              <a:t> la </a:t>
            </a:r>
            <a:r>
              <a:rPr lang="en-US" dirty="0" err="1"/>
              <a:t>exposición</a:t>
            </a:r>
            <a:r>
              <a:rPr lang="en-US" dirty="0"/>
              <a:t> y la </a:t>
            </a:r>
            <a:r>
              <a:rPr lang="en-US" dirty="0" err="1"/>
              <a:t>vulnerabilidad</a:t>
            </a:r>
            <a:r>
              <a:rPr lang="en-US" dirty="0"/>
              <a:t> de sus </a:t>
            </a:r>
            <a:r>
              <a:rPr lang="en-US" dirty="0" err="1"/>
              <a:t>activos</a:t>
            </a:r>
            <a:r>
              <a:rPr lang="en-US" dirty="0"/>
              <a:t>, de sus </a:t>
            </a:r>
            <a:r>
              <a:rPr lang="en-US" dirty="0" err="1"/>
              <a:t>operaciones</a:t>
            </a:r>
            <a:r>
              <a:rPr lang="en-US" dirty="0"/>
              <a:t>,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cadena</a:t>
            </a:r>
            <a:r>
              <a:rPr lang="en-US" dirty="0"/>
              <a:t> de valor y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entorno</a:t>
            </a:r>
            <a:r>
              <a:rPr lang="en-US" dirty="0"/>
              <a:t>. Para </a:t>
            </a:r>
            <a:r>
              <a:rPr lang="en-US" dirty="0" err="1"/>
              <a:t>diferenciar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ámbito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que se </a:t>
            </a:r>
            <a:r>
              <a:rPr lang="en-US" dirty="0" err="1"/>
              <a:t>aplica</a:t>
            </a:r>
            <a:r>
              <a:rPr lang="en-US" dirty="0"/>
              <a:t> la </a:t>
            </a:r>
            <a:r>
              <a:rPr lang="en-US" dirty="0" err="1"/>
              <a:t>acción</a:t>
            </a:r>
            <a:r>
              <a:rPr lang="en-US" dirty="0"/>
              <a:t> de </a:t>
            </a:r>
            <a:r>
              <a:rPr lang="en-US" dirty="0" err="1"/>
              <a:t>adaptación</a:t>
            </a:r>
            <a:r>
              <a:rPr lang="en-US" dirty="0"/>
              <a:t> </a:t>
            </a:r>
            <a:r>
              <a:rPr lang="en-US" dirty="0" err="1"/>
              <a:t>empresarial</a:t>
            </a:r>
            <a:r>
              <a:rPr lang="en-US" dirty="0"/>
              <a:t>, las </a:t>
            </a:r>
            <a:r>
              <a:rPr lang="en-US" dirty="0" err="1"/>
              <a:t>acciones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calificar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adaptación</a:t>
            </a:r>
            <a:r>
              <a:rPr lang="en-US" dirty="0"/>
              <a:t> interna” o “</a:t>
            </a:r>
            <a:r>
              <a:rPr lang="en-US" dirty="0" err="1"/>
              <a:t>adaptación</a:t>
            </a:r>
            <a:r>
              <a:rPr lang="en-US" dirty="0"/>
              <a:t> externa”.</a:t>
            </a:r>
            <a:endParaRPr lang="es-MX" dirty="0">
              <a:latin typeface="Work Sans Regular Roman" panose="0000050000000000000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latin typeface="Work Sans Regular Roman" panose="0000050000000000000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Work Sans Regular Roman" panose="00000500000000000000"/>
                <a:ea typeface="+mj-ea"/>
                <a:cs typeface="+mj-cs"/>
              </a:rPr>
              <a:t>Es esencial que las empresas contribuyan a reducir la vulnerabilidad del territorio en donde están ubicadas. Esto reducirá su vulnerabilidad ante los impactos del cambio climático y también mejorará la relación con sus partes interesadas</a:t>
            </a:r>
            <a:endParaRPr lang="en-US" dirty="0">
              <a:latin typeface="Work Sans Regular Roman" panose="00000500000000000000"/>
              <a:ea typeface="+mj-ea"/>
              <a:cs typeface="+mj-cs"/>
            </a:endParaRPr>
          </a:p>
          <a:p>
            <a:endParaRPr lang="en-CO" dirty="0"/>
          </a:p>
          <a:p>
            <a:r>
              <a:rPr lang="en-US" dirty="0"/>
              <a:t>La </a:t>
            </a:r>
            <a:r>
              <a:rPr lang="en-US" dirty="0" err="1"/>
              <a:t>adaptación</a:t>
            </a:r>
            <a:r>
              <a:rPr lang="en-US" dirty="0"/>
              <a:t> interna se </a:t>
            </a:r>
            <a:r>
              <a:rPr lang="en-US" dirty="0" err="1"/>
              <a:t>refiere</a:t>
            </a:r>
            <a:r>
              <a:rPr lang="en-US" dirty="0"/>
              <a:t> a </a:t>
            </a:r>
            <a:r>
              <a:rPr lang="en-US" dirty="0" err="1"/>
              <a:t>acciones</a:t>
            </a:r>
            <a:r>
              <a:rPr lang="en-US" dirty="0"/>
              <a:t> que </a:t>
            </a:r>
            <a:r>
              <a:rPr lang="en-US" dirty="0" err="1"/>
              <a:t>dependen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 y que se </a:t>
            </a:r>
            <a:r>
              <a:rPr lang="en-US" dirty="0" err="1"/>
              <a:t>desarrollan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sus </a:t>
            </a:r>
            <a:r>
              <a:rPr lang="en-US" dirty="0" err="1"/>
              <a:t>instalaciones</a:t>
            </a:r>
            <a:r>
              <a:rPr lang="en-US" dirty="0"/>
              <a:t> o </a:t>
            </a:r>
            <a:r>
              <a:rPr lang="en-US" dirty="0" err="1"/>
              <a:t>fábricas</a:t>
            </a:r>
            <a:r>
              <a:rPr lang="en-US" dirty="0"/>
              <a:t>.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generalmente</a:t>
            </a:r>
            <a:r>
              <a:rPr lang="en-US" dirty="0"/>
              <a:t> </a:t>
            </a:r>
            <a:r>
              <a:rPr lang="en-US" dirty="0" err="1"/>
              <a:t>enfocada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procesos</a:t>
            </a:r>
            <a:r>
              <a:rPr lang="en-US" dirty="0"/>
              <a:t> y </a:t>
            </a:r>
            <a:r>
              <a:rPr lang="en-US" dirty="0" err="1"/>
              <a:t>procedimientos</a:t>
            </a:r>
            <a:r>
              <a:rPr lang="en-US" dirty="0"/>
              <a:t> para </a:t>
            </a:r>
            <a:r>
              <a:rPr lang="en-US" dirty="0" err="1"/>
              <a:t>optimizar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planificar</a:t>
            </a:r>
            <a:r>
              <a:rPr lang="en-US" dirty="0"/>
              <a:t> la </a:t>
            </a:r>
            <a:r>
              <a:rPr lang="en-US" dirty="0" err="1"/>
              <a:t>gestión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para </a:t>
            </a:r>
            <a:r>
              <a:rPr lang="en-US" dirty="0" err="1"/>
              <a:t>reducir</a:t>
            </a:r>
            <a:r>
              <a:rPr lang="en-US" dirty="0"/>
              <a:t> la </a:t>
            </a:r>
            <a:r>
              <a:rPr lang="en-US" dirty="0" err="1"/>
              <a:t>vulnerabilidad</a:t>
            </a:r>
            <a:r>
              <a:rPr lang="en-US" dirty="0"/>
              <a:t> de las </a:t>
            </a:r>
            <a:r>
              <a:rPr lang="en-US" dirty="0" err="1"/>
              <a:t>operaciones</a:t>
            </a:r>
            <a:r>
              <a:rPr lang="en-US" dirty="0"/>
              <a:t> y </a:t>
            </a:r>
            <a:r>
              <a:rPr lang="en-US" dirty="0" err="1"/>
              <a:t>activos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 ante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agudos</a:t>
            </a:r>
            <a:r>
              <a:rPr lang="en-US" dirty="0"/>
              <a:t> y </a:t>
            </a:r>
            <a:r>
              <a:rPr lang="en-US" dirty="0" err="1"/>
              <a:t>crónicos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adaptación</a:t>
            </a:r>
            <a:r>
              <a:rPr lang="en-US" dirty="0"/>
              <a:t> externa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relacionada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con la </a:t>
            </a:r>
            <a:r>
              <a:rPr lang="en-US" dirty="0" err="1"/>
              <a:t>operación</a:t>
            </a:r>
            <a:r>
              <a:rPr lang="en-US" dirty="0"/>
              <a:t> interna de la </a:t>
            </a:r>
            <a:r>
              <a:rPr lang="en-US" dirty="0" err="1"/>
              <a:t>empresa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relacionamiento</a:t>
            </a:r>
            <a:r>
              <a:rPr lang="en-US" dirty="0"/>
              <a:t> con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interesadas</a:t>
            </a:r>
            <a:r>
              <a:rPr lang="en-US" dirty="0"/>
              <a:t> y </a:t>
            </a:r>
            <a:r>
              <a:rPr lang="en-US" dirty="0" err="1"/>
              <a:t>actores</a:t>
            </a:r>
            <a:r>
              <a:rPr lang="en-US" dirty="0"/>
              <a:t> del </a:t>
            </a:r>
            <a:r>
              <a:rPr lang="en-US" dirty="0" err="1"/>
              <a:t>entorno</a:t>
            </a:r>
            <a:r>
              <a:rPr lang="en-US" dirty="0"/>
              <a:t>. </a:t>
            </a:r>
            <a:r>
              <a:rPr lang="en-US" dirty="0" err="1"/>
              <a:t>Involucra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a </a:t>
            </a:r>
            <a:r>
              <a:rPr lang="en-US" dirty="0" err="1"/>
              <a:t>proveedores</a:t>
            </a:r>
            <a:r>
              <a:rPr lang="en-US" dirty="0"/>
              <a:t>, </a:t>
            </a:r>
            <a:r>
              <a:rPr lang="en-US" dirty="0" err="1"/>
              <a:t>clientes</a:t>
            </a:r>
            <a:r>
              <a:rPr lang="en-US" dirty="0"/>
              <a:t> o </a:t>
            </a:r>
            <a:r>
              <a:rPr lang="en-US" dirty="0" err="1"/>
              <a:t>comunidades</a:t>
            </a:r>
            <a:r>
              <a:rPr lang="en-US" dirty="0"/>
              <a:t> que </a:t>
            </a:r>
            <a:r>
              <a:rPr lang="en-US" dirty="0" err="1"/>
              <a:t>viven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territorio</a:t>
            </a:r>
            <a:r>
              <a:rPr lang="en-US" dirty="0"/>
              <a:t> de </a:t>
            </a:r>
            <a:r>
              <a:rPr lang="en-US" dirty="0" err="1"/>
              <a:t>influencia</a:t>
            </a:r>
            <a:r>
              <a:rPr lang="en-US" dirty="0"/>
              <a:t> de la </a:t>
            </a:r>
            <a:r>
              <a:rPr lang="en-US" dirty="0" err="1"/>
              <a:t>compañía</a:t>
            </a:r>
            <a:r>
              <a:rPr lang="en-US" dirty="0"/>
              <a:t>.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enfocada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reducir</a:t>
            </a:r>
            <a:r>
              <a:rPr lang="en-US" dirty="0"/>
              <a:t> las </a:t>
            </a:r>
            <a:r>
              <a:rPr lang="en-US" dirty="0" err="1"/>
              <a:t>causas</a:t>
            </a:r>
            <a:r>
              <a:rPr lang="en-US" dirty="0"/>
              <a:t> </a:t>
            </a:r>
            <a:r>
              <a:rPr lang="en-US" dirty="0" err="1"/>
              <a:t>estructurales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con un </a:t>
            </a:r>
            <a:r>
              <a:rPr lang="en-US" dirty="0" err="1"/>
              <a:t>enfoque</a:t>
            </a:r>
            <a:r>
              <a:rPr lang="en-US" dirty="0"/>
              <a:t> macro, para </a:t>
            </a:r>
            <a:r>
              <a:rPr lang="en-US" dirty="0" err="1"/>
              <a:t>aumentar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adaptativa</a:t>
            </a:r>
            <a:r>
              <a:rPr lang="en-US" dirty="0"/>
              <a:t> de </a:t>
            </a:r>
            <a:r>
              <a:rPr lang="en-US" dirty="0" err="1"/>
              <a:t>aquellas</a:t>
            </a:r>
            <a:r>
              <a:rPr lang="en-US" dirty="0"/>
              <a:t> </a:t>
            </a:r>
            <a:r>
              <a:rPr lang="en-US" dirty="0" err="1"/>
              <a:t>comunidades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ecosistémicos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entorno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. Se </a:t>
            </a:r>
            <a:r>
              <a:rPr lang="en-US" dirty="0" err="1"/>
              <a:t>materializa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acompañando</a:t>
            </a:r>
            <a:r>
              <a:rPr lang="en-US" dirty="0"/>
              <a:t> a </a:t>
            </a:r>
            <a:r>
              <a:rPr lang="en-US" dirty="0" err="1"/>
              <a:t>productores</a:t>
            </a:r>
            <a:r>
              <a:rPr lang="en-US" dirty="0"/>
              <a:t> a </a:t>
            </a:r>
            <a:r>
              <a:rPr lang="en-US" dirty="0" err="1"/>
              <a:t>mejorar</a:t>
            </a:r>
            <a:r>
              <a:rPr lang="en-US" dirty="0"/>
              <a:t> sus </a:t>
            </a:r>
            <a:r>
              <a:rPr lang="en-US" dirty="0" err="1"/>
              <a:t>prácticas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, </a:t>
            </a:r>
            <a:r>
              <a:rPr lang="en-US" dirty="0" err="1"/>
              <a:t>invirtiendo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infraestructura</a:t>
            </a:r>
            <a:r>
              <a:rPr lang="en-US" dirty="0"/>
              <a:t> 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fortalecer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ecosistemas</a:t>
            </a:r>
            <a:r>
              <a:rPr lang="en-US" dirty="0"/>
              <a:t> para absorber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choques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.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mejoran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del </a:t>
            </a:r>
            <a:r>
              <a:rPr lang="en-US" dirty="0" err="1"/>
              <a:t>territorio</a:t>
            </a:r>
            <a:r>
              <a:rPr lang="en-US" dirty="0"/>
              <a:t> a la hora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 o absorber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impactos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fenómenos</a:t>
            </a:r>
            <a:r>
              <a:rPr lang="en-US" dirty="0"/>
              <a:t> naturales, a lo que </a:t>
            </a:r>
            <a:r>
              <a:rPr lang="en-US" dirty="0" err="1"/>
              <a:t>generalmente</a:t>
            </a:r>
            <a:r>
              <a:rPr lang="en-US" dirty="0"/>
              <a:t> se llama </a:t>
            </a:r>
            <a:r>
              <a:rPr lang="en-US" dirty="0" err="1"/>
              <a:t>resiliencia</a:t>
            </a:r>
            <a:r>
              <a:rPr lang="en-US" dirty="0"/>
              <a:t> del </a:t>
            </a:r>
            <a:r>
              <a:rPr lang="en-US" dirty="0" err="1"/>
              <a:t>territorio</a:t>
            </a:r>
            <a:r>
              <a:rPr lang="en-US" dirty="0"/>
              <a:t>.</a:t>
            </a:r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5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3700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Work Sans" panose="00000500000000000000" pitchFamily="50" charset="0"/>
                <a:ea typeface="+mj-ea"/>
                <a:cs typeface="+mj-cs"/>
              </a:rPr>
              <a:t>El DNP desarrolló esta Estrategia a partir de un trabajo colaborativo y de construcción participativa con los sectores, donde se recolectó información y se establecieron planes de acción específicos.</a:t>
            </a:r>
            <a:endParaRPr lang="en-US" sz="1200" dirty="0">
              <a:latin typeface="Work Sans" panose="00000500000000000000" pitchFamily="50" charset="0"/>
              <a:ea typeface="+mj-ea"/>
              <a:cs typeface="+mj-cs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sz="1200" b="1" dirty="0">
                <a:latin typeface="Work Sans" panose="00000500000000000000" pitchFamily="50" charset="0"/>
              </a:rPr>
              <a:t>Priorización de Barreras y oportunidades: </a:t>
            </a:r>
            <a:r>
              <a:rPr lang="es-CO" sz="1200" spc="15" dirty="0">
                <a:solidFill>
                  <a:srgbClr val="004A84"/>
                </a:solidFill>
                <a:latin typeface="Work Sans" panose="00000500000000000000"/>
                <a:cs typeface="Calibri"/>
              </a:rPr>
              <a:t>Proceso participativo, Mapeo de actores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sz="1800" b="1" dirty="0">
                <a:latin typeface="Work Sans" panose="00000500000000000000" pitchFamily="50" charset="0"/>
              </a:rPr>
              <a:t>Definición de líneas estratégicas: </a:t>
            </a:r>
            <a:r>
              <a:rPr lang="es-CO" sz="1800" spc="15" dirty="0">
                <a:solidFill>
                  <a:srgbClr val="004A84"/>
                </a:solidFill>
                <a:latin typeface="Work Sans" panose="00000500000000000000"/>
                <a:cs typeface="Calibri"/>
              </a:rPr>
              <a:t>Plan estratégico transversal, Planes sectoriales</a:t>
            </a:r>
          </a:p>
          <a:p>
            <a:pPr marL="98425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2800" b="1" dirty="0">
                <a:latin typeface="Work Sans" panose="00000500000000000000" pitchFamily="50" charset="0"/>
              </a:rPr>
              <a:t>Identificación de esquemas habilitantes,</a:t>
            </a:r>
            <a:r>
              <a:rPr lang="es-CO" sz="2800" spc="15" dirty="0">
                <a:solidFill>
                  <a:srgbClr val="004A84"/>
                </a:solidFill>
                <a:latin typeface="Work Sans" panose="00000500000000000000"/>
                <a:cs typeface="Calibri"/>
              </a:rPr>
              <a:t> Hoja de ruta específica por sector</a:t>
            </a:r>
          </a:p>
          <a:p>
            <a:pPr marL="98425" marR="0" lvl="0" indent="-98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4000" b="1" dirty="0">
                <a:latin typeface="Work Sans" panose="00000500000000000000" pitchFamily="50" charset="0"/>
              </a:rPr>
              <a:t>Socialización de resultados </a:t>
            </a:r>
            <a:r>
              <a:rPr lang="es-CO" sz="5400" b="1" dirty="0">
                <a:latin typeface="Work Sans" panose="00000500000000000000" pitchFamily="50" charset="0"/>
              </a:rPr>
              <a:t>Desarrollo de programas y proyectos</a:t>
            </a:r>
            <a:endParaRPr lang="es-CO" sz="5400" b="1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4362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Work Sans Regular Roman" panose="00000500000000000000"/>
                <a:ea typeface="+mj-ea"/>
                <a:cs typeface="+mj-cs"/>
              </a:rPr>
              <a:t>Es esencial que las empresas contribuyan a reducir la vulnerabilidad del territorio en donde están ubicadas. Esto reducirá su vulnerabilidad ante los impactos del cambio climático y también mejorará la relación con sus partes interesadas</a:t>
            </a:r>
            <a:endParaRPr lang="en-US" dirty="0">
              <a:latin typeface="Work Sans Regular Roman" panose="00000500000000000000"/>
              <a:ea typeface="+mj-ea"/>
              <a:cs typeface="+mj-cs"/>
            </a:endParaRPr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7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5343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gestión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implica</a:t>
            </a:r>
            <a:r>
              <a:rPr lang="en-US" dirty="0"/>
              <a:t> la </a:t>
            </a:r>
            <a:r>
              <a:rPr lang="en-US" dirty="0" err="1"/>
              <a:t>identificación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exposición</a:t>
            </a:r>
            <a:r>
              <a:rPr lang="en-US" dirty="0"/>
              <a:t> al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, la </a:t>
            </a:r>
            <a:r>
              <a:rPr lang="en-US" dirty="0" err="1"/>
              <a:t>medición</a:t>
            </a:r>
            <a:r>
              <a:rPr lang="en-US" dirty="0"/>
              <a:t> de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posibles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, la </a:t>
            </a:r>
            <a:r>
              <a:rPr lang="en-US" dirty="0" err="1"/>
              <a:t>propuesta</a:t>
            </a:r>
            <a:r>
              <a:rPr lang="en-US" dirty="0"/>
              <a:t> de </a:t>
            </a:r>
            <a:r>
              <a:rPr lang="en-US" dirty="0" err="1"/>
              <a:t>medios</a:t>
            </a:r>
            <a:r>
              <a:rPr lang="en-US" dirty="0"/>
              <a:t> para </a:t>
            </a:r>
            <a:r>
              <a:rPr lang="en-US" dirty="0" err="1"/>
              <a:t>cubrir</a:t>
            </a:r>
            <a:r>
              <a:rPr lang="en-US" dirty="0"/>
              <a:t>, </a:t>
            </a:r>
            <a:r>
              <a:rPr lang="en-US" dirty="0" err="1"/>
              <a:t>asegurar</a:t>
            </a:r>
            <a:r>
              <a:rPr lang="en-US" dirty="0"/>
              <a:t> o </a:t>
            </a:r>
            <a:r>
              <a:rPr lang="en-US" dirty="0" err="1"/>
              <a:t>mitigar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, y la </a:t>
            </a:r>
            <a:r>
              <a:rPr lang="en-US" dirty="0" err="1"/>
              <a:t>estimación</a:t>
            </a:r>
            <a:r>
              <a:rPr lang="en-US" dirty="0"/>
              <a:t> del </a:t>
            </a:r>
            <a:r>
              <a:rPr lang="en-US" dirty="0" err="1"/>
              <a:t>impacto</a:t>
            </a:r>
            <a:r>
              <a:rPr lang="en-US" dirty="0"/>
              <a:t> de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futuros</a:t>
            </a:r>
            <a:r>
              <a:rPr lang="en-US" dirty="0"/>
              <a:t> </a:t>
            </a:r>
            <a:r>
              <a:rPr lang="en-US" dirty="0" err="1"/>
              <a:t>beneficios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” (Financial Times, </a:t>
            </a:r>
            <a:r>
              <a:rPr lang="en-US" dirty="0" err="1"/>
              <a:t>citado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Global Compact, UNEP 2015). 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pasa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integración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a la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tradicional</a:t>
            </a:r>
            <a:r>
              <a:rPr lang="en-US" dirty="0"/>
              <a:t> de las </a:t>
            </a:r>
            <a:r>
              <a:rPr lang="en-US" dirty="0" err="1"/>
              <a:t>organizaciones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abarca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la </a:t>
            </a:r>
            <a:r>
              <a:rPr lang="en-US" dirty="0" err="1"/>
              <a:t>sensibilización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, la </a:t>
            </a:r>
            <a:r>
              <a:rPr lang="en-US" dirty="0" err="1"/>
              <a:t>planificación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r>
              <a:rPr lang="en-US" dirty="0"/>
              <a:t>, las </a:t>
            </a:r>
            <a:r>
              <a:rPr lang="en-US" dirty="0" err="1"/>
              <a:t>ventas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aprovisionamiento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, la </a:t>
            </a:r>
            <a:r>
              <a:rPr lang="en-US" dirty="0" err="1"/>
              <a:t>cadena</a:t>
            </a:r>
            <a:r>
              <a:rPr lang="en-US" dirty="0"/>
              <a:t> de valor y la </a:t>
            </a:r>
            <a:r>
              <a:rPr lang="en-US" dirty="0" err="1"/>
              <a:t>responsabilidad</a:t>
            </a:r>
            <a:r>
              <a:rPr lang="en-US" dirty="0"/>
              <a:t> social de la </a:t>
            </a:r>
            <a:r>
              <a:rPr lang="en-US" dirty="0" err="1"/>
              <a:t>empresa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Herramienta</a:t>
            </a:r>
            <a:r>
              <a:rPr lang="en-US" dirty="0"/>
              <a:t> </a:t>
            </a:r>
            <a:r>
              <a:rPr lang="en-US" dirty="0" err="1"/>
              <a:t>nace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para </a:t>
            </a:r>
            <a:r>
              <a:rPr lang="en-US" dirty="0" err="1"/>
              <a:t>brindar</a:t>
            </a:r>
            <a:r>
              <a:rPr lang="en-US" dirty="0"/>
              <a:t> un </a:t>
            </a:r>
            <a:r>
              <a:rPr lang="en-US" dirty="0" err="1"/>
              <a:t>insumo</a:t>
            </a:r>
            <a:r>
              <a:rPr lang="en-US" dirty="0"/>
              <a:t> </a:t>
            </a:r>
            <a:r>
              <a:rPr lang="en-US" dirty="0" err="1"/>
              <a:t>práctico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que la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puedan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avanzando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adaptación</a:t>
            </a:r>
            <a:r>
              <a:rPr lang="en-US" dirty="0"/>
              <a:t> </a:t>
            </a:r>
            <a:r>
              <a:rPr lang="en-US" dirty="0" err="1"/>
              <a:t>entendiendo</a:t>
            </a:r>
            <a:r>
              <a:rPr lang="en-US" dirty="0"/>
              <a:t> las </a:t>
            </a:r>
            <a:r>
              <a:rPr lang="en-US" dirty="0" err="1"/>
              <a:t>diferencias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capacidades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</a:t>
            </a:r>
            <a:r>
              <a:rPr lang="en-US" dirty="0" err="1"/>
              <a:t>busca</a:t>
            </a:r>
            <a:r>
              <a:rPr lang="en-US" dirty="0"/>
              <a:t> un poco retar a las </a:t>
            </a:r>
            <a:r>
              <a:rPr lang="en-US" dirty="0" err="1"/>
              <a:t>empresas</a:t>
            </a:r>
            <a:r>
              <a:rPr lang="en-US" dirty="0"/>
              <a:t> para que </a:t>
            </a:r>
            <a:r>
              <a:rPr lang="en-US" dirty="0" err="1"/>
              <a:t>constantemente</a:t>
            </a:r>
            <a:r>
              <a:rPr lang="en-US" dirty="0"/>
              <a:t> </a:t>
            </a:r>
            <a:r>
              <a:rPr lang="en-US" dirty="0" err="1"/>
              <a:t>sigan</a:t>
            </a:r>
            <a:r>
              <a:rPr lang="en-US" dirty="0"/>
              <a:t> </a:t>
            </a:r>
            <a:r>
              <a:rPr lang="en-US" dirty="0" err="1"/>
              <a:t>mejorando</a:t>
            </a:r>
            <a:r>
              <a:rPr lang="en-US" dirty="0"/>
              <a:t> sus </a:t>
            </a:r>
            <a:r>
              <a:rPr lang="en-US" dirty="0" err="1"/>
              <a:t>prácticas</a:t>
            </a:r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8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0949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10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3773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PRINCIPIANTE </a:t>
            </a:r>
          </a:p>
          <a:p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claras</a:t>
            </a:r>
            <a:r>
              <a:rPr lang="en-US" dirty="0"/>
              <a:t> sus </a:t>
            </a:r>
            <a:r>
              <a:rPr lang="en-US" dirty="0" err="1"/>
              <a:t>motivaciones</a:t>
            </a:r>
            <a:r>
              <a:rPr lang="en-US" dirty="0"/>
              <a:t> y lo que </a:t>
            </a:r>
            <a:r>
              <a:rPr lang="en-US" dirty="0" err="1"/>
              <a:t>espera</a:t>
            </a:r>
            <a:r>
              <a:rPr lang="en-US" dirty="0"/>
              <a:t> al </a:t>
            </a:r>
            <a:r>
              <a:rPr lang="en-US" dirty="0" err="1"/>
              <a:t>gestionar</a:t>
            </a:r>
            <a:r>
              <a:rPr lang="en-US" dirty="0"/>
              <a:t> sus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. </a:t>
            </a:r>
          </a:p>
          <a:p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sensibilización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físicos</a:t>
            </a:r>
            <a:r>
              <a:rPr lang="en-US" dirty="0"/>
              <a:t> y de </a:t>
            </a:r>
            <a:r>
              <a:rPr lang="en-US" dirty="0" err="1"/>
              <a:t>transición</a:t>
            </a:r>
            <a:r>
              <a:rPr lang="en-US" dirty="0"/>
              <a:t> para la </a:t>
            </a:r>
            <a:r>
              <a:rPr lang="en-US" dirty="0" err="1"/>
              <a:t>empresa</a:t>
            </a:r>
            <a:r>
              <a:rPr lang="en-US" dirty="0"/>
              <a:t> y, </a:t>
            </a:r>
          </a:p>
          <a:p>
            <a:r>
              <a:rPr lang="en-US" dirty="0" err="1"/>
              <a:t>Comunica</a:t>
            </a:r>
            <a:r>
              <a:rPr lang="en-US" dirty="0"/>
              <a:t> al interior de la </a:t>
            </a:r>
            <a:r>
              <a:rPr lang="en-US" dirty="0" err="1"/>
              <a:t>organización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que ha </a:t>
            </a:r>
            <a:r>
              <a:rPr lang="en-US" dirty="0" err="1"/>
              <a:t>iniciado</a:t>
            </a:r>
            <a:r>
              <a:rPr lang="en-US" dirty="0"/>
              <a:t> con un </a:t>
            </a:r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diagnóstico</a:t>
            </a:r>
            <a:r>
              <a:rPr lang="en-US" dirty="0"/>
              <a:t> de sus </a:t>
            </a:r>
            <a:r>
              <a:rPr lang="en-US" dirty="0" err="1"/>
              <a:t>riesgos</a:t>
            </a:r>
            <a:r>
              <a:rPr lang="en-US" dirty="0"/>
              <a:t> y ha </a:t>
            </a:r>
            <a:r>
              <a:rPr lang="en-US" dirty="0" err="1"/>
              <a:t>identificado</a:t>
            </a:r>
            <a:r>
              <a:rPr lang="en-US" dirty="0"/>
              <a:t> barreras y </a:t>
            </a:r>
            <a:r>
              <a:rPr lang="en-US" dirty="0" err="1"/>
              <a:t>oportunidades</a:t>
            </a:r>
            <a:r>
              <a:rPr lang="en-US" dirty="0"/>
              <a:t> para la </a:t>
            </a:r>
            <a:r>
              <a:rPr lang="en-US" dirty="0" err="1"/>
              <a:t>empresa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AVANZADA, </a:t>
            </a:r>
          </a:p>
          <a:p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implementación</a:t>
            </a:r>
            <a:r>
              <a:rPr lang="en-US" dirty="0"/>
              <a:t> de las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adaptación</a:t>
            </a:r>
            <a:r>
              <a:rPr lang="en-US" dirty="0"/>
              <a:t>, entre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asuntos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genera </a:t>
            </a:r>
            <a:r>
              <a:rPr lang="en-US" dirty="0" err="1"/>
              <a:t>informes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</a:t>
            </a:r>
          </a:p>
          <a:p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es </a:t>
            </a:r>
            <a:r>
              <a:rPr lang="en-US" dirty="0" err="1"/>
              <a:t>parte</a:t>
            </a:r>
            <a:r>
              <a:rPr lang="en-US" dirty="0"/>
              <a:t> no solo de la </a:t>
            </a:r>
            <a:r>
              <a:rPr lang="en-US" dirty="0" err="1"/>
              <a:t>planeación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del ADN </a:t>
            </a:r>
            <a:r>
              <a:rPr lang="en-US" dirty="0" err="1"/>
              <a:t>institucional</a:t>
            </a:r>
            <a:r>
              <a:rPr lang="en-US" dirty="0"/>
              <a:t>, </a:t>
            </a:r>
            <a:r>
              <a:rPr lang="en-US" dirty="0" err="1"/>
              <a:t>incluso</a:t>
            </a:r>
            <a:r>
              <a:rPr lang="en-US" dirty="0"/>
              <a:t>, ha </a:t>
            </a:r>
            <a:r>
              <a:rPr lang="en-US" dirty="0" err="1"/>
              <a:t>identificado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físicos</a:t>
            </a:r>
            <a:r>
              <a:rPr lang="en-US" dirty="0"/>
              <a:t> </a:t>
            </a:r>
            <a:r>
              <a:rPr lang="en-US" dirty="0" err="1"/>
              <a:t>suponen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, lo que </a:t>
            </a:r>
            <a:r>
              <a:rPr lang="en-US" dirty="0" err="1"/>
              <a:t>significa</a:t>
            </a:r>
            <a:r>
              <a:rPr lang="en-US" dirty="0"/>
              <a:t> que ha dado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primeros</a:t>
            </a:r>
            <a:r>
              <a:rPr lang="en-US" dirty="0"/>
              <a:t> pasos para </a:t>
            </a:r>
            <a:r>
              <a:rPr lang="en-US" dirty="0" err="1"/>
              <a:t>gestionar</a:t>
            </a:r>
            <a:r>
              <a:rPr lang="en-US" dirty="0"/>
              <a:t> sus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 </a:t>
            </a:r>
            <a:r>
              <a:rPr lang="en-US" dirty="0" err="1"/>
              <a:t>entendiendo</a:t>
            </a:r>
            <a:r>
              <a:rPr lang="en-US" dirty="0"/>
              <a:t> sus </a:t>
            </a:r>
            <a:r>
              <a:rPr lang="en-US" dirty="0" err="1"/>
              <a:t>impactos</a:t>
            </a:r>
            <a:r>
              <a:rPr lang="en-US" dirty="0"/>
              <a:t> </a:t>
            </a:r>
            <a:r>
              <a:rPr lang="en-US" dirty="0" err="1"/>
              <a:t>económicos</a:t>
            </a:r>
            <a:r>
              <a:rPr lang="en-US" dirty="0"/>
              <a:t>.</a:t>
            </a:r>
          </a:p>
          <a:p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claras</a:t>
            </a:r>
            <a:r>
              <a:rPr lang="en-US" dirty="0"/>
              <a:t> las </a:t>
            </a:r>
            <a:r>
              <a:rPr lang="en-US" dirty="0" err="1"/>
              <a:t>experiencias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compartir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, ha </a:t>
            </a:r>
            <a:r>
              <a:rPr lang="en-US" dirty="0" err="1"/>
              <a:t>iniciado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implementación</a:t>
            </a:r>
            <a:r>
              <a:rPr lang="en-US" dirty="0"/>
              <a:t> de la </a:t>
            </a:r>
            <a:r>
              <a:rPr lang="en-US" dirty="0" err="1"/>
              <a:t>norma</a:t>
            </a:r>
            <a:r>
              <a:rPr lang="en-US" dirty="0"/>
              <a:t> ISO 14090 y </a:t>
            </a:r>
            <a:r>
              <a:rPr lang="en-US" dirty="0" err="1"/>
              <a:t>tiende</a:t>
            </a:r>
            <a:r>
              <a:rPr lang="en-US" dirty="0"/>
              <a:t> a </a:t>
            </a:r>
            <a:r>
              <a:rPr lang="en-US" dirty="0" err="1"/>
              <a:t>convertirse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sociedad</a:t>
            </a:r>
            <a:r>
              <a:rPr lang="en-US" dirty="0"/>
              <a:t> de </a:t>
            </a:r>
            <a:r>
              <a:rPr lang="en-US" dirty="0" err="1"/>
              <a:t>beneficio</a:t>
            </a:r>
            <a:r>
              <a:rPr lang="en-US" dirty="0"/>
              <a:t> 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común</a:t>
            </a:r>
            <a:r>
              <a:rPr lang="en-US" dirty="0"/>
              <a:t>, BIC.</a:t>
            </a:r>
          </a:p>
          <a:p>
            <a:endParaRPr lang="en-US" dirty="0"/>
          </a:p>
          <a:p>
            <a:r>
              <a:rPr lang="en-US" dirty="0"/>
              <a:t>MADURA, </a:t>
            </a:r>
          </a:p>
          <a:p>
            <a:r>
              <a:rPr lang="en-US" dirty="0"/>
              <a:t>la </a:t>
            </a:r>
            <a:r>
              <a:rPr lang="en-US" dirty="0" err="1"/>
              <a:t>empresa</a:t>
            </a:r>
            <a:r>
              <a:rPr lang="en-US" dirty="0"/>
              <a:t> no solo ha </a:t>
            </a:r>
            <a:r>
              <a:rPr lang="en-US" dirty="0" err="1"/>
              <a:t>implementado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adaptación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que las </a:t>
            </a:r>
            <a:r>
              <a:rPr lang="en-US" dirty="0" err="1"/>
              <a:t>mide</a:t>
            </a:r>
            <a:r>
              <a:rPr lang="en-US" dirty="0"/>
              <a:t> y </a:t>
            </a:r>
            <a:r>
              <a:rPr lang="en-US" dirty="0" err="1"/>
              <a:t>monitorea</a:t>
            </a:r>
            <a:r>
              <a:rPr lang="en-US" dirty="0"/>
              <a:t>, </a:t>
            </a:r>
            <a:r>
              <a:rPr lang="en-US" dirty="0" err="1"/>
              <a:t>evalúa</a:t>
            </a:r>
            <a:r>
              <a:rPr lang="en-US" dirty="0"/>
              <a:t> </a:t>
            </a:r>
            <a:r>
              <a:rPr lang="en-US" dirty="0" err="1"/>
              <a:t>dichas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y </a:t>
            </a:r>
            <a:r>
              <a:rPr lang="en-US" dirty="0" err="1"/>
              <a:t>cuenta</a:t>
            </a:r>
            <a:r>
              <a:rPr lang="en-US" dirty="0"/>
              <a:t> con </a:t>
            </a:r>
            <a:r>
              <a:rPr lang="en-US" dirty="0" err="1"/>
              <a:t>indicadores</a:t>
            </a:r>
            <a:r>
              <a:rPr lang="en-US" dirty="0"/>
              <a:t> claros que le </a:t>
            </a:r>
            <a:r>
              <a:rPr lang="en-US" dirty="0" err="1"/>
              <a:t>permiten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de </a:t>
            </a:r>
            <a:r>
              <a:rPr lang="en-US" dirty="0" err="1"/>
              <a:t>mediano</a:t>
            </a:r>
            <a:r>
              <a:rPr lang="en-US" dirty="0"/>
              <a:t> y largo </a:t>
            </a:r>
            <a:r>
              <a:rPr lang="en-US" dirty="0" err="1"/>
              <a:t>plazo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de </a:t>
            </a:r>
            <a:r>
              <a:rPr lang="en-US" dirty="0" err="1"/>
              <a:t>adaptación</a:t>
            </a:r>
            <a:r>
              <a:rPr lang="en-US" dirty="0"/>
              <a:t> al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</a:t>
            </a:r>
          </a:p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mide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y la </a:t>
            </a:r>
            <a:r>
              <a:rPr lang="en-US" dirty="0" err="1"/>
              <a:t>variabilidad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, y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evidencias</a:t>
            </a:r>
            <a:r>
              <a:rPr lang="en-US" dirty="0"/>
              <a:t> para </a:t>
            </a:r>
            <a:r>
              <a:rPr lang="en-US" dirty="0" err="1"/>
              <a:t>disminuir</a:t>
            </a:r>
            <a:r>
              <a:rPr lang="en-US" dirty="0"/>
              <a:t> sus </a:t>
            </a:r>
            <a:r>
              <a:rPr lang="en-US" dirty="0" err="1"/>
              <a:t>impactos</a:t>
            </a:r>
            <a:r>
              <a:rPr lang="en-US" dirty="0"/>
              <a:t>. </a:t>
            </a:r>
          </a:p>
          <a:p>
            <a:r>
              <a:rPr lang="en-US" dirty="0"/>
              <a:t>Como </a:t>
            </a:r>
            <a:r>
              <a:rPr lang="en-US" dirty="0" err="1"/>
              <a:t>resultado</a:t>
            </a:r>
            <a:r>
              <a:rPr lang="en-US" dirty="0"/>
              <a:t> de </a:t>
            </a:r>
            <a:r>
              <a:rPr lang="en-US" dirty="0" err="1"/>
              <a:t>recorrer</a:t>
            </a:r>
            <a:r>
              <a:rPr lang="en-US" dirty="0"/>
              <a:t> la </a:t>
            </a:r>
            <a:r>
              <a:rPr lang="en-US" dirty="0" err="1"/>
              <a:t>milla</a:t>
            </a:r>
            <a:r>
              <a:rPr lang="en-US" dirty="0"/>
              <a:t> extra,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es </a:t>
            </a:r>
            <a:r>
              <a:rPr lang="en-US" dirty="0" err="1"/>
              <a:t>reconocida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modelo</a:t>
            </a:r>
            <a:r>
              <a:rPr lang="en-US" dirty="0"/>
              <a:t> a </a:t>
            </a:r>
            <a:r>
              <a:rPr lang="en-US" dirty="0" err="1"/>
              <a:t>seguir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climáticos</a:t>
            </a:r>
            <a:r>
              <a:rPr lang="en-US" dirty="0"/>
              <a:t> y </a:t>
            </a:r>
            <a:r>
              <a:rPr lang="en-US" dirty="0" err="1"/>
              <a:t>adaptación</a:t>
            </a:r>
            <a:r>
              <a:rPr lang="en-US" dirty="0"/>
              <a:t> al </a:t>
            </a:r>
            <a:r>
              <a:rPr lang="en-US" dirty="0" err="1"/>
              <a:t>cambio</a:t>
            </a:r>
            <a:r>
              <a:rPr lang="en-US" dirty="0"/>
              <a:t> y la </a:t>
            </a:r>
            <a:r>
              <a:rPr lang="en-US" dirty="0" err="1"/>
              <a:t>variabilidad</a:t>
            </a:r>
            <a:r>
              <a:rPr lang="en-US" dirty="0"/>
              <a:t> </a:t>
            </a:r>
            <a:r>
              <a:rPr lang="en-US" dirty="0" err="1"/>
              <a:t>climática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obtuvo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certificación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norma</a:t>
            </a:r>
            <a:r>
              <a:rPr lang="en-US" dirty="0"/>
              <a:t> ISO 14090 y </a:t>
            </a:r>
            <a:r>
              <a:rPr lang="en-US" dirty="0" err="1"/>
              <a:t>ahora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sociedad</a:t>
            </a:r>
            <a:r>
              <a:rPr lang="en-US" dirty="0"/>
              <a:t> de </a:t>
            </a:r>
            <a:r>
              <a:rPr lang="en-US" dirty="0" err="1"/>
              <a:t>beneficio</a:t>
            </a:r>
            <a:r>
              <a:rPr lang="en-US" dirty="0"/>
              <a:t> 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colectivo</a:t>
            </a:r>
            <a:r>
              <a:rPr lang="en-US" dirty="0"/>
              <a:t>, BIC.</a:t>
            </a:r>
            <a:endParaRPr lang="en-CO" dirty="0"/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5C205-4E20-D24F-A5B3-F567CC4BA19F}" type="slidenum">
              <a:rPr lang="en-CO" smtClean="0"/>
              <a:t>11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7786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fondoaccion.org/2021/09/15/herramienta-para-la-gestion-de-los-riesgos-climaticos-en-el-sector-empresarial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drive.google.com/drive/folders/1dHO0wOZVoZVd-PG965md-cEdcwSAekb-" TargetMode="External"/><Relationship Id="rId4" Type="http://schemas.openxmlformats.org/officeDocument/2006/relationships/hyperlink" Target="https://colaboracion.dnp.gov.co/CDT/Ambiente/Estrategia-fortalecimiento-sector-Empresarial-en-riesgo-climatico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626670" y="4102575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Gestión del riesgo climático para el sector empresarial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626670" y="5379849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Experiencias NAP Readiness - Colombia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626670" y="6006260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Paola Pulido B. – Consultor Senior Climate Focus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A6309C-AB1E-83C6-20D2-6EF44A9B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17" y="166720"/>
            <a:ext cx="6283740" cy="610998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C740F8-426E-EBBE-2D20-5C4CB0F073C7}"/>
              </a:ext>
            </a:extLst>
          </p:cNvPr>
          <p:cNvSpPr txBox="1">
            <a:spLocks/>
          </p:cNvSpPr>
          <p:nvPr/>
        </p:nvSpPr>
        <p:spPr>
          <a:xfrm>
            <a:off x="588119" y="1282723"/>
            <a:ext cx="4276955" cy="2146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s-ES" sz="25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líneas de acción, </a:t>
            </a:r>
          </a:p>
          <a:p>
            <a:pPr marL="0" indent="0">
              <a:buNone/>
            </a:pPr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s-ES" sz="25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criterios de autoevaluación, </a:t>
            </a:r>
          </a:p>
          <a:p>
            <a:pPr marL="0" indent="0">
              <a:buNone/>
            </a:pPr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r>
              <a:rPr lang="es-ES" sz="25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afirmaciones de SI y NO, para identificar las etapas de maduración </a:t>
            </a:r>
            <a:endParaRPr lang="en-US" sz="2500" spc="-5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F1332-2AED-F03D-43C8-C0598F241879}"/>
              </a:ext>
            </a:extLst>
          </p:cNvPr>
          <p:cNvSpPr txBox="1"/>
          <p:nvPr/>
        </p:nvSpPr>
        <p:spPr>
          <a:xfrm>
            <a:off x="5256550" y="6383503"/>
            <a:ext cx="777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PNACC, (2021), </a:t>
            </a:r>
            <a:r>
              <a:rPr lang="en-US" sz="1400" dirty="0" err="1"/>
              <a:t>Herramienta</a:t>
            </a:r>
            <a:r>
              <a:rPr lang="en-US" sz="1400" dirty="0"/>
              <a:t> para la </a:t>
            </a:r>
            <a:r>
              <a:rPr lang="en-US" sz="1400" dirty="0" err="1"/>
              <a:t>Gestión</a:t>
            </a:r>
            <a:r>
              <a:rPr lang="en-US" sz="1400" dirty="0"/>
              <a:t>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riesgos</a:t>
            </a:r>
            <a:r>
              <a:rPr lang="en-US" sz="1400" dirty="0"/>
              <a:t> </a:t>
            </a:r>
            <a:r>
              <a:rPr lang="en-US" sz="1400" dirty="0" err="1"/>
              <a:t>climáticos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sector </a:t>
            </a:r>
            <a:r>
              <a:rPr lang="en-US" sz="1400" dirty="0" err="1"/>
              <a:t>empresarial</a:t>
            </a:r>
            <a:endParaRPr lang="en-CO" sz="1400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F7FC4A1E-139B-64C0-3806-F8E61D83AE19}"/>
              </a:ext>
            </a:extLst>
          </p:cNvPr>
          <p:cNvSpPr txBox="1">
            <a:spLocks/>
          </p:cNvSpPr>
          <p:nvPr/>
        </p:nvSpPr>
        <p:spPr>
          <a:xfrm>
            <a:off x="588119" y="4130423"/>
            <a:ext cx="4539771" cy="2146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ETAPAS DE MADUREZ</a:t>
            </a:r>
            <a:endParaRPr lang="es-ES" sz="2500" spc="-5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Principiante</a:t>
            </a:r>
          </a:p>
          <a:p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Avanzada</a:t>
            </a:r>
          </a:p>
          <a:p>
            <a:r>
              <a:rPr lang="es-ES" sz="2500" b="1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Madura</a:t>
            </a:r>
            <a:endParaRPr lang="en-US" sz="2500" spc="-5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8D819-C60A-3C46-3011-D476496E717D}"/>
              </a:ext>
            </a:extLst>
          </p:cNvPr>
          <p:cNvSpPr txBox="1"/>
          <p:nvPr/>
        </p:nvSpPr>
        <p:spPr>
          <a:xfrm>
            <a:off x="139178" y="151796"/>
            <a:ext cx="1205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Propuesta de la Herramienta</a:t>
            </a:r>
          </a:p>
          <a:p>
            <a:endParaRPr lang="en-CO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AEFE3D-2D5C-B6C2-8826-11475E1AD9AC}"/>
              </a:ext>
            </a:extLst>
          </p:cNvPr>
          <p:cNvCxnSpPr>
            <a:cxnSpLocks/>
          </p:cNvCxnSpPr>
          <p:nvPr/>
        </p:nvCxnSpPr>
        <p:spPr>
          <a:xfrm>
            <a:off x="-16460" y="954571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1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0">
            <a:extLst>
              <a:ext uri="{FF2B5EF4-FFF2-40B4-BE49-F238E27FC236}">
                <a16:creationId xmlns:a16="http://schemas.microsoft.com/office/drawing/2014/main" id="{8802D25E-8671-0DB3-5397-D6367C95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63" y="453889"/>
            <a:ext cx="10036068" cy="679570"/>
          </a:xfrm>
          <a:prstGeom prst="rect">
            <a:avLst/>
          </a:prstGeom>
        </p:spPr>
      </p:pic>
      <p:sp>
        <p:nvSpPr>
          <p:cNvPr id="3" name="Rectángulo: esquinas redondeadas 15">
            <a:extLst>
              <a:ext uri="{FF2B5EF4-FFF2-40B4-BE49-F238E27FC236}">
                <a16:creationId xmlns:a16="http://schemas.microsoft.com/office/drawing/2014/main" id="{41FC0F8E-23AB-EF34-5F2E-1A1D9526C8F5}"/>
              </a:ext>
            </a:extLst>
          </p:cNvPr>
          <p:cNvSpPr/>
          <p:nvPr/>
        </p:nvSpPr>
        <p:spPr>
          <a:xfrm>
            <a:off x="8260720" y="1456188"/>
            <a:ext cx="3250536" cy="1309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ángulo: esquinas redondeadas 16">
            <a:extLst>
              <a:ext uri="{FF2B5EF4-FFF2-40B4-BE49-F238E27FC236}">
                <a16:creationId xmlns:a16="http://schemas.microsoft.com/office/drawing/2014/main" id="{3FC9D448-2565-D5E9-771F-B63623B6FDB1}"/>
              </a:ext>
            </a:extLst>
          </p:cNvPr>
          <p:cNvSpPr/>
          <p:nvPr/>
        </p:nvSpPr>
        <p:spPr>
          <a:xfrm>
            <a:off x="1409763" y="1456188"/>
            <a:ext cx="3215004" cy="132166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18">
            <a:extLst>
              <a:ext uri="{FF2B5EF4-FFF2-40B4-BE49-F238E27FC236}">
                <a16:creationId xmlns:a16="http://schemas.microsoft.com/office/drawing/2014/main" id="{B9A907F8-DE01-72F5-D721-6B1FB99912F6}"/>
              </a:ext>
            </a:extLst>
          </p:cNvPr>
          <p:cNvSpPr/>
          <p:nvPr/>
        </p:nvSpPr>
        <p:spPr>
          <a:xfrm>
            <a:off x="4795123" y="1456188"/>
            <a:ext cx="3295241" cy="1309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adroTexto 35">
            <a:extLst>
              <a:ext uri="{FF2B5EF4-FFF2-40B4-BE49-F238E27FC236}">
                <a16:creationId xmlns:a16="http://schemas.microsoft.com/office/drawing/2014/main" id="{A581E3E2-4FDE-EBE8-CD1A-B42F622F1D21}"/>
              </a:ext>
            </a:extLst>
          </p:cNvPr>
          <p:cNvSpPr txBox="1"/>
          <p:nvPr/>
        </p:nvSpPr>
        <p:spPr>
          <a:xfrm>
            <a:off x="1409763" y="1684629"/>
            <a:ext cx="32150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empresa tiene claras sus motivaciones en el proceso de gestionar los riesgos climáticos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143C938-8EAF-AB2F-E071-0DC5D762CB2B}"/>
              </a:ext>
            </a:extLst>
          </p:cNvPr>
          <p:cNvSpPr txBox="1">
            <a:spLocks/>
          </p:cNvSpPr>
          <p:nvPr/>
        </p:nvSpPr>
        <p:spPr>
          <a:xfrm>
            <a:off x="4811264" y="1730795"/>
            <a:ext cx="3262958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definido los objetivos de gestionar los riesgos climáticos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96853C-C3A6-9837-8398-9E9630298A34}"/>
              </a:ext>
            </a:extLst>
          </p:cNvPr>
          <p:cNvSpPr txBox="1">
            <a:spLocks/>
          </p:cNvSpPr>
          <p:nvPr/>
        </p:nvSpPr>
        <p:spPr>
          <a:xfrm>
            <a:off x="8260720" y="1665307"/>
            <a:ext cx="3250536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determinado los resultados esperados de gestionar los riesgos climáticos</a:t>
            </a:r>
          </a:p>
        </p:txBody>
      </p:sp>
      <p:sp>
        <p:nvSpPr>
          <p:cNvPr id="11" name="Rectángulo: esquinas redondeadas 15">
            <a:extLst>
              <a:ext uri="{FF2B5EF4-FFF2-40B4-BE49-F238E27FC236}">
                <a16:creationId xmlns:a16="http://schemas.microsoft.com/office/drawing/2014/main" id="{9536A576-95FF-B8FE-F807-D199911482D1}"/>
              </a:ext>
            </a:extLst>
          </p:cNvPr>
          <p:cNvSpPr/>
          <p:nvPr/>
        </p:nvSpPr>
        <p:spPr>
          <a:xfrm>
            <a:off x="8260720" y="3377507"/>
            <a:ext cx="3250536" cy="130901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ángulo: esquinas redondeadas 16">
            <a:extLst>
              <a:ext uri="{FF2B5EF4-FFF2-40B4-BE49-F238E27FC236}">
                <a16:creationId xmlns:a16="http://schemas.microsoft.com/office/drawing/2014/main" id="{7A29B9A2-5973-63D3-3339-7426156370AC}"/>
              </a:ext>
            </a:extLst>
          </p:cNvPr>
          <p:cNvSpPr/>
          <p:nvPr/>
        </p:nvSpPr>
        <p:spPr>
          <a:xfrm>
            <a:off x="1409763" y="3377507"/>
            <a:ext cx="3215004" cy="132166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 18">
            <a:extLst>
              <a:ext uri="{FF2B5EF4-FFF2-40B4-BE49-F238E27FC236}">
                <a16:creationId xmlns:a16="http://schemas.microsoft.com/office/drawing/2014/main" id="{E7B12183-1832-520B-D2CC-EA12B2A0D017}"/>
              </a:ext>
            </a:extLst>
          </p:cNvPr>
          <p:cNvSpPr/>
          <p:nvPr/>
        </p:nvSpPr>
        <p:spPr>
          <a:xfrm>
            <a:off x="4795123" y="3377507"/>
            <a:ext cx="3295241" cy="130901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uadroTexto 35">
            <a:extLst>
              <a:ext uri="{FF2B5EF4-FFF2-40B4-BE49-F238E27FC236}">
                <a16:creationId xmlns:a16="http://schemas.microsoft.com/office/drawing/2014/main" id="{C648C0E3-9A21-A5D4-CB4C-F584295FAFD6}"/>
              </a:ext>
            </a:extLst>
          </p:cNvPr>
          <p:cNvSpPr txBox="1"/>
          <p:nvPr/>
        </p:nvSpPr>
        <p:spPr>
          <a:xfrm>
            <a:off x="1409763" y="3620170"/>
            <a:ext cx="32150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Empresa contempla los riesgos climáticos en el proceso de planeación anual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170D072-03A2-3657-52B6-40694BB1868D}"/>
              </a:ext>
            </a:extLst>
          </p:cNvPr>
          <p:cNvSpPr txBox="1">
            <a:spLocks/>
          </p:cNvSpPr>
          <p:nvPr/>
        </p:nvSpPr>
        <p:spPr>
          <a:xfrm>
            <a:off x="4811264" y="3560049"/>
            <a:ext cx="3262958" cy="97270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consideran los riesgos climáticos en la planificación financiera y en los planes de inversión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94A447E-B605-E0FC-C2BF-839A824202DC}"/>
              </a:ext>
            </a:extLst>
          </p:cNvPr>
          <p:cNvSpPr txBox="1">
            <a:spLocks/>
          </p:cNvSpPr>
          <p:nvPr/>
        </p:nvSpPr>
        <p:spPr>
          <a:xfrm>
            <a:off x="8260720" y="3414725"/>
            <a:ext cx="3250536" cy="120032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realiza un proceso exhaustivo de análisis de información sobre riesgos climáticos para la toma de decisiones de mediano y largo plazo</a:t>
            </a:r>
          </a:p>
        </p:txBody>
      </p:sp>
      <p:sp>
        <p:nvSpPr>
          <p:cNvPr id="19" name="Rectángulo: esquinas redondeadas 15">
            <a:extLst>
              <a:ext uri="{FF2B5EF4-FFF2-40B4-BE49-F238E27FC236}">
                <a16:creationId xmlns:a16="http://schemas.microsoft.com/office/drawing/2014/main" id="{73E9DA07-914A-C828-EB64-1801B6ADED24}"/>
              </a:ext>
            </a:extLst>
          </p:cNvPr>
          <p:cNvSpPr/>
          <p:nvPr/>
        </p:nvSpPr>
        <p:spPr>
          <a:xfrm>
            <a:off x="8260720" y="5247811"/>
            <a:ext cx="3250536" cy="1309012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id="{92F13393-7649-427D-CB8F-AA2CA9D162EC}"/>
              </a:ext>
            </a:extLst>
          </p:cNvPr>
          <p:cNvSpPr/>
          <p:nvPr/>
        </p:nvSpPr>
        <p:spPr>
          <a:xfrm>
            <a:off x="1409763" y="5247811"/>
            <a:ext cx="3215004" cy="132166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ángulo 18">
            <a:extLst>
              <a:ext uri="{FF2B5EF4-FFF2-40B4-BE49-F238E27FC236}">
                <a16:creationId xmlns:a16="http://schemas.microsoft.com/office/drawing/2014/main" id="{C638AFA9-92D7-E896-0136-309E0B21A971}"/>
              </a:ext>
            </a:extLst>
          </p:cNvPr>
          <p:cNvSpPr/>
          <p:nvPr/>
        </p:nvSpPr>
        <p:spPr>
          <a:xfrm>
            <a:off x="4795123" y="5247811"/>
            <a:ext cx="3295241" cy="1309012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004A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uadroTexto 35">
            <a:extLst>
              <a:ext uri="{FF2B5EF4-FFF2-40B4-BE49-F238E27FC236}">
                <a16:creationId xmlns:a16="http://schemas.microsoft.com/office/drawing/2014/main" id="{1D94BDB6-8E60-9FB3-9FDC-05FAD6F93DD7}"/>
              </a:ext>
            </a:extLst>
          </p:cNvPr>
          <p:cNvSpPr txBox="1"/>
          <p:nvPr/>
        </p:nvSpPr>
        <p:spPr>
          <a:xfrm>
            <a:off x="1494941" y="5522417"/>
            <a:ext cx="3215004" cy="794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empresa conoce la Norma ISO 14090 y ha manifestado su interés por aplicarla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B32F7BC-EDC8-0722-DD9D-28AEE59D50CB}"/>
              </a:ext>
            </a:extLst>
          </p:cNvPr>
          <p:cNvSpPr txBox="1">
            <a:spLocks/>
          </p:cNvSpPr>
          <p:nvPr/>
        </p:nvSpPr>
        <p:spPr>
          <a:xfrm>
            <a:off x="4880301" y="5545500"/>
            <a:ext cx="3262958" cy="74866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empresa está en proceso de implementación de la Norma ISO 14090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FED1ACE-8DBC-C116-20DE-AF694183F2A2}"/>
              </a:ext>
            </a:extLst>
          </p:cNvPr>
          <p:cNvSpPr txBox="1">
            <a:spLocks/>
          </p:cNvSpPr>
          <p:nvPr/>
        </p:nvSpPr>
        <p:spPr>
          <a:xfrm>
            <a:off x="8260720" y="5637834"/>
            <a:ext cx="3250536" cy="51783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MX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empresa obtuvo su certificación ISO 14090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18770-DFF2-AEBB-C055-ACFEABCE6EFD}"/>
              </a:ext>
            </a:extLst>
          </p:cNvPr>
          <p:cNvSpPr txBox="1"/>
          <p:nvPr/>
        </p:nvSpPr>
        <p:spPr>
          <a:xfrm rot="16200000">
            <a:off x="-156026" y="1777992"/>
            <a:ext cx="1754643" cy="584775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O" sz="1600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Fortalecimiento de capacidades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76899-0C07-33B2-066A-F2EB296F4D8A}"/>
              </a:ext>
            </a:extLst>
          </p:cNvPr>
          <p:cNvSpPr txBox="1"/>
          <p:nvPr/>
        </p:nvSpPr>
        <p:spPr>
          <a:xfrm rot="16200000">
            <a:off x="-196578" y="3709113"/>
            <a:ext cx="175464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O" sz="1600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Implementación y medición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BA7636-E88F-373E-B5EE-25A80991FC4A}"/>
              </a:ext>
            </a:extLst>
          </p:cNvPr>
          <p:cNvSpPr txBox="1"/>
          <p:nvPr/>
        </p:nvSpPr>
        <p:spPr>
          <a:xfrm rot="16200000">
            <a:off x="-196578" y="5799567"/>
            <a:ext cx="1754643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O" sz="1600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Consolidación</a:t>
            </a:r>
          </a:p>
        </p:txBody>
      </p:sp>
    </p:spTree>
    <p:extLst>
      <p:ext uri="{BB962C8B-B14F-4D97-AF65-F5344CB8AC3E}">
        <p14:creationId xmlns:p14="http://schemas.microsoft.com/office/powerpoint/2010/main" val="43956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8B64744C-DEAC-A6AF-C7C2-C36A40D9C9BB}"/>
              </a:ext>
            </a:extLst>
          </p:cNvPr>
          <p:cNvSpPr txBox="1"/>
          <p:nvPr/>
        </p:nvSpPr>
        <p:spPr>
          <a:xfrm>
            <a:off x="1450434" y="4265897"/>
            <a:ext cx="9291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cs typeface="Poppins" panose="00000500000000000000" pitchFamily="2" charset="0"/>
                <a:hlinkClick r:id="rId3"/>
              </a:rPr>
              <a:t>https://fondoaccion.org/2021/09/15/herramienta-para-la-gestion-de-los-riesgos-climaticos-en-el-sector-empresarial/ </a:t>
            </a:r>
            <a:r>
              <a:rPr lang="es-CO" sz="2000" dirty="0">
                <a:cs typeface="Poppins" panose="00000500000000000000" pitchFamily="2" charset="0"/>
              </a:rPr>
              <a:t>- Herramienta para gestión de riesgos climáticos</a:t>
            </a:r>
            <a:endParaRPr lang="es-CO" sz="1600" dirty="0"/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8B2A006-62DE-8496-0A91-8199D7F8876D}"/>
              </a:ext>
            </a:extLst>
          </p:cNvPr>
          <p:cNvSpPr txBox="1"/>
          <p:nvPr/>
        </p:nvSpPr>
        <p:spPr>
          <a:xfrm>
            <a:off x="1450434" y="3354663"/>
            <a:ext cx="9291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hlinkClick r:id="rId4"/>
              </a:rPr>
              <a:t>https://colaboracion.dnp.gov.co/CDT/Ambiente/Estrategia-fortalecimiento-sector-Empresarial-en-riesgo-climatico.pdf </a:t>
            </a:r>
            <a:r>
              <a:rPr lang="es-CO" sz="2000" dirty="0"/>
              <a:t>- Estrategia del sector empresarial en adaptación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8CF73CF4-5E28-7698-E620-7E2E56FDFB78}"/>
              </a:ext>
            </a:extLst>
          </p:cNvPr>
          <p:cNvSpPr txBox="1"/>
          <p:nvPr/>
        </p:nvSpPr>
        <p:spPr>
          <a:xfrm>
            <a:off x="1450434" y="5118076"/>
            <a:ext cx="9291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cs typeface="Poppins" panose="00000500000000000000" pitchFamily="2" charset="0"/>
                <a:hlinkClick r:id="rId5"/>
              </a:rPr>
              <a:t>https://</a:t>
            </a:r>
            <a:r>
              <a:rPr lang="es-CO" sz="2000" dirty="0" err="1">
                <a:cs typeface="Poppins" panose="00000500000000000000" pitchFamily="2" charset="0"/>
                <a:hlinkClick r:id="rId5"/>
              </a:rPr>
              <a:t>drive.google.com</a:t>
            </a:r>
            <a:r>
              <a:rPr lang="es-CO" sz="2000" dirty="0">
                <a:cs typeface="Poppins" panose="00000500000000000000" pitchFamily="2" charset="0"/>
                <a:hlinkClick r:id="rId5"/>
              </a:rPr>
              <a:t>/drive/folders/1dHO0wOZVoZVd-PG965md-cEdcwSAekb-- Herramienta para gestión de riesgos climáticos </a:t>
            </a:r>
            <a:r>
              <a:rPr lang="es-CO" sz="2000" dirty="0">
                <a:cs typeface="Poppins" panose="00000500000000000000" pitchFamily="2" charset="0"/>
              </a:rPr>
              <a:t>– Matriz de autoevaluación</a:t>
            </a:r>
            <a:endParaRPr lang="es-CO" sz="1600" dirty="0"/>
          </a:p>
        </p:txBody>
      </p:sp>
      <p:pic>
        <p:nvPicPr>
          <p:cNvPr id="7" name="Picture 6" descr="Fondo Acción - Home | Facebook">
            <a:extLst>
              <a:ext uri="{FF2B5EF4-FFF2-40B4-BE49-F238E27FC236}">
                <a16:creationId xmlns:a16="http://schemas.microsoft.com/office/drawing/2014/main" id="{5211E509-5519-6DBF-0A51-8EB5F0B3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90" y="1043667"/>
            <a:ext cx="1602870" cy="16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s - Todos los documentos">
            <a:extLst>
              <a:ext uri="{FF2B5EF4-FFF2-40B4-BE49-F238E27FC236}">
                <a16:creationId xmlns:a16="http://schemas.microsoft.com/office/drawing/2014/main" id="{9809D564-5B10-E9DF-F648-49E5F976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54" y="1323871"/>
            <a:ext cx="3969386" cy="13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ja de herramientas Proyectos orientados a la adaptación del cambio  climático">
            <a:extLst>
              <a:ext uri="{FF2B5EF4-FFF2-40B4-BE49-F238E27FC236}">
                <a16:creationId xmlns:a16="http://schemas.microsoft.com/office/drawing/2014/main" id="{C78F7A32-F71D-DDA3-6A89-025A693D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4" y="1043667"/>
            <a:ext cx="1602870" cy="16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81FE5666-EEED-AFE6-CF4B-368B402702D2}"/>
              </a:ext>
            </a:extLst>
          </p:cNvPr>
          <p:cNvSpPr txBox="1"/>
          <p:nvPr/>
        </p:nvSpPr>
        <p:spPr>
          <a:xfrm>
            <a:off x="4527029" y="1987023"/>
            <a:ext cx="7224665" cy="4072502"/>
          </a:xfrm>
          <a:prstGeom prst="rect">
            <a:avLst/>
          </a:prstGeom>
          <a:noFill/>
        </p:spPr>
        <p:txBody>
          <a:bodyPr wrap="square" lIns="77068" tIns="38533" rIns="77068" bIns="3853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  <a:ea typeface="Avenir Black" charset="0"/>
                <a:cs typeface="Avenir Black" charset="0"/>
              </a:rPr>
              <a:t>Las </a:t>
            </a: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</a:rPr>
              <a:t>amenazas</a:t>
            </a: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  <a:ea typeface="Avenir Black" charset="0"/>
                <a:cs typeface="Avenir Black" charset="0"/>
              </a:rPr>
              <a:t> del </a:t>
            </a:r>
            <a:r>
              <a:rPr lang="es-ES" sz="5400" b="1" spc="-300" dirty="0">
                <a:latin typeface="Work Sans" panose="020B0604020202020204" charset="0"/>
              </a:rPr>
              <a:t>cambio climático</a:t>
            </a: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  <a:ea typeface="Avenir Black" charset="0"/>
                <a:cs typeface="Avenir Black" charset="0"/>
              </a:rPr>
              <a:t> representan </a:t>
            </a:r>
            <a:r>
              <a:rPr lang="es-ES" sz="5400" b="1" spc="-300" dirty="0">
                <a:latin typeface="Work Sans" panose="020B0604020202020204" charset="0"/>
                <a:ea typeface="Avenir Black" charset="0"/>
                <a:cs typeface="Avenir Black" charset="0"/>
              </a:rPr>
              <a:t>riesgos importantes para el desarrollo económico de los países</a:t>
            </a:r>
            <a:endParaRPr kumimoji="0" lang="es-ES" sz="88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Work Sans" panose="020B0604020202020204" charset="0"/>
              <a:ea typeface="Avenir Black" charset="0"/>
              <a:cs typeface="Avenir Black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F5C70A-0616-8B90-D5C5-B6A35343C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302" y="2322211"/>
            <a:ext cx="2680348" cy="26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B72DD882-9893-AEBE-F55A-6AD62FDF8D7D}"/>
              </a:ext>
            </a:extLst>
          </p:cNvPr>
          <p:cNvSpPr txBox="1">
            <a:spLocks/>
          </p:cNvSpPr>
          <p:nvPr/>
        </p:nvSpPr>
        <p:spPr>
          <a:xfrm>
            <a:off x="679216" y="486053"/>
            <a:ext cx="11048186" cy="554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0">
                <a:latin typeface="Work Sans SemiBold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D1F9C-1F8A-9217-0090-B6B23D3CA7E4}"/>
              </a:ext>
            </a:extLst>
          </p:cNvPr>
          <p:cNvSpPr txBox="1"/>
          <p:nvPr/>
        </p:nvSpPr>
        <p:spPr>
          <a:xfrm>
            <a:off x="361728" y="208809"/>
            <a:ext cx="1183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Riesgos climáticos se traducen en riesgos económicos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E6CC3F-0567-702D-5945-01553DDA44D9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F10525-3063-20F2-83CB-89A8023AAF5C}"/>
              </a:ext>
            </a:extLst>
          </p:cNvPr>
          <p:cNvSpPr txBox="1"/>
          <p:nvPr/>
        </p:nvSpPr>
        <p:spPr>
          <a:xfrm>
            <a:off x="469038" y="1360702"/>
            <a:ext cx="573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69,7 por ciento de los desastres provienen de eventos hidrometeorológicos (datos EM DAT 1970 a 2011) distribuidos: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AE76D-9FF4-3D2E-F83A-C30772BE6578}"/>
              </a:ext>
            </a:extLst>
          </p:cNvPr>
          <p:cNvSpPr txBox="1"/>
          <p:nvPr/>
        </p:nvSpPr>
        <p:spPr>
          <a:xfrm>
            <a:off x="774079" y="2295864"/>
            <a:ext cx="5214612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Inundaciones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25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55 %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Tormentas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huracanes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en-US" sz="25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33 %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Sequías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25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10 %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Temperaturas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extremas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en-US" sz="25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2 %</a:t>
            </a:r>
            <a:endParaRPr lang="es-PA" sz="25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BD920-6316-2A1C-4C01-32AEB211D000}"/>
              </a:ext>
            </a:extLst>
          </p:cNvPr>
          <p:cNvSpPr txBox="1"/>
          <p:nvPr/>
        </p:nvSpPr>
        <p:spPr>
          <a:xfrm>
            <a:off x="361727" y="6323011"/>
            <a:ext cx="627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Informe Regional del Estado de la </a:t>
            </a:r>
            <a:r>
              <a:rPr lang="en-US" sz="1400" dirty="0" err="1"/>
              <a:t>Vulnerabilidad</a:t>
            </a:r>
            <a:r>
              <a:rPr lang="en-US" sz="1400" dirty="0"/>
              <a:t> y </a:t>
            </a:r>
            <a:r>
              <a:rPr lang="en-US" sz="1400" dirty="0" err="1"/>
              <a:t>Riesgos</a:t>
            </a:r>
            <a:r>
              <a:rPr lang="en-US" sz="1400" dirty="0"/>
              <a:t> de </a:t>
            </a:r>
            <a:r>
              <a:rPr lang="en-US" sz="1400" dirty="0" err="1"/>
              <a:t>Desastres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Centroamérica</a:t>
            </a:r>
            <a:r>
              <a:rPr lang="en-US" sz="1400" dirty="0"/>
              <a:t> (2014)</a:t>
            </a:r>
            <a:endParaRPr lang="en-CO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E4519-2854-F773-023A-844CBDDA01D6}"/>
              </a:ext>
            </a:extLst>
          </p:cNvPr>
          <p:cNvSpPr txBox="1"/>
          <p:nvPr/>
        </p:nvSpPr>
        <p:spPr>
          <a:xfrm>
            <a:off x="469038" y="4930596"/>
            <a:ext cx="55196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32 desastres evaluados en Centroamérica, los daños suman USD $</a:t>
            </a:r>
            <a:r>
              <a:rPr lang="es-PA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68,932</a:t>
            </a:r>
            <a:r>
              <a:rPr lang="es-PA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millones y las pérdidas estimadas alcanzan a USD $</a:t>
            </a:r>
            <a:r>
              <a:rPr lang="es-PA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14,979</a:t>
            </a:r>
            <a:r>
              <a:rPr lang="es-PA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millones (datos CEPAL).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21C62C3-38F6-4E65-AEEF-5A51EDBCC0A2}"/>
              </a:ext>
            </a:extLst>
          </p:cNvPr>
          <p:cNvSpPr/>
          <p:nvPr/>
        </p:nvSpPr>
        <p:spPr>
          <a:xfrm>
            <a:off x="6299153" y="1360702"/>
            <a:ext cx="374577" cy="48317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41651-D29E-427F-4289-64B2F7DAB816}"/>
              </a:ext>
            </a:extLst>
          </p:cNvPr>
          <p:cNvSpPr txBox="1"/>
          <p:nvPr/>
        </p:nvSpPr>
        <p:spPr>
          <a:xfrm>
            <a:off x="7465101" y="1998750"/>
            <a:ext cx="3597460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25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Riesgos físicos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Agudos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Crónicos</a:t>
            </a:r>
          </a:p>
          <a:p>
            <a:endParaRPr lang="en-CO" sz="25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CO" sz="25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Riesgos transicionales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en-US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gulatorios y legales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Tecnología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O" sz="25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Reputación </a:t>
            </a:r>
          </a:p>
          <a:p>
            <a:endParaRPr lang="en-CO" sz="25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CO" sz="25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3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7">
            <a:extLst>
              <a:ext uri="{FF2B5EF4-FFF2-40B4-BE49-F238E27FC236}">
                <a16:creationId xmlns:a16="http://schemas.microsoft.com/office/drawing/2014/main" id="{BB6F9C85-1CC2-DB15-B02E-13985BD1E121}"/>
              </a:ext>
            </a:extLst>
          </p:cNvPr>
          <p:cNvSpPr/>
          <p:nvPr/>
        </p:nvSpPr>
        <p:spPr>
          <a:xfrm>
            <a:off x="321506" y="4282762"/>
            <a:ext cx="2712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Reducción de costos operativos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Aumento en capacidad de producción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Menor afectación por volatilidad de precios</a:t>
            </a:r>
          </a:p>
        </p:txBody>
      </p:sp>
      <p:sp>
        <p:nvSpPr>
          <p:cNvPr id="8" name="Rectángulo 49">
            <a:extLst>
              <a:ext uri="{FF2B5EF4-FFF2-40B4-BE49-F238E27FC236}">
                <a16:creationId xmlns:a16="http://schemas.microsoft.com/office/drawing/2014/main" id="{07D1A45D-3F81-741E-86FD-ABE965C0B245}"/>
              </a:ext>
            </a:extLst>
          </p:cNvPr>
          <p:cNvSpPr/>
          <p:nvPr/>
        </p:nvSpPr>
        <p:spPr>
          <a:xfrm>
            <a:off x="5902023" y="4282762"/>
            <a:ext cx="3002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Demanda de productos para carbono neutralidad y resiliencia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Acceso a nuevos mercados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Diversificación financiera</a:t>
            </a:r>
          </a:p>
        </p:txBody>
      </p:sp>
      <p:sp>
        <p:nvSpPr>
          <p:cNvPr id="9" name="Rectángulo 50">
            <a:extLst>
              <a:ext uri="{FF2B5EF4-FFF2-40B4-BE49-F238E27FC236}">
                <a16:creationId xmlns:a16="http://schemas.microsoft.com/office/drawing/2014/main" id="{A94A762C-7B27-A00B-6F87-EF3BDB6BDED9}"/>
              </a:ext>
            </a:extLst>
          </p:cNvPr>
          <p:cNvSpPr/>
          <p:nvPr/>
        </p:nvSpPr>
        <p:spPr>
          <a:xfrm>
            <a:off x="9023733" y="4270300"/>
            <a:ext cx="2614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Mejorar la imagen de marca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Construir alianzas con sociedad civil, productores, clientes</a:t>
            </a:r>
          </a:p>
        </p:txBody>
      </p:sp>
      <p:sp>
        <p:nvSpPr>
          <p:cNvPr id="10" name="Rectángulo 57">
            <a:extLst>
              <a:ext uri="{FF2B5EF4-FFF2-40B4-BE49-F238E27FC236}">
                <a16:creationId xmlns:a16="http://schemas.microsoft.com/office/drawing/2014/main" id="{EFC4CDDB-1471-3421-E97F-3958CCCAE334}"/>
              </a:ext>
            </a:extLst>
          </p:cNvPr>
          <p:cNvSpPr/>
          <p:nvPr/>
        </p:nvSpPr>
        <p:spPr>
          <a:xfrm>
            <a:off x="3033674" y="4282763"/>
            <a:ext cx="2789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Capacidad de operar en nuevas circunstancias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Aumento del valor de los activos</a:t>
            </a:r>
          </a:p>
          <a:p>
            <a:pPr marL="98425" indent="-98425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8425" indent="-98425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Protección de la cadena de suministro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8B7AD1EC-E409-7D52-C357-D767D65C9E0C}"/>
              </a:ext>
            </a:extLst>
          </p:cNvPr>
          <p:cNvSpPr txBox="1">
            <a:spLocks/>
          </p:cNvSpPr>
          <p:nvPr/>
        </p:nvSpPr>
        <p:spPr>
          <a:xfrm>
            <a:off x="643047" y="998159"/>
            <a:ext cx="11048186" cy="857238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s-P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+mj-lt"/>
              </a:rPr>
              <a:t>Incremento de la competitividad de la empresa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A45DBB21-DFAF-065B-1C80-C18898951E82}"/>
              </a:ext>
            </a:extLst>
          </p:cNvPr>
          <p:cNvSpPr txBox="1">
            <a:spLocks/>
          </p:cNvSpPr>
          <p:nvPr/>
        </p:nvSpPr>
        <p:spPr>
          <a:xfrm>
            <a:off x="815262" y="42304"/>
            <a:ext cx="11048186" cy="554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0">
                <a:latin typeface="Work Sans SemiBold Roman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EF0604-E059-7233-B3EF-5FD5A4BCD480}"/>
              </a:ext>
            </a:extLst>
          </p:cNvPr>
          <p:cNvGrpSpPr/>
          <p:nvPr/>
        </p:nvGrpSpPr>
        <p:grpSpPr>
          <a:xfrm>
            <a:off x="-1094264" y="1910045"/>
            <a:ext cx="12957711" cy="2228068"/>
            <a:chOff x="-345520" y="2110742"/>
            <a:chExt cx="11458575" cy="1976381"/>
          </a:xfrm>
        </p:grpSpPr>
        <p:grpSp>
          <p:nvGrpSpPr>
            <p:cNvPr id="14" name="Grupo 3">
              <a:extLst>
                <a:ext uri="{FF2B5EF4-FFF2-40B4-BE49-F238E27FC236}">
                  <a16:creationId xmlns:a16="http://schemas.microsoft.com/office/drawing/2014/main" id="{069E803E-61EA-BA8A-6FEC-F5C2F3AEB64A}"/>
                </a:ext>
              </a:extLst>
            </p:cNvPr>
            <p:cNvGrpSpPr/>
            <p:nvPr/>
          </p:nvGrpSpPr>
          <p:grpSpPr>
            <a:xfrm>
              <a:off x="1139372" y="2110742"/>
              <a:ext cx="9642763" cy="1976381"/>
              <a:chOff x="1128124" y="1680906"/>
              <a:chExt cx="9642763" cy="1976381"/>
            </a:xfrm>
          </p:grpSpPr>
          <p:sp>
            <p:nvSpPr>
              <p:cNvPr id="15" name="Rectángulo 64">
                <a:extLst>
                  <a:ext uri="{FF2B5EF4-FFF2-40B4-BE49-F238E27FC236}">
                    <a16:creationId xmlns:a16="http://schemas.microsoft.com/office/drawing/2014/main" id="{69B5BEAE-B7C7-1306-4B27-81A7944B86D8}"/>
                  </a:ext>
                </a:extLst>
              </p:cNvPr>
              <p:cNvSpPr/>
              <p:nvPr/>
            </p:nvSpPr>
            <p:spPr>
              <a:xfrm>
                <a:off x="1128124" y="2375363"/>
                <a:ext cx="9642763" cy="11346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err="1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" name="Elipse 9">
                <a:extLst>
                  <a:ext uri="{FF2B5EF4-FFF2-40B4-BE49-F238E27FC236}">
                    <a16:creationId xmlns:a16="http://schemas.microsoft.com/office/drawing/2014/main" id="{E2B71CE3-B875-F2BA-A323-A1F5ECC968D2}"/>
                  </a:ext>
                </a:extLst>
              </p:cNvPr>
              <p:cNvSpPr/>
              <p:nvPr/>
            </p:nvSpPr>
            <p:spPr>
              <a:xfrm>
                <a:off x="1502738" y="1680906"/>
                <a:ext cx="1289337" cy="12498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ipse 10">
                <a:extLst>
                  <a:ext uri="{FF2B5EF4-FFF2-40B4-BE49-F238E27FC236}">
                    <a16:creationId xmlns:a16="http://schemas.microsoft.com/office/drawing/2014/main" id="{5F994175-B9B5-0A05-AC52-12A86FE067E8}"/>
                  </a:ext>
                </a:extLst>
              </p:cNvPr>
              <p:cNvSpPr/>
              <p:nvPr/>
            </p:nvSpPr>
            <p:spPr>
              <a:xfrm>
                <a:off x="6614194" y="1680906"/>
                <a:ext cx="1289337" cy="12498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Elipse 11">
                <a:extLst>
                  <a:ext uri="{FF2B5EF4-FFF2-40B4-BE49-F238E27FC236}">
                    <a16:creationId xmlns:a16="http://schemas.microsoft.com/office/drawing/2014/main" id="{58C5CD46-F8E6-B13F-6138-B0BE0FD8AE8A}"/>
                  </a:ext>
                </a:extLst>
              </p:cNvPr>
              <p:cNvSpPr/>
              <p:nvPr/>
            </p:nvSpPr>
            <p:spPr>
              <a:xfrm>
                <a:off x="9142583" y="1680906"/>
                <a:ext cx="1289337" cy="12498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Imagen 13">
                <a:extLst>
                  <a:ext uri="{FF2B5EF4-FFF2-40B4-BE49-F238E27FC236}">
                    <a16:creationId xmlns:a16="http://schemas.microsoft.com/office/drawing/2014/main" id="{D12F43FD-844E-F966-F22E-3408792E0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4721" y="1922550"/>
                <a:ext cx="743815" cy="743815"/>
              </a:xfrm>
              <a:prstGeom prst="rect">
                <a:avLst/>
              </a:prstGeom>
            </p:spPr>
          </p:pic>
          <p:cxnSp>
            <p:nvCxnSpPr>
              <p:cNvPr id="20" name="Conector recto de flecha 2">
                <a:extLst>
                  <a:ext uri="{FF2B5EF4-FFF2-40B4-BE49-F238E27FC236}">
                    <a16:creationId xmlns:a16="http://schemas.microsoft.com/office/drawing/2014/main" id="{CEC23B8B-57E9-D11A-64BD-DD7EEB819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8496" y="2375363"/>
                <a:ext cx="625613" cy="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1">
                <a:extLst>
                  <a:ext uri="{FF2B5EF4-FFF2-40B4-BE49-F238E27FC236}">
                    <a16:creationId xmlns:a16="http://schemas.microsoft.com/office/drawing/2014/main" id="{3D1792A4-6315-27C2-F9B4-6AEB0DA7D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9776" y="2375363"/>
                <a:ext cx="652185" cy="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3">
                <a:extLst>
                  <a:ext uri="{FF2B5EF4-FFF2-40B4-BE49-F238E27FC236}">
                    <a16:creationId xmlns:a16="http://schemas.microsoft.com/office/drawing/2014/main" id="{EA775170-8FCE-8A97-135C-452AFD4B9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7528" y="2375363"/>
                <a:ext cx="622693" cy="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ángulo 51">
                <a:extLst>
                  <a:ext uri="{FF2B5EF4-FFF2-40B4-BE49-F238E27FC236}">
                    <a16:creationId xmlns:a16="http://schemas.microsoft.com/office/drawing/2014/main" id="{2E6B9F32-5D6A-F149-33F3-25187D95B3A4}"/>
                  </a:ext>
                </a:extLst>
              </p:cNvPr>
              <p:cNvSpPr/>
              <p:nvPr/>
            </p:nvSpPr>
            <p:spPr>
              <a:xfrm>
                <a:off x="1338167" y="2920161"/>
                <a:ext cx="1639990" cy="73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s-CO" sz="1600" b="1" dirty="0">
                    <a:latin typeface="Work Sans" panose="00000500000000000000" pitchFamily="50" charset="0"/>
                  </a:rPr>
                  <a:t>Eficiencia en uso de recursos</a:t>
                </a:r>
              </a:p>
            </p:txBody>
          </p:sp>
          <p:sp>
            <p:nvSpPr>
              <p:cNvPr id="24" name="Rectángulo 52">
                <a:extLst>
                  <a:ext uri="{FF2B5EF4-FFF2-40B4-BE49-F238E27FC236}">
                    <a16:creationId xmlns:a16="http://schemas.microsoft.com/office/drawing/2014/main" id="{71C3CAB5-E7F9-58F6-28F1-F7A6AC573A0D}"/>
                  </a:ext>
                </a:extLst>
              </p:cNvPr>
              <p:cNvSpPr/>
              <p:nvPr/>
            </p:nvSpPr>
            <p:spPr>
              <a:xfrm>
                <a:off x="6490894" y="2920161"/>
                <a:ext cx="15808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s-CO" sz="1600" b="1" dirty="0">
                    <a:latin typeface="Work Sans" panose="00000500000000000000" pitchFamily="50" charset="0"/>
                  </a:rPr>
                  <a:t>Oportunidades de mercado</a:t>
                </a:r>
              </a:p>
            </p:txBody>
          </p:sp>
          <p:sp>
            <p:nvSpPr>
              <p:cNvPr id="25" name="Rectángulo 55">
                <a:extLst>
                  <a:ext uri="{FF2B5EF4-FFF2-40B4-BE49-F238E27FC236}">
                    <a16:creationId xmlns:a16="http://schemas.microsoft.com/office/drawing/2014/main" id="{60990BAF-D819-23FB-4AF6-62355E0277C9}"/>
                  </a:ext>
                </a:extLst>
              </p:cNvPr>
              <p:cNvSpPr/>
              <p:nvPr/>
            </p:nvSpPr>
            <p:spPr>
              <a:xfrm>
                <a:off x="4005134" y="3058660"/>
                <a:ext cx="13673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s-CO" sz="1600" b="1" dirty="0">
                    <a:latin typeface="Work Sans" panose="00000500000000000000" pitchFamily="50" charset="0"/>
                  </a:rPr>
                  <a:t>Resiliencia</a:t>
                </a:r>
              </a:p>
            </p:txBody>
          </p:sp>
          <p:sp>
            <p:nvSpPr>
              <p:cNvPr id="26" name="Rectángulo 56">
                <a:extLst>
                  <a:ext uri="{FF2B5EF4-FFF2-40B4-BE49-F238E27FC236}">
                    <a16:creationId xmlns:a16="http://schemas.microsoft.com/office/drawing/2014/main" id="{55D482E1-AB6D-31B4-957B-60904302F0A8}"/>
                  </a:ext>
                </a:extLst>
              </p:cNvPr>
              <p:cNvSpPr/>
              <p:nvPr/>
            </p:nvSpPr>
            <p:spPr>
              <a:xfrm>
                <a:off x="1210056" y="1847439"/>
                <a:ext cx="408295" cy="3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s-CO" sz="2000" b="1" dirty="0"/>
                  <a:t>1</a:t>
                </a:r>
                <a:endParaRPr lang="es-CO" sz="2000" b="1" dirty="0">
                  <a:latin typeface="Work Sans Bold Roman" pitchFamily="2" charset="77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Rectángulo 59">
                <a:extLst>
                  <a:ext uri="{FF2B5EF4-FFF2-40B4-BE49-F238E27FC236}">
                    <a16:creationId xmlns:a16="http://schemas.microsoft.com/office/drawing/2014/main" id="{F0DB0046-534B-4D48-04D6-97A886BF078E}"/>
                  </a:ext>
                </a:extLst>
              </p:cNvPr>
              <p:cNvSpPr/>
              <p:nvPr/>
            </p:nvSpPr>
            <p:spPr>
              <a:xfrm>
                <a:off x="3670638" y="1847439"/>
                <a:ext cx="408295" cy="3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s-CO" sz="2000" b="1" dirty="0"/>
                  <a:t>2</a:t>
                </a:r>
                <a:endParaRPr lang="es-CO" sz="2000" b="1" dirty="0">
                  <a:latin typeface="Work Sans Bold Roman" pitchFamily="2" charset="77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Rectángulo 60">
                <a:extLst>
                  <a:ext uri="{FF2B5EF4-FFF2-40B4-BE49-F238E27FC236}">
                    <a16:creationId xmlns:a16="http://schemas.microsoft.com/office/drawing/2014/main" id="{C88EE328-2741-FC01-A84B-07AEFB220A05}"/>
                  </a:ext>
                </a:extLst>
              </p:cNvPr>
              <p:cNvSpPr/>
              <p:nvPr/>
            </p:nvSpPr>
            <p:spPr>
              <a:xfrm>
                <a:off x="6313117" y="1847439"/>
                <a:ext cx="408295" cy="3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s-CO" sz="2000" b="1" dirty="0"/>
                  <a:t>3</a:t>
                </a:r>
                <a:endParaRPr lang="es-CO" sz="2000" b="1" dirty="0">
                  <a:latin typeface="Work Sans Bold Roman" pitchFamily="2" charset="77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Rectángulo 61">
                <a:extLst>
                  <a:ext uri="{FF2B5EF4-FFF2-40B4-BE49-F238E27FC236}">
                    <a16:creationId xmlns:a16="http://schemas.microsoft.com/office/drawing/2014/main" id="{7BCDC05D-05FD-ECDF-E591-3E2EF893DDD9}"/>
                  </a:ext>
                </a:extLst>
              </p:cNvPr>
              <p:cNvSpPr/>
              <p:nvPr/>
            </p:nvSpPr>
            <p:spPr>
              <a:xfrm>
                <a:off x="8871606" y="1847439"/>
                <a:ext cx="408295" cy="3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s-CO" sz="2000" b="1" dirty="0"/>
                  <a:t>4</a:t>
                </a:r>
                <a:endParaRPr lang="es-CO" sz="2000" b="1" dirty="0">
                  <a:latin typeface="Work Sans Bold Roman" pitchFamily="2" charset="77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Elipse 41">
                <a:extLst>
                  <a:ext uri="{FF2B5EF4-FFF2-40B4-BE49-F238E27FC236}">
                    <a16:creationId xmlns:a16="http://schemas.microsoft.com/office/drawing/2014/main" id="{E4072025-EE7E-42D5-B847-9B0B3AB5FFD6}"/>
                  </a:ext>
                </a:extLst>
              </p:cNvPr>
              <p:cNvSpPr/>
              <p:nvPr/>
            </p:nvSpPr>
            <p:spPr>
              <a:xfrm>
                <a:off x="4030902" y="1680906"/>
                <a:ext cx="1289337" cy="12498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31" name="Imagen 42">
                <a:extLst>
                  <a:ext uri="{FF2B5EF4-FFF2-40B4-BE49-F238E27FC236}">
                    <a16:creationId xmlns:a16="http://schemas.microsoft.com/office/drawing/2014/main" id="{330B17AD-77C8-6DAF-508D-48C6AAE9B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5635" y="1879599"/>
                <a:ext cx="834048" cy="834048"/>
              </a:xfrm>
              <a:prstGeom prst="rect">
                <a:avLst/>
              </a:prstGeom>
            </p:spPr>
          </p:pic>
          <p:sp>
            <p:nvSpPr>
              <p:cNvPr id="32" name="Rectángulo 58">
                <a:extLst>
                  <a:ext uri="{FF2B5EF4-FFF2-40B4-BE49-F238E27FC236}">
                    <a16:creationId xmlns:a16="http://schemas.microsoft.com/office/drawing/2014/main" id="{CF6B4F15-EF36-E905-9255-D25E84213C02}"/>
                  </a:ext>
                </a:extLst>
              </p:cNvPr>
              <p:cNvSpPr/>
              <p:nvPr/>
            </p:nvSpPr>
            <p:spPr>
              <a:xfrm>
                <a:off x="8991076" y="3058660"/>
                <a:ext cx="158080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s-CO" sz="1600" b="1" dirty="0">
                    <a:latin typeface="Work Sans" panose="00000500000000000000" pitchFamily="50" charset="0"/>
                  </a:rPr>
                  <a:t>Reputación</a:t>
                </a:r>
              </a:p>
            </p:txBody>
          </p:sp>
          <p:cxnSp>
            <p:nvCxnSpPr>
              <p:cNvPr id="33" name="Conector recto de flecha 34">
                <a:extLst>
                  <a:ext uri="{FF2B5EF4-FFF2-40B4-BE49-F238E27FC236}">
                    <a16:creationId xmlns:a16="http://schemas.microsoft.com/office/drawing/2014/main" id="{A82746F5-989C-C5C2-CF30-ADF1199E2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6661" y="3510061"/>
                <a:ext cx="607448" cy="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de flecha 35">
                <a:extLst>
                  <a:ext uri="{FF2B5EF4-FFF2-40B4-BE49-F238E27FC236}">
                    <a16:creationId xmlns:a16="http://schemas.microsoft.com/office/drawing/2014/main" id="{FFDC29EB-F218-AA88-9316-23010ED1D2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49527" y="3510061"/>
                <a:ext cx="652434" cy="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de flecha 36">
                <a:extLst>
                  <a:ext uri="{FF2B5EF4-FFF2-40B4-BE49-F238E27FC236}">
                    <a16:creationId xmlns:a16="http://schemas.microsoft.com/office/drawing/2014/main" id="{3CC43C26-646A-EA9E-92F7-92A4516AA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3889" y="3510061"/>
                <a:ext cx="636332" cy="0"/>
              </a:xfrm>
              <a:prstGeom prst="straightConnector1">
                <a:avLst/>
              </a:prstGeom>
              <a:solidFill>
                <a:schemeClr val="bg1"/>
              </a:solidFill>
              <a:ln w="38100">
                <a:solidFill>
                  <a:srgbClr val="004A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Imagen 18">
                <a:extLst>
                  <a:ext uri="{FF2B5EF4-FFF2-40B4-BE49-F238E27FC236}">
                    <a16:creationId xmlns:a16="http://schemas.microsoft.com/office/drawing/2014/main" id="{061CADB6-26F3-DB60-BD4A-E6F82D6FE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8376" y="1835197"/>
                <a:ext cx="941299" cy="941299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ACB7CB-86EB-6887-E7A7-FBB3DC1023DC}"/>
                </a:ext>
              </a:extLst>
            </p:cNvPr>
            <p:cNvSpPr txBox="1"/>
            <p:nvPr/>
          </p:nvSpPr>
          <p:spPr>
            <a:xfrm>
              <a:off x="-345520" y="3224015"/>
              <a:ext cx="11458575" cy="6135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endParaRPr lang="en-US" dirty="0">
                <a:latin typeface="Work Sans Regular Roman" panose="00000500000000000000"/>
                <a:ea typeface="+mj-ea"/>
                <a:cs typeface="+mj-cs"/>
              </a:endParaRPr>
            </a:p>
          </p:txBody>
        </p:sp>
        <p:pic>
          <p:nvPicPr>
            <p:cNvPr id="38" name="Imagen 18">
              <a:extLst>
                <a:ext uri="{FF2B5EF4-FFF2-40B4-BE49-F238E27FC236}">
                  <a16:creationId xmlns:a16="http://schemas.microsoft.com/office/drawing/2014/main" id="{EB19C829-5C59-B7A4-C380-C4AFC5E9F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8852" y="2286361"/>
              <a:ext cx="897281" cy="89728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3267D86-3C6E-AFA9-48C2-91E474647BC9}"/>
              </a:ext>
            </a:extLst>
          </p:cNvPr>
          <p:cNvSpPr txBox="1"/>
          <p:nvPr/>
        </p:nvSpPr>
        <p:spPr>
          <a:xfrm>
            <a:off x="139178" y="151796"/>
            <a:ext cx="1176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oportunidad para la sostenibilidad de los negocios</a:t>
            </a:r>
          </a:p>
          <a:p>
            <a:endParaRPr lang="en-CO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6ED292-EF0D-1D1D-0E72-7C7235B02FA0}"/>
              </a:ext>
            </a:extLst>
          </p:cNvPr>
          <p:cNvCxnSpPr>
            <a:cxnSpLocks/>
          </p:cNvCxnSpPr>
          <p:nvPr/>
        </p:nvCxnSpPr>
        <p:spPr>
          <a:xfrm>
            <a:off x="-16460" y="954571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6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5">
            <a:extLst>
              <a:ext uri="{FF2B5EF4-FFF2-40B4-BE49-F238E27FC236}">
                <a16:creationId xmlns:a16="http://schemas.microsoft.com/office/drawing/2014/main" id="{4977F8B7-FD4A-81F7-1211-7ED61BED8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529476"/>
              </p:ext>
            </p:extLst>
          </p:nvPr>
        </p:nvGraphicFramePr>
        <p:xfrm>
          <a:off x="1040148" y="1459148"/>
          <a:ext cx="10111703" cy="235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1">
            <a:extLst>
              <a:ext uri="{FF2B5EF4-FFF2-40B4-BE49-F238E27FC236}">
                <a16:creationId xmlns:a16="http://schemas.microsoft.com/office/drawing/2014/main" id="{52D4A933-1C06-EF94-8D9E-6C8A752D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863" y="1539936"/>
            <a:ext cx="673341" cy="618930"/>
          </a:xfrm>
          <a:prstGeom prst="rect">
            <a:avLst/>
          </a:prstGeom>
        </p:spPr>
      </p:pic>
      <p:pic>
        <p:nvPicPr>
          <p:cNvPr id="4" name="Imagen 13">
            <a:extLst>
              <a:ext uri="{FF2B5EF4-FFF2-40B4-BE49-F238E27FC236}">
                <a16:creationId xmlns:a16="http://schemas.microsoft.com/office/drawing/2014/main" id="{46484C50-7F52-434C-E092-C002E7D51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997" y="1543755"/>
            <a:ext cx="673341" cy="618930"/>
          </a:xfrm>
          <a:prstGeom prst="rect">
            <a:avLst/>
          </a:prstGeom>
        </p:spPr>
      </p:pic>
      <p:cxnSp>
        <p:nvCxnSpPr>
          <p:cNvPr id="5" name="Conector recto 23">
            <a:extLst>
              <a:ext uri="{FF2B5EF4-FFF2-40B4-BE49-F238E27FC236}">
                <a16:creationId xmlns:a16="http://schemas.microsoft.com/office/drawing/2014/main" id="{43ADAAC6-3F6F-75CD-DED6-190921EBC1D1}"/>
              </a:ext>
            </a:extLst>
          </p:cNvPr>
          <p:cNvCxnSpPr>
            <a:cxnSpLocks/>
          </p:cNvCxnSpPr>
          <p:nvPr/>
        </p:nvCxnSpPr>
        <p:spPr>
          <a:xfrm>
            <a:off x="3720211" y="3488970"/>
            <a:ext cx="16472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3">
            <a:extLst>
              <a:ext uri="{FF2B5EF4-FFF2-40B4-BE49-F238E27FC236}">
                <a16:creationId xmlns:a16="http://schemas.microsoft.com/office/drawing/2014/main" id="{B72DD882-9893-AEBE-F55A-6AD62FDF8D7D}"/>
              </a:ext>
            </a:extLst>
          </p:cNvPr>
          <p:cNvSpPr txBox="1">
            <a:spLocks/>
          </p:cNvSpPr>
          <p:nvPr/>
        </p:nvSpPr>
        <p:spPr>
          <a:xfrm>
            <a:off x="679216" y="486053"/>
            <a:ext cx="11048186" cy="554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0">
                <a:latin typeface="Work Sans SemiBold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FB17E0D9-2742-2C7F-DC99-46BCE6476A29}"/>
              </a:ext>
            </a:extLst>
          </p:cNvPr>
          <p:cNvSpPr/>
          <p:nvPr/>
        </p:nvSpPr>
        <p:spPr>
          <a:xfrm>
            <a:off x="925649" y="4281897"/>
            <a:ext cx="3220726" cy="19033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425" marR="0" lvl="0" indent="-984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Impactos del CC en procesos industriales propios</a:t>
            </a:r>
          </a:p>
          <a:p>
            <a:pPr marL="98425" marR="0" lvl="0" indent="-984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Planificación para la gestión del riesgo </a:t>
            </a:r>
          </a:p>
          <a:p>
            <a:pPr marL="98425" marR="0" lvl="0" indent="-984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Eficiencia en el uso de recursos</a:t>
            </a:r>
          </a:p>
        </p:txBody>
      </p:sp>
      <p:sp>
        <p:nvSpPr>
          <p:cNvPr id="10" name="Rectángulo 7">
            <a:extLst>
              <a:ext uri="{FF2B5EF4-FFF2-40B4-BE49-F238E27FC236}">
                <a16:creationId xmlns:a16="http://schemas.microsoft.com/office/drawing/2014/main" id="{ADBDF3AB-4C85-0A92-9246-D93172CEE91D}"/>
              </a:ext>
            </a:extLst>
          </p:cNvPr>
          <p:cNvSpPr/>
          <p:nvPr/>
        </p:nvSpPr>
        <p:spPr>
          <a:xfrm>
            <a:off x="4613982" y="4281897"/>
            <a:ext cx="3220726" cy="17829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425" indent="-98425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Articulación con proveedores para evitar interrupciones en el suministro</a:t>
            </a:r>
          </a:p>
          <a:p>
            <a:pPr marL="98425" indent="-98425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Riesgos en la distribución</a:t>
            </a:r>
          </a:p>
          <a:p>
            <a:pPr marL="98425" indent="-98425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Nuevas tendencias de consumo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FAE72CF4-AE83-0BC4-8F73-2ECED6B4A216}"/>
              </a:ext>
            </a:extLst>
          </p:cNvPr>
          <p:cNvSpPr/>
          <p:nvPr/>
        </p:nvSpPr>
        <p:spPr>
          <a:xfrm>
            <a:off x="8302315" y="4317416"/>
            <a:ext cx="3322928" cy="17119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425" marR="0" lvl="0" indent="-984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Reducción de la vulnerabilidad del territorio</a:t>
            </a:r>
          </a:p>
          <a:p>
            <a:pPr marL="98425" marR="0" lvl="0" indent="-984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Prevención de conflictos socio-ambientales por el uso de recursos más escasos</a:t>
            </a:r>
          </a:p>
          <a:p>
            <a:pPr marL="98425" marR="0" lvl="0" indent="-984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Inversión en </a:t>
            </a:r>
            <a:r>
              <a:rPr lang="es-ES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SbN</a:t>
            </a:r>
            <a:r>
              <a:rPr lang="es-E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gestionar el riesgo climático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21112F9-2428-6AAD-AA4D-F182F5CE649B}"/>
              </a:ext>
            </a:extLst>
          </p:cNvPr>
          <p:cNvSpPr txBox="1"/>
          <p:nvPr/>
        </p:nvSpPr>
        <p:spPr>
          <a:xfrm>
            <a:off x="289155" y="990629"/>
            <a:ext cx="11458575" cy="613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Work Sans Regular Roman" panose="0000050000000000000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60CD-0369-9C75-C911-C89F2BFDA2FB}"/>
              </a:ext>
            </a:extLst>
          </p:cNvPr>
          <p:cNvSpPr txBox="1"/>
          <p:nvPr/>
        </p:nvSpPr>
        <p:spPr>
          <a:xfrm>
            <a:off x="139178" y="151796"/>
            <a:ext cx="1176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gestión desde una visión integral</a:t>
            </a:r>
          </a:p>
          <a:p>
            <a:endParaRPr lang="en-CO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D859E6-D0C0-0EBA-126D-83576CB8A731}"/>
              </a:ext>
            </a:extLst>
          </p:cNvPr>
          <p:cNvCxnSpPr>
            <a:cxnSpLocks/>
          </p:cNvCxnSpPr>
          <p:nvPr/>
        </p:nvCxnSpPr>
        <p:spPr>
          <a:xfrm>
            <a:off x="-16460" y="954571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FE1B4F-F0D8-B9A3-D04A-25D4E2D9108D}"/>
              </a:ext>
            </a:extLst>
          </p:cNvPr>
          <p:cNvSpPr txBox="1"/>
          <p:nvPr/>
        </p:nvSpPr>
        <p:spPr>
          <a:xfrm>
            <a:off x="222846" y="6383503"/>
            <a:ext cx="87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PNACC, (2021), </a:t>
            </a:r>
            <a:r>
              <a:rPr lang="en-US" sz="1400" dirty="0" err="1"/>
              <a:t>Herramienta</a:t>
            </a:r>
            <a:r>
              <a:rPr lang="en-US" sz="1400" dirty="0"/>
              <a:t> para la </a:t>
            </a:r>
            <a:r>
              <a:rPr lang="en-US" sz="1400" dirty="0" err="1"/>
              <a:t>Gestión</a:t>
            </a:r>
            <a:r>
              <a:rPr lang="en-US" sz="1400" dirty="0"/>
              <a:t>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riesgos</a:t>
            </a:r>
            <a:r>
              <a:rPr lang="en-US" sz="1400" dirty="0"/>
              <a:t> </a:t>
            </a:r>
            <a:r>
              <a:rPr lang="en-US" sz="1400" dirty="0" err="1"/>
              <a:t>climáticos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sector </a:t>
            </a:r>
            <a:r>
              <a:rPr lang="en-US" sz="1400" dirty="0" err="1"/>
              <a:t>empresarial</a:t>
            </a:r>
            <a:endParaRPr lang="en-CO" sz="1400" dirty="0"/>
          </a:p>
        </p:txBody>
      </p:sp>
    </p:spTree>
    <p:extLst>
      <p:ext uri="{BB962C8B-B14F-4D97-AF65-F5344CB8AC3E}">
        <p14:creationId xmlns:p14="http://schemas.microsoft.com/office/powerpoint/2010/main" val="100010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81FE5666-EEED-AFE6-CF4B-368B402702D2}"/>
              </a:ext>
            </a:extLst>
          </p:cNvPr>
          <p:cNvSpPr txBox="1"/>
          <p:nvPr/>
        </p:nvSpPr>
        <p:spPr>
          <a:xfrm>
            <a:off x="4467068" y="2481700"/>
            <a:ext cx="6909872" cy="2742907"/>
          </a:xfrm>
          <a:prstGeom prst="rect">
            <a:avLst/>
          </a:prstGeom>
          <a:noFill/>
        </p:spPr>
        <p:txBody>
          <a:bodyPr wrap="square" lIns="77068" tIns="38533" rIns="77068" bIns="3853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  <a:ea typeface="Avenir Black" charset="0"/>
                <a:cs typeface="Avenir Black" charset="0"/>
              </a:rPr>
              <a:t>Una enfoque integral y participativo para la gestión de riesgos de las empresas</a:t>
            </a:r>
            <a:endParaRPr kumimoji="0" lang="es-ES" sz="88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Work Sans" panose="020B0604020202020204" charset="0"/>
              <a:ea typeface="Avenir Black" charset="0"/>
              <a:cs typeface="Avenir Black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0B588C-84A8-CB1C-8228-41D20F077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060" y="2481700"/>
            <a:ext cx="2575492" cy="25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B72DD882-9893-AEBE-F55A-6AD62FDF8D7D}"/>
              </a:ext>
            </a:extLst>
          </p:cNvPr>
          <p:cNvSpPr txBox="1">
            <a:spLocks/>
          </p:cNvSpPr>
          <p:nvPr/>
        </p:nvSpPr>
        <p:spPr>
          <a:xfrm>
            <a:off x="679216" y="486053"/>
            <a:ext cx="11048186" cy="554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0">
                <a:latin typeface="Work Sans SemiBold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21112F9-2428-6AAD-AA4D-F182F5CE649B}"/>
              </a:ext>
            </a:extLst>
          </p:cNvPr>
          <p:cNvSpPr txBox="1"/>
          <p:nvPr/>
        </p:nvSpPr>
        <p:spPr>
          <a:xfrm>
            <a:off x="289155" y="990629"/>
            <a:ext cx="11458575" cy="613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Work Sans Regular Roman" panose="0000050000000000000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A60CD-0369-9C75-C911-C89F2BFDA2FB}"/>
              </a:ext>
            </a:extLst>
          </p:cNvPr>
          <p:cNvSpPr txBox="1"/>
          <p:nvPr/>
        </p:nvSpPr>
        <p:spPr>
          <a:xfrm>
            <a:off x="139178" y="151796"/>
            <a:ext cx="1176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Fortalecimiento del Sector Empresarial</a:t>
            </a:r>
          </a:p>
          <a:p>
            <a:endParaRPr lang="en-CO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D859E6-D0C0-0EBA-126D-83576CB8A731}"/>
              </a:ext>
            </a:extLst>
          </p:cNvPr>
          <p:cNvCxnSpPr>
            <a:cxnSpLocks/>
          </p:cNvCxnSpPr>
          <p:nvPr/>
        </p:nvCxnSpPr>
        <p:spPr>
          <a:xfrm>
            <a:off x="-16460" y="849640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22">
            <a:extLst>
              <a:ext uri="{FF2B5EF4-FFF2-40B4-BE49-F238E27FC236}">
                <a16:creationId xmlns:a16="http://schemas.microsoft.com/office/drawing/2014/main" id="{0925A86C-3EA6-D808-E289-ED3ED604DAE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3962" y="987309"/>
            <a:ext cx="7586001" cy="2548085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18DE7047-84D4-3CE5-8E10-EEB0301CA33E}"/>
              </a:ext>
            </a:extLst>
          </p:cNvPr>
          <p:cNvSpPr txBox="1"/>
          <p:nvPr/>
        </p:nvSpPr>
        <p:spPr>
          <a:xfrm>
            <a:off x="7232483" y="992588"/>
            <a:ext cx="3280668" cy="273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295"/>
              </a:spcBef>
            </a:pPr>
            <a:r>
              <a:rPr lang="es-CO" b="1" spc="-70" dirty="0">
                <a:solidFill>
                  <a:srgbClr val="069169"/>
                </a:solidFill>
                <a:latin typeface="Work Sans" panose="00000500000000000000"/>
                <a:cs typeface="Lucida Sans"/>
              </a:rPr>
              <a:t>ESTRATEGIA</a:t>
            </a:r>
            <a:r>
              <a:rPr lang="es-CO" b="1" spc="-40" dirty="0">
                <a:solidFill>
                  <a:srgbClr val="069169"/>
                </a:solidFill>
                <a:latin typeface="Work Sans" panose="00000500000000000000"/>
                <a:cs typeface="Lucida Sans"/>
              </a:rPr>
              <a:t> </a:t>
            </a:r>
            <a:r>
              <a:rPr lang="es-CO" b="1" spc="-85" dirty="0">
                <a:solidFill>
                  <a:srgbClr val="069169"/>
                </a:solidFill>
                <a:latin typeface="Work Sans" panose="00000500000000000000"/>
                <a:cs typeface="Lucida Sans"/>
              </a:rPr>
              <a:t>EMPRESARIAL</a:t>
            </a:r>
            <a:endParaRPr lang="es-CO" dirty="0">
              <a:solidFill>
                <a:srgbClr val="069169"/>
              </a:solidFill>
              <a:latin typeface="Work Sans" panose="00000500000000000000"/>
              <a:cs typeface="Lucida Sans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DF2766E3-E4DA-62CA-5DD1-17E4711CB0D3}"/>
              </a:ext>
            </a:extLst>
          </p:cNvPr>
          <p:cNvSpPr txBox="1"/>
          <p:nvPr/>
        </p:nvSpPr>
        <p:spPr>
          <a:xfrm>
            <a:off x="2766420" y="2927634"/>
            <a:ext cx="1860390" cy="272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s-CO" b="1" spc="-75" dirty="0">
                <a:solidFill>
                  <a:srgbClr val="00B0F0"/>
                </a:solidFill>
                <a:latin typeface="Work Sans" panose="00000500000000000000"/>
                <a:cs typeface="Lucida Sans"/>
              </a:rPr>
              <a:t>CAPACIDADES</a:t>
            </a:r>
            <a:endParaRPr lang="es-CO" dirty="0">
              <a:solidFill>
                <a:srgbClr val="00B0F0"/>
              </a:solidFill>
              <a:latin typeface="Work Sans" panose="00000500000000000000"/>
              <a:cs typeface="Lucida Sans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01E23B62-58B7-569A-7F4C-07E4F47D0A6A}"/>
              </a:ext>
            </a:extLst>
          </p:cNvPr>
          <p:cNvSpPr txBox="1"/>
          <p:nvPr/>
        </p:nvSpPr>
        <p:spPr>
          <a:xfrm>
            <a:off x="4567381" y="987309"/>
            <a:ext cx="1710739" cy="272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b="1" spc="35" dirty="0">
                <a:latin typeface="Work Sans" panose="00000500000000000000"/>
                <a:cs typeface="Lucida Sans"/>
              </a:rPr>
              <a:t>G</a:t>
            </a:r>
            <a:r>
              <a:rPr lang="es-CO" b="1" spc="-70" dirty="0">
                <a:latin typeface="Work Sans" panose="00000500000000000000"/>
                <a:cs typeface="Lucida Sans"/>
              </a:rPr>
              <a:t>OB</a:t>
            </a:r>
            <a:r>
              <a:rPr lang="es-CO" b="1" spc="-60" dirty="0">
                <a:latin typeface="Work Sans" panose="00000500000000000000"/>
                <a:cs typeface="Lucida Sans"/>
              </a:rPr>
              <a:t>E</a:t>
            </a:r>
            <a:r>
              <a:rPr lang="es-CO" b="1" spc="-170" dirty="0">
                <a:latin typeface="Work Sans" panose="00000500000000000000"/>
                <a:cs typeface="Lucida Sans"/>
              </a:rPr>
              <a:t>R</a:t>
            </a:r>
            <a:r>
              <a:rPr lang="es-CO" b="1" spc="-75" dirty="0">
                <a:latin typeface="Work Sans" panose="00000500000000000000"/>
                <a:cs typeface="Lucida Sans"/>
              </a:rPr>
              <a:t>N</a:t>
            </a:r>
            <a:r>
              <a:rPr lang="es-CO" b="1" spc="-65" dirty="0">
                <a:latin typeface="Work Sans" panose="00000500000000000000"/>
                <a:cs typeface="Lucida Sans"/>
              </a:rPr>
              <a:t>A</a:t>
            </a:r>
            <a:r>
              <a:rPr lang="es-CO" b="1" spc="-125" dirty="0">
                <a:latin typeface="Work Sans" panose="00000500000000000000"/>
                <a:cs typeface="Lucida Sans"/>
              </a:rPr>
              <a:t>N</a:t>
            </a:r>
            <a:r>
              <a:rPr lang="es-CO" b="1" spc="-120" dirty="0">
                <a:latin typeface="Work Sans" panose="00000500000000000000"/>
                <a:cs typeface="Lucida Sans"/>
              </a:rPr>
              <a:t>Z</a:t>
            </a:r>
            <a:r>
              <a:rPr lang="es-CO" b="1" spc="-55" dirty="0">
                <a:latin typeface="Work Sans" panose="00000500000000000000"/>
                <a:cs typeface="Lucida Sans"/>
              </a:rPr>
              <a:t>A</a:t>
            </a:r>
            <a:endParaRPr dirty="0">
              <a:latin typeface="Work Sans" panose="00000500000000000000"/>
              <a:cs typeface="Lucida Sans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1F1CD4C-95A0-F719-F822-DFB7AFF075CE}"/>
              </a:ext>
            </a:extLst>
          </p:cNvPr>
          <p:cNvSpPr txBox="1"/>
          <p:nvPr/>
        </p:nvSpPr>
        <p:spPr>
          <a:xfrm>
            <a:off x="5970184" y="2946474"/>
            <a:ext cx="2193341" cy="273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295"/>
              </a:spcBef>
            </a:pPr>
            <a:r>
              <a:rPr lang="es-CO" b="1" spc="-65" dirty="0">
                <a:solidFill>
                  <a:srgbClr val="92D050"/>
                </a:solidFill>
                <a:latin typeface="Work Sans" panose="00000500000000000000"/>
                <a:cs typeface="Lucida Sans"/>
              </a:rPr>
              <a:t>FINANCIAMIENTO</a:t>
            </a:r>
            <a:endParaRPr lang="es-CO" dirty="0">
              <a:solidFill>
                <a:srgbClr val="92D050"/>
              </a:solidFill>
              <a:latin typeface="Work Sans" panose="00000500000000000000"/>
              <a:cs typeface="Lucida Sans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67A44835-F994-BB00-09F3-9DA0396BDE3D}"/>
              </a:ext>
            </a:extLst>
          </p:cNvPr>
          <p:cNvSpPr txBox="1"/>
          <p:nvPr/>
        </p:nvSpPr>
        <p:spPr>
          <a:xfrm>
            <a:off x="301296" y="4384960"/>
            <a:ext cx="2645837" cy="1515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>
            <a:defPPr>
              <a:defRPr lang="en-US"/>
            </a:defPPr>
            <a:lvl1pPr marL="635" algn="ctr">
              <a:lnSpc>
                <a:spcPct val="100000"/>
              </a:lnSpc>
              <a:spcBef>
                <a:spcPts val="100"/>
              </a:spcBef>
              <a:defRPr sz="1200" b="1" spc="-5">
                <a:solidFill>
                  <a:srgbClr val="004984"/>
                </a:solidFill>
                <a:latin typeface="Work Sans SemiBold Roman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1600" b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1.Consolidar información hidrometeorológica</a:t>
            </a:r>
            <a:endParaRPr lang="en-US" sz="1600" b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es-CO" sz="1600" b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s-CO" sz="1600" b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Participación de los gremios en la información agroclimática</a:t>
            </a: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75584169-6C31-C460-523D-29D4840FA683}"/>
              </a:ext>
            </a:extLst>
          </p:cNvPr>
          <p:cNvSpPr txBox="1"/>
          <p:nvPr/>
        </p:nvSpPr>
        <p:spPr>
          <a:xfrm>
            <a:off x="2939529" y="4360090"/>
            <a:ext cx="2992472" cy="20082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>
            <a:defPPr>
              <a:defRPr lang="en-US"/>
            </a:defPPr>
            <a:lvl1pPr marL="635" algn="ctr">
              <a:lnSpc>
                <a:spcPct val="100000"/>
              </a:lnSpc>
              <a:spcBef>
                <a:spcPts val="100"/>
              </a:spcBef>
              <a:defRPr sz="1200" b="1" spc="-5">
                <a:solidFill>
                  <a:srgbClr val="004984"/>
                </a:solidFill>
                <a:latin typeface="Work Sans SemiBold Roman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1600" b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Sistema de información y monitoreo en cuencas abastecedoras, incluido un SAT</a:t>
            </a:r>
          </a:p>
          <a:p>
            <a:pPr algn="l"/>
            <a:endParaRPr lang="es-CO" sz="1600" b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s-CO" sz="1600" b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Plataforma para el intercambio de experiencias exitosas y buenas prácticas de ACC</a:t>
            </a:r>
          </a:p>
        </p:txBody>
      </p:sp>
      <p:sp>
        <p:nvSpPr>
          <p:cNvPr id="21" name="object 38">
            <a:extLst>
              <a:ext uri="{FF2B5EF4-FFF2-40B4-BE49-F238E27FC236}">
                <a16:creationId xmlns:a16="http://schemas.microsoft.com/office/drawing/2014/main" id="{7E50EA65-8D27-4F9D-79E3-9A8DB627AEBA}"/>
              </a:ext>
            </a:extLst>
          </p:cNvPr>
          <p:cNvSpPr txBox="1"/>
          <p:nvPr/>
        </p:nvSpPr>
        <p:spPr>
          <a:xfrm>
            <a:off x="6134801" y="4384960"/>
            <a:ext cx="2737005" cy="14901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>
            <a:defPPr>
              <a:defRPr lang="en-US"/>
            </a:defPPr>
            <a:lvl1pPr marL="635" algn="ctr">
              <a:lnSpc>
                <a:spcPct val="100000"/>
              </a:lnSpc>
              <a:spcBef>
                <a:spcPts val="100"/>
              </a:spcBef>
              <a:defRPr sz="1200" b="1" spc="-5">
                <a:solidFill>
                  <a:srgbClr val="004984"/>
                </a:solidFill>
                <a:latin typeface="Work Sans SemiBold Roman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1600" b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Plataformas de centralización e intercambio de información para el diseño de escenarios y medidas de ACC en las ciudades y territorios</a:t>
            </a:r>
            <a:endParaRPr lang="en-US" sz="1600" b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8E821D37-9B48-9F8B-6B89-0338F91FF137}"/>
              </a:ext>
            </a:extLst>
          </p:cNvPr>
          <p:cNvSpPr txBox="1"/>
          <p:nvPr/>
        </p:nvSpPr>
        <p:spPr>
          <a:xfrm>
            <a:off x="9074606" y="4347608"/>
            <a:ext cx="2755105" cy="20082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635">
              <a:spcBef>
                <a:spcPts val="100"/>
              </a:spcBef>
            </a:pPr>
            <a:r>
              <a:rPr lang="es-CO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Nuevos modelos de medición de rentabilidad y riesgo financiero con métricas de CC</a:t>
            </a:r>
          </a:p>
          <a:p>
            <a:pPr marL="635">
              <a:spcBef>
                <a:spcPts val="100"/>
              </a:spcBef>
            </a:pPr>
            <a:endParaRPr lang="es-CO" sz="1600" spc="-5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35">
              <a:spcBef>
                <a:spcPts val="100"/>
              </a:spcBef>
            </a:pPr>
            <a:r>
              <a:rPr lang="es-CO" sz="1600" spc="-5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Analizar casos en los que proyectos se han visto materialmente afectados </a:t>
            </a:r>
          </a:p>
        </p:txBody>
      </p:sp>
      <p:sp>
        <p:nvSpPr>
          <p:cNvPr id="23" name="Rectángulo 63">
            <a:extLst>
              <a:ext uri="{FF2B5EF4-FFF2-40B4-BE49-F238E27FC236}">
                <a16:creationId xmlns:a16="http://schemas.microsoft.com/office/drawing/2014/main" id="{076B0375-AF92-F2EA-3796-1EA15672787E}"/>
              </a:ext>
            </a:extLst>
          </p:cNvPr>
          <p:cNvSpPr/>
          <p:nvPr/>
        </p:nvSpPr>
        <p:spPr>
          <a:xfrm>
            <a:off x="229119" y="3775855"/>
            <a:ext cx="2535124" cy="4328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/>
              <a:t>Agropecuario</a:t>
            </a:r>
            <a:endParaRPr lang="es-CO" sz="2000" err="1"/>
          </a:p>
        </p:txBody>
      </p:sp>
      <p:sp>
        <p:nvSpPr>
          <p:cNvPr id="24" name="Rectángulo 64">
            <a:extLst>
              <a:ext uri="{FF2B5EF4-FFF2-40B4-BE49-F238E27FC236}">
                <a16:creationId xmlns:a16="http://schemas.microsoft.com/office/drawing/2014/main" id="{F486F673-BDC6-0217-103C-CB25AC95688C}"/>
              </a:ext>
            </a:extLst>
          </p:cNvPr>
          <p:cNvSpPr/>
          <p:nvPr/>
        </p:nvSpPr>
        <p:spPr>
          <a:xfrm>
            <a:off x="3021386" y="3775854"/>
            <a:ext cx="2755107" cy="4328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/>
              <a:t>Agua</a:t>
            </a:r>
            <a:endParaRPr lang="es-CO" sz="2000" err="1"/>
          </a:p>
        </p:txBody>
      </p:sp>
      <p:sp>
        <p:nvSpPr>
          <p:cNvPr id="25" name="Rectángulo 65">
            <a:extLst>
              <a:ext uri="{FF2B5EF4-FFF2-40B4-BE49-F238E27FC236}">
                <a16:creationId xmlns:a16="http://schemas.microsoft.com/office/drawing/2014/main" id="{82B483A2-54F9-205F-6137-494619AA1570}"/>
              </a:ext>
            </a:extLst>
          </p:cNvPr>
          <p:cNvSpPr/>
          <p:nvPr/>
        </p:nvSpPr>
        <p:spPr>
          <a:xfrm>
            <a:off x="6116700" y="3775854"/>
            <a:ext cx="2755106" cy="4328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Desarrollo Urbano</a:t>
            </a:r>
            <a:endParaRPr lang="es-CO" sz="2000" dirty="0"/>
          </a:p>
        </p:txBody>
      </p:sp>
      <p:sp>
        <p:nvSpPr>
          <p:cNvPr id="26" name="Rectángulo 66">
            <a:extLst>
              <a:ext uri="{FF2B5EF4-FFF2-40B4-BE49-F238E27FC236}">
                <a16:creationId xmlns:a16="http://schemas.microsoft.com/office/drawing/2014/main" id="{E9BDB95A-2873-4E05-19C6-56788D5F8EEC}"/>
              </a:ext>
            </a:extLst>
          </p:cNvPr>
          <p:cNvSpPr/>
          <p:nvPr/>
        </p:nvSpPr>
        <p:spPr>
          <a:xfrm>
            <a:off x="9135599" y="3763610"/>
            <a:ext cx="2535124" cy="4328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/>
              <a:t>Financiero</a:t>
            </a:r>
            <a:endParaRPr lang="es-CO" sz="2000" err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E26DD3-6EA0-DCFC-178D-926D1ABB5978}"/>
              </a:ext>
            </a:extLst>
          </p:cNvPr>
          <p:cNvSpPr txBox="1"/>
          <p:nvPr/>
        </p:nvSpPr>
        <p:spPr>
          <a:xfrm>
            <a:off x="139178" y="6468820"/>
            <a:ext cx="87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PNACC, (2020), </a:t>
            </a:r>
            <a:r>
              <a:rPr lang="en-US" sz="1400" dirty="0" err="1"/>
              <a:t>Estrategia</a:t>
            </a:r>
            <a:r>
              <a:rPr lang="en-US" sz="1400" dirty="0"/>
              <a:t> de </a:t>
            </a:r>
            <a:r>
              <a:rPr lang="en-US" sz="1400" dirty="0" err="1"/>
              <a:t>fortalecimiento</a:t>
            </a:r>
            <a:r>
              <a:rPr lang="en-US" sz="1400" dirty="0"/>
              <a:t> del sector </a:t>
            </a:r>
            <a:r>
              <a:rPr lang="en-US" sz="1400" dirty="0" err="1"/>
              <a:t>empresarial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gestion de </a:t>
            </a:r>
            <a:r>
              <a:rPr lang="en-US" sz="1400" dirty="0" err="1"/>
              <a:t>riesgos</a:t>
            </a:r>
            <a:r>
              <a:rPr lang="en-US" sz="1400" dirty="0"/>
              <a:t> </a:t>
            </a:r>
            <a:r>
              <a:rPr lang="en-US" sz="1400" dirty="0" err="1"/>
              <a:t>climáticos</a:t>
            </a:r>
            <a:r>
              <a:rPr lang="en-US" sz="1400" dirty="0"/>
              <a:t> </a:t>
            </a:r>
            <a:endParaRPr lang="en-CO" sz="1400" dirty="0"/>
          </a:p>
        </p:txBody>
      </p:sp>
    </p:spTree>
    <p:extLst>
      <p:ext uri="{BB962C8B-B14F-4D97-AF65-F5344CB8AC3E}">
        <p14:creationId xmlns:p14="http://schemas.microsoft.com/office/powerpoint/2010/main" val="146507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81FE5666-EEED-AFE6-CF4B-368B402702D2}"/>
              </a:ext>
            </a:extLst>
          </p:cNvPr>
          <p:cNvSpPr txBox="1"/>
          <p:nvPr/>
        </p:nvSpPr>
        <p:spPr>
          <a:xfrm>
            <a:off x="4377128" y="2046983"/>
            <a:ext cx="7299617" cy="4072502"/>
          </a:xfrm>
          <a:prstGeom prst="rect">
            <a:avLst/>
          </a:prstGeom>
          <a:noFill/>
        </p:spPr>
        <p:txBody>
          <a:bodyPr wrap="square" lIns="77068" tIns="38533" rIns="77068" bIns="3853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  <a:ea typeface="Avenir Black" charset="0"/>
                <a:cs typeface="Avenir Black" charset="0"/>
              </a:rPr>
              <a:t>La gestión de riesgos </a:t>
            </a:r>
            <a:r>
              <a:rPr lang="es-ES" sz="5400" b="1" spc="-300" dirty="0">
                <a:latin typeface="Work Sans" panose="020B0604020202020204" charset="0"/>
                <a:ea typeface="Avenir Black" charset="0"/>
                <a:cs typeface="Avenir Black" charset="0"/>
              </a:rPr>
              <a:t>como </a:t>
            </a:r>
            <a:r>
              <a:rPr kumimoji="0" lang="es-ES" sz="54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Work Sans" panose="020B0604020202020204" charset="0"/>
                <a:ea typeface="Avenir Black" charset="0"/>
                <a:cs typeface="Avenir Black" charset="0"/>
              </a:rPr>
              <a:t>“el proceso de identificar, cuantificar y gestionar los riesgos a los que se enfrenta una organización” </a:t>
            </a:r>
            <a:endParaRPr kumimoji="0" lang="es-ES" sz="88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Work Sans" panose="020B0604020202020204" charset="0"/>
              <a:ea typeface="Avenir Black" charset="0"/>
              <a:cs typeface="Avenir Black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1E9B23-941B-ADEB-FC93-A0B01DFFB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1" y="2620389"/>
            <a:ext cx="2629936" cy="2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36080932-5849-3818-1B30-870E5DD5A50B}"/>
              </a:ext>
            </a:extLst>
          </p:cNvPr>
          <p:cNvGrpSpPr/>
          <p:nvPr/>
        </p:nvGrpSpPr>
        <p:grpSpPr>
          <a:xfrm>
            <a:off x="222846" y="1075126"/>
            <a:ext cx="11694334" cy="5187818"/>
            <a:chOff x="819688" y="1877901"/>
            <a:chExt cx="10656947" cy="4459893"/>
          </a:xfrm>
        </p:grpSpPr>
        <p:sp>
          <p:nvSpPr>
            <p:cNvPr id="2" name="Rounded Rectangle 17">
              <a:extLst>
                <a:ext uri="{FF2B5EF4-FFF2-40B4-BE49-F238E27FC236}">
                  <a16:creationId xmlns:a16="http://schemas.microsoft.com/office/drawing/2014/main" id="{BB29D7DA-8DD6-199C-6A80-555FD6A98502}"/>
                </a:ext>
              </a:extLst>
            </p:cNvPr>
            <p:cNvSpPr/>
            <p:nvPr/>
          </p:nvSpPr>
          <p:spPr>
            <a:xfrm>
              <a:off x="819688" y="2818821"/>
              <a:ext cx="5025432" cy="3518973"/>
            </a:xfrm>
            <a:prstGeom prst="roundRect">
              <a:avLst>
                <a:gd name="adj" fmla="val 56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21CD4C5-1405-AC06-30B7-A8027B1598BE}"/>
                </a:ext>
              </a:extLst>
            </p:cNvPr>
            <p:cNvSpPr/>
            <p:nvPr/>
          </p:nvSpPr>
          <p:spPr>
            <a:xfrm>
              <a:off x="6451203" y="2818820"/>
              <a:ext cx="5025432" cy="3518973"/>
            </a:xfrm>
            <a:prstGeom prst="roundRect">
              <a:avLst>
                <a:gd name="adj" fmla="val 56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cxnSp>
          <p:nvCxnSpPr>
            <p:cNvPr id="4" name="Conector recto 27">
              <a:extLst>
                <a:ext uri="{FF2B5EF4-FFF2-40B4-BE49-F238E27FC236}">
                  <a16:creationId xmlns:a16="http://schemas.microsoft.com/office/drawing/2014/main" id="{99B0A37D-EF18-966F-4F9D-CD8373A4C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7509" y="2141214"/>
              <a:ext cx="20380" cy="351897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4">
              <a:extLst>
                <a:ext uri="{FF2B5EF4-FFF2-40B4-BE49-F238E27FC236}">
                  <a16:creationId xmlns:a16="http://schemas.microsoft.com/office/drawing/2014/main" id="{BB2626B6-8ECC-9350-670C-B21978CD84BE}"/>
                </a:ext>
              </a:extLst>
            </p:cNvPr>
            <p:cNvCxnSpPr/>
            <p:nvPr/>
          </p:nvCxnSpPr>
          <p:spPr>
            <a:xfrm>
              <a:off x="1399536" y="2326541"/>
              <a:ext cx="953670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85937E-F690-A505-4503-11FE4D10EAB3}"/>
                </a:ext>
              </a:extLst>
            </p:cNvPr>
            <p:cNvSpPr/>
            <p:nvPr/>
          </p:nvSpPr>
          <p:spPr>
            <a:xfrm>
              <a:off x="870486" y="3068477"/>
              <a:ext cx="590550" cy="590550"/>
            </a:xfrm>
            <a:prstGeom prst="ellipse">
              <a:avLst/>
            </a:prstGeom>
            <a:solidFill>
              <a:srgbClr val="2E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49352-2325-18C4-C89B-4281A0A3F165}"/>
                </a:ext>
              </a:extLst>
            </p:cNvPr>
            <p:cNvSpPr/>
            <p:nvPr/>
          </p:nvSpPr>
          <p:spPr>
            <a:xfrm>
              <a:off x="870486" y="3874110"/>
              <a:ext cx="590550" cy="590550"/>
            </a:xfrm>
            <a:prstGeom prst="ellipse">
              <a:avLst/>
            </a:prstGeom>
            <a:solidFill>
              <a:srgbClr val="2E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A59514-1281-F890-EC60-D07D04B40B0D}"/>
                </a:ext>
              </a:extLst>
            </p:cNvPr>
            <p:cNvSpPr/>
            <p:nvPr/>
          </p:nvSpPr>
          <p:spPr>
            <a:xfrm>
              <a:off x="870486" y="4677204"/>
              <a:ext cx="590550" cy="590550"/>
            </a:xfrm>
            <a:prstGeom prst="ellipse">
              <a:avLst/>
            </a:prstGeom>
            <a:solidFill>
              <a:srgbClr val="2E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BFCCB-ABFC-5364-EDA9-D1759E08AA21}"/>
                </a:ext>
              </a:extLst>
            </p:cNvPr>
            <p:cNvSpPr/>
            <p:nvPr/>
          </p:nvSpPr>
          <p:spPr>
            <a:xfrm>
              <a:off x="870486" y="5477757"/>
              <a:ext cx="590550" cy="590550"/>
            </a:xfrm>
            <a:prstGeom prst="ellipse">
              <a:avLst/>
            </a:prstGeom>
            <a:solidFill>
              <a:srgbClr val="2E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DCD60B-0455-2183-8192-7C85ADCF6194}"/>
                </a:ext>
              </a:extLst>
            </p:cNvPr>
            <p:cNvSpPr/>
            <p:nvPr/>
          </p:nvSpPr>
          <p:spPr>
            <a:xfrm>
              <a:off x="6617158" y="3068477"/>
              <a:ext cx="590550" cy="590550"/>
            </a:xfrm>
            <a:prstGeom prst="ellipse">
              <a:avLst/>
            </a:prstGeom>
            <a:solidFill>
              <a:srgbClr val="30B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8108BB-79BA-89A4-FC79-8DAC33CBD2AF}"/>
                </a:ext>
              </a:extLst>
            </p:cNvPr>
            <p:cNvSpPr/>
            <p:nvPr/>
          </p:nvSpPr>
          <p:spPr>
            <a:xfrm>
              <a:off x="6617158" y="3874110"/>
              <a:ext cx="590550" cy="590550"/>
            </a:xfrm>
            <a:prstGeom prst="ellipse">
              <a:avLst/>
            </a:prstGeom>
            <a:solidFill>
              <a:srgbClr val="30B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313E99-D15D-0250-545D-13A38106152E}"/>
                </a:ext>
              </a:extLst>
            </p:cNvPr>
            <p:cNvSpPr/>
            <p:nvPr/>
          </p:nvSpPr>
          <p:spPr>
            <a:xfrm>
              <a:off x="6617158" y="4677204"/>
              <a:ext cx="590550" cy="590550"/>
            </a:xfrm>
            <a:prstGeom prst="ellipse">
              <a:avLst/>
            </a:prstGeom>
            <a:solidFill>
              <a:srgbClr val="30B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7E7DC106-A9E3-5D44-A7C3-66559BF22DCB}"/>
                </a:ext>
              </a:extLst>
            </p:cNvPr>
            <p:cNvSpPr/>
            <p:nvPr/>
          </p:nvSpPr>
          <p:spPr>
            <a:xfrm>
              <a:off x="2100249" y="2067100"/>
              <a:ext cx="2602679" cy="484095"/>
            </a:xfrm>
            <a:prstGeom prst="chevron">
              <a:avLst/>
            </a:prstGeom>
            <a:solidFill>
              <a:srgbClr val="2E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26334988-4D5D-42B1-CE34-12CB2AB793C0}"/>
                </a:ext>
              </a:extLst>
            </p:cNvPr>
            <p:cNvSpPr/>
            <p:nvPr/>
          </p:nvSpPr>
          <p:spPr>
            <a:xfrm flipH="1">
              <a:off x="7593301" y="2067100"/>
              <a:ext cx="2601468" cy="484095"/>
            </a:xfrm>
            <a:prstGeom prst="chevron">
              <a:avLst/>
            </a:prstGeom>
            <a:solidFill>
              <a:srgbClr val="30B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BACA81D-BC9B-8A52-F4D3-6E489F1ABE4E}"/>
                </a:ext>
              </a:extLst>
            </p:cNvPr>
            <p:cNvSpPr/>
            <p:nvPr/>
          </p:nvSpPr>
          <p:spPr>
            <a:xfrm>
              <a:off x="5724549" y="1877901"/>
              <a:ext cx="422961" cy="858550"/>
            </a:xfrm>
            <a:custGeom>
              <a:avLst/>
              <a:gdLst>
                <a:gd name="connsiteX0" fmla="*/ 845921 w 845921"/>
                <a:gd name="connsiteY0" fmla="*/ 0 h 1717099"/>
                <a:gd name="connsiteX1" fmla="*/ 845921 w 845921"/>
                <a:gd name="connsiteY1" fmla="*/ 1717099 h 1717099"/>
                <a:gd name="connsiteX2" fmla="*/ 771371 w 845921"/>
                <a:gd name="connsiteY2" fmla="*/ 1713334 h 1717099"/>
                <a:gd name="connsiteX3" fmla="*/ 0 w 845921"/>
                <a:gd name="connsiteY3" fmla="*/ 858549 h 1717099"/>
                <a:gd name="connsiteX4" fmla="*/ 771371 w 845921"/>
                <a:gd name="connsiteY4" fmla="*/ 3764 h 17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921" h="1717099">
                  <a:moveTo>
                    <a:pt x="845921" y="0"/>
                  </a:moveTo>
                  <a:lnTo>
                    <a:pt x="845921" y="1717099"/>
                  </a:lnTo>
                  <a:lnTo>
                    <a:pt x="771371" y="1713334"/>
                  </a:lnTo>
                  <a:cubicBezTo>
                    <a:pt x="338103" y="1669333"/>
                    <a:pt x="0" y="1303426"/>
                    <a:pt x="0" y="858549"/>
                  </a:cubicBezTo>
                  <a:cubicBezTo>
                    <a:pt x="0" y="413673"/>
                    <a:pt x="338103" y="47765"/>
                    <a:pt x="771371" y="3764"/>
                  </a:cubicBezTo>
                  <a:close/>
                </a:path>
              </a:pathLst>
            </a:custGeom>
            <a:solidFill>
              <a:srgbClr val="2E5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0CA2DD-2436-CB7F-3CBE-05C4E5676A75}"/>
                </a:ext>
              </a:extLst>
            </p:cNvPr>
            <p:cNvSpPr/>
            <p:nvPr/>
          </p:nvSpPr>
          <p:spPr>
            <a:xfrm rot="10800000">
              <a:off x="6147510" y="1877901"/>
              <a:ext cx="422961" cy="858550"/>
            </a:xfrm>
            <a:custGeom>
              <a:avLst/>
              <a:gdLst>
                <a:gd name="connsiteX0" fmla="*/ 845921 w 845921"/>
                <a:gd name="connsiteY0" fmla="*/ 0 h 1717099"/>
                <a:gd name="connsiteX1" fmla="*/ 845921 w 845921"/>
                <a:gd name="connsiteY1" fmla="*/ 1717099 h 1717099"/>
                <a:gd name="connsiteX2" fmla="*/ 771371 w 845921"/>
                <a:gd name="connsiteY2" fmla="*/ 1713334 h 1717099"/>
                <a:gd name="connsiteX3" fmla="*/ 0 w 845921"/>
                <a:gd name="connsiteY3" fmla="*/ 858549 h 1717099"/>
                <a:gd name="connsiteX4" fmla="*/ 771371 w 845921"/>
                <a:gd name="connsiteY4" fmla="*/ 3764 h 17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921" h="1717099">
                  <a:moveTo>
                    <a:pt x="845921" y="0"/>
                  </a:moveTo>
                  <a:lnTo>
                    <a:pt x="845921" y="1717099"/>
                  </a:lnTo>
                  <a:lnTo>
                    <a:pt x="771371" y="1713334"/>
                  </a:lnTo>
                  <a:cubicBezTo>
                    <a:pt x="338103" y="1669333"/>
                    <a:pt x="0" y="1303426"/>
                    <a:pt x="0" y="858549"/>
                  </a:cubicBezTo>
                  <a:cubicBezTo>
                    <a:pt x="0" y="413673"/>
                    <a:pt x="338103" y="47765"/>
                    <a:pt x="771371" y="3764"/>
                  </a:cubicBezTo>
                  <a:close/>
                </a:path>
              </a:pathLst>
            </a:custGeom>
            <a:solidFill>
              <a:srgbClr val="30B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735">
              <a:extLst>
                <a:ext uri="{FF2B5EF4-FFF2-40B4-BE49-F238E27FC236}">
                  <a16:creationId xmlns:a16="http://schemas.microsoft.com/office/drawing/2014/main" id="{44EDDD15-6AA2-765A-A587-7757DCE7A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438" y="3202894"/>
              <a:ext cx="280646" cy="321716"/>
            </a:xfrm>
            <a:custGeom>
              <a:avLst/>
              <a:gdLst/>
              <a:ahLst/>
              <a:cxnLst/>
              <a:rect l="0" t="0" r="r" b="b"/>
              <a:pathLst>
                <a:path w="259989" h="297474">
                  <a:moveTo>
                    <a:pt x="131617" y="219900"/>
                  </a:moveTo>
                  <a:cubicBezTo>
                    <a:pt x="129093" y="229597"/>
                    <a:pt x="125127" y="236061"/>
                    <a:pt x="115751" y="242167"/>
                  </a:cubicBezTo>
                  <a:cubicBezTo>
                    <a:pt x="111785" y="244681"/>
                    <a:pt x="109621" y="249709"/>
                    <a:pt x="111063" y="254737"/>
                  </a:cubicBezTo>
                  <a:cubicBezTo>
                    <a:pt x="112506" y="259764"/>
                    <a:pt x="117915" y="263356"/>
                    <a:pt x="125487" y="264433"/>
                  </a:cubicBezTo>
                  <a:lnTo>
                    <a:pt x="125487" y="253659"/>
                  </a:lnTo>
                  <a:cubicBezTo>
                    <a:pt x="125487" y="251504"/>
                    <a:pt x="127651" y="248990"/>
                    <a:pt x="130175" y="248990"/>
                  </a:cubicBezTo>
                  <a:cubicBezTo>
                    <a:pt x="132699" y="248990"/>
                    <a:pt x="134502" y="251504"/>
                    <a:pt x="134502" y="253659"/>
                  </a:cubicBezTo>
                  <a:lnTo>
                    <a:pt x="134502" y="265152"/>
                  </a:lnTo>
                  <a:cubicBezTo>
                    <a:pt x="140272" y="264433"/>
                    <a:pt x="144238" y="262997"/>
                    <a:pt x="146762" y="260124"/>
                  </a:cubicBezTo>
                  <a:cubicBezTo>
                    <a:pt x="150008" y="256173"/>
                    <a:pt x="149647" y="251145"/>
                    <a:pt x="148926" y="247195"/>
                  </a:cubicBezTo>
                  <a:cubicBezTo>
                    <a:pt x="147484" y="237498"/>
                    <a:pt x="138108" y="226724"/>
                    <a:pt x="131617" y="219900"/>
                  </a:cubicBezTo>
                  <a:close/>
                  <a:moveTo>
                    <a:pt x="130175" y="186500"/>
                  </a:moveTo>
                  <a:cubicBezTo>
                    <a:pt x="88706" y="186500"/>
                    <a:pt x="54810" y="219900"/>
                    <a:pt x="54810" y="261201"/>
                  </a:cubicBezTo>
                  <a:cubicBezTo>
                    <a:pt x="54810" y="270539"/>
                    <a:pt x="56613" y="279876"/>
                    <a:pt x="59859" y="288496"/>
                  </a:cubicBezTo>
                  <a:lnTo>
                    <a:pt x="125487" y="288496"/>
                  </a:lnTo>
                  <a:lnTo>
                    <a:pt x="125487" y="273771"/>
                  </a:lnTo>
                  <a:cubicBezTo>
                    <a:pt x="113588" y="272334"/>
                    <a:pt x="104933" y="266229"/>
                    <a:pt x="102409" y="256891"/>
                  </a:cubicBezTo>
                  <a:cubicBezTo>
                    <a:pt x="99885" y="248631"/>
                    <a:pt x="103491" y="239294"/>
                    <a:pt x="110703" y="234625"/>
                  </a:cubicBezTo>
                  <a:cubicBezTo>
                    <a:pt x="119357" y="229238"/>
                    <a:pt x="121881" y="224210"/>
                    <a:pt x="124045" y="210562"/>
                  </a:cubicBezTo>
                  <a:cubicBezTo>
                    <a:pt x="124045" y="208767"/>
                    <a:pt x="125127" y="207689"/>
                    <a:pt x="126569" y="206971"/>
                  </a:cubicBezTo>
                  <a:cubicBezTo>
                    <a:pt x="128011" y="206253"/>
                    <a:pt x="129814" y="206971"/>
                    <a:pt x="131257" y="207689"/>
                  </a:cubicBezTo>
                  <a:cubicBezTo>
                    <a:pt x="132339" y="208408"/>
                    <a:pt x="155056" y="226724"/>
                    <a:pt x="157941" y="245758"/>
                  </a:cubicBezTo>
                  <a:cubicBezTo>
                    <a:pt x="159383" y="254018"/>
                    <a:pt x="157941" y="260842"/>
                    <a:pt x="153614" y="265870"/>
                  </a:cubicBezTo>
                  <a:cubicBezTo>
                    <a:pt x="149286" y="270539"/>
                    <a:pt x="143156" y="273412"/>
                    <a:pt x="134502" y="274130"/>
                  </a:cubicBezTo>
                  <a:lnTo>
                    <a:pt x="134502" y="288496"/>
                  </a:lnTo>
                  <a:lnTo>
                    <a:pt x="199770" y="288496"/>
                  </a:lnTo>
                  <a:cubicBezTo>
                    <a:pt x="203376" y="279876"/>
                    <a:pt x="205179" y="270539"/>
                    <a:pt x="205179" y="261201"/>
                  </a:cubicBezTo>
                  <a:cubicBezTo>
                    <a:pt x="205179" y="219900"/>
                    <a:pt x="171283" y="186500"/>
                    <a:pt x="130175" y="186500"/>
                  </a:cubicBezTo>
                  <a:close/>
                  <a:moveTo>
                    <a:pt x="74643" y="135861"/>
                  </a:moveTo>
                  <a:cubicBezTo>
                    <a:pt x="35699" y="155614"/>
                    <a:pt x="9015" y="196197"/>
                    <a:pt x="9015" y="242885"/>
                  </a:cubicBezTo>
                  <a:cubicBezTo>
                    <a:pt x="9015" y="258687"/>
                    <a:pt x="12260" y="274130"/>
                    <a:pt x="18390" y="288496"/>
                  </a:cubicBezTo>
                  <a:lnTo>
                    <a:pt x="50483" y="288496"/>
                  </a:lnTo>
                  <a:cubicBezTo>
                    <a:pt x="47599" y="279876"/>
                    <a:pt x="45796" y="270539"/>
                    <a:pt x="45796" y="261201"/>
                  </a:cubicBezTo>
                  <a:cubicBezTo>
                    <a:pt x="45796" y="214872"/>
                    <a:pt x="83658" y="177162"/>
                    <a:pt x="130175" y="177162"/>
                  </a:cubicBezTo>
                  <a:cubicBezTo>
                    <a:pt x="176331" y="177162"/>
                    <a:pt x="214194" y="214872"/>
                    <a:pt x="214194" y="261201"/>
                  </a:cubicBezTo>
                  <a:cubicBezTo>
                    <a:pt x="214194" y="270539"/>
                    <a:pt x="212751" y="279876"/>
                    <a:pt x="209506" y="288496"/>
                  </a:cubicBezTo>
                  <a:lnTo>
                    <a:pt x="241960" y="288496"/>
                  </a:lnTo>
                  <a:cubicBezTo>
                    <a:pt x="247729" y="274130"/>
                    <a:pt x="250975" y="258687"/>
                    <a:pt x="250975" y="242885"/>
                  </a:cubicBezTo>
                  <a:cubicBezTo>
                    <a:pt x="250975" y="196197"/>
                    <a:pt x="224291" y="155614"/>
                    <a:pt x="184986" y="135861"/>
                  </a:cubicBezTo>
                  <a:lnTo>
                    <a:pt x="74643" y="135861"/>
                  </a:lnTo>
                  <a:close/>
                  <a:moveTo>
                    <a:pt x="58056" y="87737"/>
                  </a:moveTo>
                  <a:cubicBezTo>
                    <a:pt x="68152" y="94920"/>
                    <a:pt x="78610" y="107489"/>
                    <a:pt x="78249" y="126883"/>
                  </a:cubicBezTo>
                  <a:lnTo>
                    <a:pt x="181740" y="126883"/>
                  </a:lnTo>
                  <a:cubicBezTo>
                    <a:pt x="181380" y="107489"/>
                    <a:pt x="192198" y="94920"/>
                    <a:pt x="201934" y="87737"/>
                  </a:cubicBezTo>
                  <a:lnTo>
                    <a:pt x="58056" y="87737"/>
                  </a:lnTo>
                  <a:close/>
                  <a:moveTo>
                    <a:pt x="40387" y="78758"/>
                  </a:moveTo>
                  <a:lnTo>
                    <a:pt x="219603" y="78758"/>
                  </a:lnTo>
                  <a:cubicBezTo>
                    <a:pt x="221766" y="78758"/>
                    <a:pt x="223569" y="80554"/>
                    <a:pt x="224291" y="82709"/>
                  </a:cubicBezTo>
                  <a:cubicBezTo>
                    <a:pt x="224291" y="84864"/>
                    <a:pt x="223209" y="87018"/>
                    <a:pt x="221045" y="87737"/>
                  </a:cubicBezTo>
                  <a:cubicBezTo>
                    <a:pt x="219603" y="88096"/>
                    <a:pt x="188952" y="98152"/>
                    <a:pt x="191116" y="128679"/>
                  </a:cubicBezTo>
                  <a:cubicBezTo>
                    <a:pt x="231863" y="150586"/>
                    <a:pt x="259989" y="193683"/>
                    <a:pt x="259989" y="242885"/>
                  </a:cubicBezTo>
                  <a:cubicBezTo>
                    <a:pt x="259989" y="260842"/>
                    <a:pt x="256384" y="278440"/>
                    <a:pt x="249172" y="294960"/>
                  </a:cubicBezTo>
                  <a:cubicBezTo>
                    <a:pt x="248090" y="296397"/>
                    <a:pt x="246647" y="297474"/>
                    <a:pt x="244844" y="297474"/>
                  </a:cubicBezTo>
                  <a:lnTo>
                    <a:pt x="203015" y="297474"/>
                  </a:lnTo>
                  <a:lnTo>
                    <a:pt x="56974" y="297474"/>
                  </a:lnTo>
                  <a:lnTo>
                    <a:pt x="15145" y="297474"/>
                  </a:lnTo>
                  <a:cubicBezTo>
                    <a:pt x="13342" y="297474"/>
                    <a:pt x="11539" y="296397"/>
                    <a:pt x="11178" y="294960"/>
                  </a:cubicBezTo>
                  <a:cubicBezTo>
                    <a:pt x="3966" y="278440"/>
                    <a:pt x="0" y="260842"/>
                    <a:pt x="0" y="242885"/>
                  </a:cubicBezTo>
                  <a:cubicBezTo>
                    <a:pt x="0" y="193683"/>
                    <a:pt x="28126" y="150586"/>
                    <a:pt x="68874" y="128679"/>
                  </a:cubicBezTo>
                  <a:cubicBezTo>
                    <a:pt x="71037" y="98152"/>
                    <a:pt x="40387" y="88096"/>
                    <a:pt x="38944" y="87737"/>
                  </a:cubicBezTo>
                  <a:cubicBezTo>
                    <a:pt x="36781" y="87018"/>
                    <a:pt x="35699" y="84864"/>
                    <a:pt x="36059" y="82709"/>
                  </a:cubicBezTo>
                  <a:cubicBezTo>
                    <a:pt x="36059" y="80554"/>
                    <a:pt x="38223" y="78758"/>
                    <a:pt x="40387" y="78758"/>
                  </a:cubicBezTo>
                  <a:close/>
                  <a:moveTo>
                    <a:pt x="92409" y="16698"/>
                  </a:moveTo>
                  <a:cubicBezTo>
                    <a:pt x="94220" y="18497"/>
                    <a:pt x="94582" y="21375"/>
                    <a:pt x="92772" y="23175"/>
                  </a:cubicBezTo>
                  <a:cubicBezTo>
                    <a:pt x="89151" y="27493"/>
                    <a:pt x="89151" y="35049"/>
                    <a:pt x="92772" y="39367"/>
                  </a:cubicBezTo>
                  <a:cubicBezTo>
                    <a:pt x="99651" y="47283"/>
                    <a:pt x="99651" y="59518"/>
                    <a:pt x="92772" y="67074"/>
                  </a:cubicBezTo>
                  <a:cubicBezTo>
                    <a:pt x="92047" y="68154"/>
                    <a:pt x="90599" y="68873"/>
                    <a:pt x="89513" y="68873"/>
                  </a:cubicBezTo>
                  <a:cubicBezTo>
                    <a:pt x="88427" y="68873"/>
                    <a:pt x="87340" y="68514"/>
                    <a:pt x="86616" y="67794"/>
                  </a:cubicBezTo>
                  <a:cubicBezTo>
                    <a:pt x="84444" y="66355"/>
                    <a:pt x="84444" y="63476"/>
                    <a:pt x="85892" y="61317"/>
                  </a:cubicBezTo>
                  <a:cubicBezTo>
                    <a:pt x="89875" y="56999"/>
                    <a:pt x="89875" y="49802"/>
                    <a:pt x="85892" y="45124"/>
                  </a:cubicBezTo>
                  <a:cubicBezTo>
                    <a:pt x="79375" y="37568"/>
                    <a:pt x="79375" y="24974"/>
                    <a:pt x="85892" y="17417"/>
                  </a:cubicBezTo>
                  <a:cubicBezTo>
                    <a:pt x="87703" y="15618"/>
                    <a:pt x="90599" y="15258"/>
                    <a:pt x="92409" y="16698"/>
                  </a:cubicBezTo>
                  <a:close/>
                  <a:moveTo>
                    <a:pt x="176547" y="8770"/>
                  </a:moveTo>
                  <a:cubicBezTo>
                    <a:pt x="178357" y="10581"/>
                    <a:pt x="178719" y="13117"/>
                    <a:pt x="176909" y="15291"/>
                  </a:cubicBezTo>
                  <a:cubicBezTo>
                    <a:pt x="173288" y="19638"/>
                    <a:pt x="173288" y="26883"/>
                    <a:pt x="176909" y="31592"/>
                  </a:cubicBezTo>
                  <a:cubicBezTo>
                    <a:pt x="183788" y="39561"/>
                    <a:pt x="183788" y="51878"/>
                    <a:pt x="176909" y="59485"/>
                  </a:cubicBezTo>
                  <a:cubicBezTo>
                    <a:pt x="176185" y="60572"/>
                    <a:pt x="174737" y="60934"/>
                    <a:pt x="173651" y="60934"/>
                  </a:cubicBezTo>
                  <a:cubicBezTo>
                    <a:pt x="172564" y="60934"/>
                    <a:pt x="171478" y="60572"/>
                    <a:pt x="170754" y="60210"/>
                  </a:cubicBezTo>
                  <a:cubicBezTo>
                    <a:pt x="168582" y="58398"/>
                    <a:pt x="168582" y="55500"/>
                    <a:pt x="170030" y="53689"/>
                  </a:cubicBezTo>
                  <a:cubicBezTo>
                    <a:pt x="174013" y="49342"/>
                    <a:pt x="174013" y="41735"/>
                    <a:pt x="170030" y="37388"/>
                  </a:cubicBezTo>
                  <a:cubicBezTo>
                    <a:pt x="163513" y="29781"/>
                    <a:pt x="163513" y="17464"/>
                    <a:pt x="170030" y="9495"/>
                  </a:cubicBezTo>
                  <a:cubicBezTo>
                    <a:pt x="171840" y="7683"/>
                    <a:pt x="174737" y="7321"/>
                    <a:pt x="176547" y="8770"/>
                  </a:cubicBezTo>
                  <a:close/>
                  <a:moveTo>
                    <a:pt x="133684" y="1182"/>
                  </a:moveTo>
                  <a:cubicBezTo>
                    <a:pt x="135495" y="2621"/>
                    <a:pt x="135857" y="5500"/>
                    <a:pt x="134047" y="7659"/>
                  </a:cubicBezTo>
                  <a:cubicBezTo>
                    <a:pt x="130426" y="11618"/>
                    <a:pt x="130426" y="19174"/>
                    <a:pt x="134047" y="23492"/>
                  </a:cubicBezTo>
                  <a:cubicBezTo>
                    <a:pt x="140926" y="31408"/>
                    <a:pt x="140926" y="43643"/>
                    <a:pt x="134047" y="51559"/>
                  </a:cubicBezTo>
                  <a:cubicBezTo>
                    <a:pt x="133322" y="52639"/>
                    <a:pt x="132236" y="52998"/>
                    <a:pt x="130788" y="52998"/>
                  </a:cubicBezTo>
                  <a:cubicBezTo>
                    <a:pt x="129702" y="52998"/>
                    <a:pt x="128615" y="52639"/>
                    <a:pt x="127891" y="51919"/>
                  </a:cubicBezTo>
                  <a:cubicBezTo>
                    <a:pt x="126081" y="50480"/>
                    <a:pt x="125719" y="47601"/>
                    <a:pt x="127167" y="45442"/>
                  </a:cubicBezTo>
                  <a:cubicBezTo>
                    <a:pt x="131150" y="41484"/>
                    <a:pt x="131150" y="33567"/>
                    <a:pt x="127167" y="29609"/>
                  </a:cubicBezTo>
                  <a:cubicBezTo>
                    <a:pt x="120650" y="21693"/>
                    <a:pt x="120650" y="9459"/>
                    <a:pt x="127167" y="1542"/>
                  </a:cubicBezTo>
                  <a:cubicBezTo>
                    <a:pt x="128978" y="-257"/>
                    <a:pt x="131874" y="-617"/>
                    <a:pt x="133684" y="1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734">
              <a:extLst>
                <a:ext uri="{FF2B5EF4-FFF2-40B4-BE49-F238E27FC236}">
                  <a16:creationId xmlns:a16="http://schemas.microsoft.com/office/drawing/2014/main" id="{B7CDB21E-124A-6BCE-A67F-27A549962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903" y="4018354"/>
              <a:ext cx="321716" cy="304603"/>
            </a:xfrm>
            <a:custGeom>
              <a:avLst/>
              <a:gdLst/>
              <a:ahLst/>
              <a:cxnLst/>
              <a:rect l="0" t="0" r="r" b="b"/>
              <a:pathLst>
                <a:path w="298090" h="282212">
                  <a:moveTo>
                    <a:pt x="23926" y="233476"/>
                  </a:moveTo>
                  <a:cubicBezTo>
                    <a:pt x="25627" y="231775"/>
                    <a:pt x="28348" y="231775"/>
                    <a:pt x="29709" y="233476"/>
                  </a:cubicBezTo>
                  <a:cubicBezTo>
                    <a:pt x="31410" y="234837"/>
                    <a:pt x="31410" y="237558"/>
                    <a:pt x="29709" y="239259"/>
                  </a:cubicBezTo>
                  <a:cubicBezTo>
                    <a:pt x="28348" y="240960"/>
                    <a:pt x="25627" y="240960"/>
                    <a:pt x="23926" y="239259"/>
                  </a:cubicBezTo>
                  <a:cubicBezTo>
                    <a:pt x="22225" y="237558"/>
                    <a:pt x="22225" y="234837"/>
                    <a:pt x="23926" y="233476"/>
                  </a:cubicBezTo>
                  <a:close/>
                  <a:moveTo>
                    <a:pt x="50366" y="231775"/>
                  </a:moveTo>
                  <a:lnTo>
                    <a:pt x="226726" y="231775"/>
                  </a:lnTo>
                  <a:cubicBezTo>
                    <a:pt x="229251" y="231775"/>
                    <a:pt x="231414" y="233607"/>
                    <a:pt x="231414" y="236538"/>
                  </a:cubicBezTo>
                  <a:cubicBezTo>
                    <a:pt x="231414" y="239102"/>
                    <a:pt x="229251" y="240934"/>
                    <a:pt x="226726" y="240934"/>
                  </a:cubicBezTo>
                  <a:lnTo>
                    <a:pt x="50366" y="240934"/>
                  </a:lnTo>
                  <a:cubicBezTo>
                    <a:pt x="48202" y="240934"/>
                    <a:pt x="46038" y="239102"/>
                    <a:pt x="46038" y="236538"/>
                  </a:cubicBezTo>
                  <a:cubicBezTo>
                    <a:pt x="46038" y="233607"/>
                    <a:pt x="48202" y="231775"/>
                    <a:pt x="50366" y="231775"/>
                  </a:cubicBezTo>
                  <a:close/>
                  <a:moveTo>
                    <a:pt x="271056" y="218996"/>
                  </a:moveTo>
                  <a:cubicBezTo>
                    <a:pt x="260964" y="218996"/>
                    <a:pt x="252673" y="226989"/>
                    <a:pt x="252673" y="237162"/>
                  </a:cubicBezTo>
                  <a:cubicBezTo>
                    <a:pt x="252673" y="246971"/>
                    <a:pt x="260964" y="255327"/>
                    <a:pt x="271056" y="255327"/>
                  </a:cubicBezTo>
                  <a:cubicBezTo>
                    <a:pt x="281149" y="255327"/>
                    <a:pt x="289079" y="246971"/>
                    <a:pt x="289079" y="237162"/>
                  </a:cubicBezTo>
                  <a:cubicBezTo>
                    <a:pt x="289079" y="226989"/>
                    <a:pt x="281149" y="218996"/>
                    <a:pt x="271056" y="218996"/>
                  </a:cubicBezTo>
                  <a:close/>
                  <a:moveTo>
                    <a:pt x="27033" y="218996"/>
                  </a:moveTo>
                  <a:cubicBezTo>
                    <a:pt x="16941" y="218996"/>
                    <a:pt x="9011" y="226989"/>
                    <a:pt x="9011" y="237162"/>
                  </a:cubicBezTo>
                  <a:cubicBezTo>
                    <a:pt x="9011" y="246971"/>
                    <a:pt x="16941" y="255327"/>
                    <a:pt x="27033" y="255327"/>
                  </a:cubicBezTo>
                  <a:lnTo>
                    <a:pt x="250511" y="255327"/>
                  </a:lnTo>
                  <a:cubicBezTo>
                    <a:pt x="246546" y="250604"/>
                    <a:pt x="244023" y="244065"/>
                    <a:pt x="244023" y="237162"/>
                  </a:cubicBezTo>
                  <a:cubicBezTo>
                    <a:pt x="244023" y="229895"/>
                    <a:pt x="246546" y="223355"/>
                    <a:pt x="250511" y="218996"/>
                  </a:cubicBezTo>
                  <a:lnTo>
                    <a:pt x="27033" y="218996"/>
                  </a:lnTo>
                  <a:close/>
                  <a:moveTo>
                    <a:pt x="27033" y="209550"/>
                  </a:moveTo>
                  <a:lnTo>
                    <a:pt x="271056" y="209550"/>
                  </a:lnTo>
                  <a:cubicBezTo>
                    <a:pt x="285835" y="209550"/>
                    <a:pt x="298090" y="221902"/>
                    <a:pt x="298090" y="237162"/>
                  </a:cubicBezTo>
                  <a:cubicBezTo>
                    <a:pt x="298090" y="252057"/>
                    <a:pt x="285835" y="264410"/>
                    <a:pt x="271056" y="264410"/>
                  </a:cubicBezTo>
                  <a:lnTo>
                    <a:pt x="244023" y="264410"/>
                  </a:lnTo>
                  <a:lnTo>
                    <a:pt x="244023" y="277852"/>
                  </a:lnTo>
                  <a:cubicBezTo>
                    <a:pt x="244023" y="280395"/>
                    <a:pt x="241860" y="282212"/>
                    <a:pt x="239337" y="282212"/>
                  </a:cubicBezTo>
                  <a:cubicBezTo>
                    <a:pt x="236814" y="282212"/>
                    <a:pt x="234651" y="280395"/>
                    <a:pt x="234651" y="277852"/>
                  </a:cubicBezTo>
                  <a:lnTo>
                    <a:pt x="234651" y="264410"/>
                  </a:lnTo>
                  <a:lnTo>
                    <a:pt x="63078" y="264410"/>
                  </a:lnTo>
                  <a:lnTo>
                    <a:pt x="63078" y="277852"/>
                  </a:lnTo>
                  <a:cubicBezTo>
                    <a:pt x="63078" y="280395"/>
                    <a:pt x="60916" y="282212"/>
                    <a:pt x="58393" y="282212"/>
                  </a:cubicBezTo>
                  <a:cubicBezTo>
                    <a:pt x="56230" y="282212"/>
                    <a:pt x="54067" y="280395"/>
                    <a:pt x="54067" y="277852"/>
                  </a:cubicBezTo>
                  <a:lnTo>
                    <a:pt x="54067" y="264410"/>
                  </a:lnTo>
                  <a:lnTo>
                    <a:pt x="27033" y="264410"/>
                  </a:lnTo>
                  <a:cubicBezTo>
                    <a:pt x="11895" y="264410"/>
                    <a:pt x="0" y="252057"/>
                    <a:pt x="0" y="237162"/>
                  </a:cubicBezTo>
                  <a:cubicBezTo>
                    <a:pt x="0" y="221902"/>
                    <a:pt x="11895" y="209550"/>
                    <a:pt x="27033" y="209550"/>
                  </a:cubicBezTo>
                  <a:close/>
                  <a:moveTo>
                    <a:pt x="227436" y="0"/>
                  </a:moveTo>
                  <a:lnTo>
                    <a:pt x="256846" y="0"/>
                  </a:lnTo>
                  <a:cubicBezTo>
                    <a:pt x="258639" y="0"/>
                    <a:pt x="260432" y="1079"/>
                    <a:pt x="260791" y="2879"/>
                  </a:cubicBezTo>
                  <a:cubicBezTo>
                    <a:pt x="261867" y="4319"/>
                    <a:pt x="261508" y="6478"/>
                    <a:pt x="260074" y="7918"/>
                  </a:cubicBezTo>
                  <a:lnTo>
                    <a:pt x="226360" y="41749"/>
                  </a:lnTo>
                  <a:lnTo>
                    <a:pt x="297016" y="197949"/>
                  </a:lnTo>
                  <a:cubicBezTo>
                    <a:pt x="298091" y="200109"/>
                    <a:pt x="297016" y="202988"/>
                    <a:pt x="294864" y="204068"/>
                  </a:cubicBezTo>
                  <a:cubicBezTo>
                    <a:pt x="294146" y="204068"/>
                    <a:pt x="293429" y="204428"/>
                    <a:pt x="292712" y="204428"/>
                  </a:cubicBezTo>
                  <a:cubicBezTo>
                    <a:pt x="291277" y="204428"/>
                    <a:pt x="289484" y="203348"/>
                    <a:pt x="288766" y="201549"/>
                  </a:cubicBezTo>
                  <a:lnTo>
                    <a:pt x="219545" y="48228"/>
                  </a:lnTo>
                  <a:lnTo>
                    <a:pt x="203765" y="64423"/>
                  </a:lnTo>
                  <a:lnTo>
                    <a:pt x="247879" y="193990"/>
                  </a:lnTo>
                  <a:cubicBezTo>
                    <a:pt x="248597" y="196150"/>
                    <a:pt x="247162" y="198669"/>
                    <a:pt x="244652" y="199749"/>
                  </a:cubicBezTo>
                  <a:cubicBezTo>
                    <a:pt x="244293" y="199749"/>
                    <a:pt x="243934" y="199749"/>
                    <a:pt x="243576" y="199749"/>
                  </a:cubicBezTo>
                  <a:cubicBezTo>
                    <a:pt x="241424" y="199749"/>
                    <a:pt x="239630" y="198669"/>
                    <a:pt x="238913" y="196870"/>
                  </a:cubicBezTo>
                  <a:lnTo>
                    <a:pt x="195157" y="68022"/>
                  </a:lnTo>
                  <a:lnTo>
                    <a:pt x="127729" y="68022"/>
                  </a:lnTo>
                  <a:cubicBezTo>
                    <a:pt x="120197" y="68022"/>
                    <a:pt x="113742" y="74141"/>
                    <a:pt x="113742" y="81699"/>
                  </a:cubicBezTo>
                  <a:cubicBezTo>
                    <a:pt x="113742" y="89617"/>
                    <a:pt x="120197" y="95376"/>
                    <a:pt x="127729" y="95376"/>
                  </a:cubicBezTo>
                  <a:lnTo>
                    <a:pt x="183321" y="95376"/>
                  </a:lnTo>
                  <a:cubicBezTo>
                    <a:pt x="185832" y="95376"/>
                    <a:pt x="187625" y="97535"/>
                    <a:pt x="187625" y="100414"/>
                  </a:cubicBezTo>
                  <a:cubicBezTo>
                    <a:pt x="187625" y="102574"/>
                    <a:pt x="185832" y="104733"/>
                    <a:pt x="183321" y="104733"/>
                  </a:cubicBezTo>
                  <a:lnTo>
                    <a:pt x="127729" y="104733"/>
                  </a:lnTo>
                  <a:cubicBezTo>
                    <a:pt x="114818" y="104733"/>
                    <a:pt x="104775" y="94296"/>
                    <a:pt x="104775" y="81699"/>
                  </a:cubicBezTo>
                  <a:cubicBezTo>
                    <a:pt x="104775" y="69102"/>
                    <a:pt x="114818" y="58665"/>
                    <a:pt x="127729" y="58665"/>
                  </a:cubicBezTo>
                  <a:lnTo>
                    <a:pt x="196591" y="58665"/>
                  </a:lnTo>
                  <a:lnTo>
                    <a:pt x="246086" y="8997"/>
                  </a:lnTo>
                  <a:lnTo>
                    <a:pt x="229229" y="8997"/>
                  </a:lnTo>
                  <a:lnTo>
                    <a:pt x="177224" y="47508"/>
                  </a:lnTo>
                  <a:cubicBezTo>
                    <a:pt x="175072" y="48947"/>
                    <a:pt x="172203" y="48228"/>
                    <a:pt x="170768" y="46428"/>
                  </a:cubicBezTo>
                  <a:cubicBezTo>
                    <a:pt x="169333" y="44269"/>
                    <a:pt x="169692" y="41389"/>
                    <a:pt x="171844" y="39950"/>
                  </a:cubicBezTo>
                  <a:lnTo>
                    <a:pt x="224925" y="720"/>
                  </a:lnTo>
                  <a:cubicBezTo>
                    <a:pt x="225643" y="360"/>
                    <a:pt x="226719" y="0"/>
                    <a:pt x="2274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733">
              <a:extLst>
                <a:ext uri="{FF2B5EF4-FFF2-40B4-BE49-F238E27FC236}">
                  <a16:creationId xmlns:a16="http://schemas.microsoft.com/office/drawing/2014/main" id="{C6D17C81-C87C-04F9-2345-951DAA4DB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903" y="4811621"/>
              <a:ext cx="320005" cy="321716"/>
            </a:xfrm>
            <a:custGeom>
              <a:avLst/>
              <a:gdLst/>
              <a:ahLst/>
              <a:cxnLst/>
              <a:rect l="0" t="0" r="r" b="b"/>
              <a:pathLst>
                <a:path w="296500" h="298092">
                  <a:moveTo>
                    <a:pt x="135191" y="228696"/>
                  </a:moveTo>
                  <a:cubicBezTo>
                    <a:pt x="143784" y="228696"/>
                    <a:pt x="152423" y="231967"/>
                    <a:pt x="159083" y="238508"/>
                  </a:cubicBezTo>
                  <a:cubicBezTo>
                    <a:pt x="163762" y="243232"/>
                    <a:pt x="169881" y="245776"/>
                    <a:pt x="176361" y="245776"/>
                  </a:cubicBezTo>
                  <a:cubicBezTo>
                    <a:pt x="183200" y="245776"/>
                    <a:pt x="189319" y="243232"/>
                    <a:pt x="193999" y="238508"/>
                  </a:cubicBezTo>
                  <a:cubicBezTo>
                    <a:pt x="205517" y="226879"/>
                    <a:pt x="223515" y="225425"/>
                    <a:pt x="236833" y="234510"/>
                  </a:cubicBezTo>
                  <a:cubicBezTo>
                    <a:pt x="238993" y="235964"/>
                    <a:pt x="239353" y="238871"/>
                    <a:pt x="237913" y="241052"/>
                  </a:cubicBezTo>
                  <a:cubicBezTo>
                    <a:pt x="236474" y="242869"/>
                    <a:pt x="233954" y="243596"/>
                    <a:pt x="231794" y="241779"/>
                  </a:cubicBezTo>
                  <a:cubicBezTo>
                    <a:pt x="222075" y="235237"/>
                    <a:pt x="208757" y="236328"/>
                    <a:pt x="200478" y="245049"/>
                  </a:cubicBezTo>
                  <a:cubicBezTo>
                    <a:pt x="193999" y="251591"/>
                    <a:pt x="185720" y="255225"/>
                    <a:pt x="176361" y="255225"/>
                  </a:cubicBezTo>
                  <a:cubicBezTo>
                    <a:pt x="167722" y="255225"/>
                    <a:pt x="159083" y="251591"/>
                    <a:pt x="152603" y="245049"/>
                  </a:cubicBezTo>
                  <a:cubicBezTo>
                    <a:pt x="143245" y="235237"/>
                    <a:pt x="127406" y="235237"/>
                    <a:pt x="117688" y="245049"/>
                  </a:cubicBezTo>
                  <a:cubicBezTo>
                    <a:pt x="111568" y="251591"/>
                    <a:pt x="102929" y="255225"/>
                    <a:pt x="94290" y="255225"/>
                  </a:cubicBezTo>
                  <a:cubicBezTo>
                    <a:pt x="84931" y="255225"/>
                    <a:pt x="76652" y="251591"/>
                    <a:pt x="70173" y="245049"/>
                  </a:cubicBezTo>
                  <a:cubicBezTo>
                    <a:pt x="66934" y="241415"/>
                    <a:pt x="62614" y="239235"/>
                    <a:pt x="57935" y="238145"/>
                  </a:cubicBezTo>
                  <a:cubicBezTo>
                    <a:pt x="55415" y="237781"/>
                    <a:pt x="53975" y="235237"/>
                    <a:pt x="54335" y="232693"/>
                  </a:cubicBezTo>
                  <a:cubicBezTo>
                    <a:pt x="55055" y="230513"/>
                    <a:pt x="57215" y="228696"/>
                    <a:pt x="59734" y="229423"/>
                  </a:cubicBezTo>
                  <a:cubicBezTo>
                    <a:pt x="66214" y="230513"/>
                    <a:pt x="71973" y="233784"/>
                    <a:pt x="76652" y="238508"/>
                  </a:cubicBezTo>
                  <a:cubicBezTo>
                    <a:pt x="81332" y="243232"/>
                    <a:pt x="87451" y="245776"/>
                    <a:pt x="94290" y="245776"/>
                  </a:cubicBezTo>
                  <a:cubicBezTo>
                    <a:pt x="100770" y="245776"/>
                    <a:pt x="106889" y="243232"/>
                    <a:pt x="111568" y="238508"/>
                  </a:cubicBezTo>
                  <a:cubicBezTo>
                    <a:pt x="118048" y="231967"/>
                    <a:pt x="126597" y="228696"/>
                    <a:pt x="135191" y="228696"/>
                  </a:cubicBezTo>
                  <a:close/>
                  <a:moveTo>
                    <a:pt x="239257" y="187420"/>
                  </a:moveTo>
                  <a:cubicBezTo>
                    <a:pt x="248235" y="187420"/>
                    <a:pt x="256854" y="191055"/>
                    <a:pt x="262958" y="197232"/>
                  </a:cubicBezTo>
                  <a:cubicBezTo>
                    <a:pt x="264754" y="199050"/>
                    <a:pt x="264754" y="201957"/>
                    <a:pt x="262958" y="203774"/>
                  </a:cubicBezTo>
                  <a:cubicBezTo>
                    <a:pt x="261163" y="205591"/>
                    <a:pt x="258290" y="205591"/>
                    <a:pt x="256495" y="203774"/>
                  </a:cubicBezTo>
                  <a:cubicBezTo>
                    <a:pt x="247158" y="193962"/>
                    <a:pt x="231357" y="193962"/>
                    <a:pt x="221661" y="203774"/>
                  </a:cubicBezTo>
                  <a:cubicBezTo>
                    <a:pt x="215197" y="210315"/>
                    <a:pt x="206938" y="213949"/>
                    <a:pt x="197960" y="213949"/>
                  </a:cubicBezTo>
                  <a:cubicBezTo>
                    <a:pt x="188982" y="213949"/>
                    <a:pt x="180723" y="210315"/>
                    <a:pt x="174259" y="203774"/>
                  </a:cubicBezTo>
                  <a:cubicBezTo>
                    <a:pt x="164563" y="193962"/>
                    <a:pt x="149121" y="193962"/>
                    <a:pt x="139425" y="203774"/>
                  </a:cubicBezTo>
                  <a:cubicBezTo>
                    <a:pt x="133321" y="210315"/>
                    <a:pt x="124702" y="213949"/>
                    <a:pt x="115724" y="213949"/>
                  </a:cubicBezTo>
                  <a:cubicBezTo>
                    <a:pt x="106747" y="213949"/>
                    <a:pt x="98487" y="210315"/>
                    <a:pt x="92023" y="203774"/>
                  </a:cubicBezTo>
                  <a:cubicBezTo>
                    <a:pt x="82327" y="193962"/>
                    <a:pt x="66527" y="193962"/>
                    <a:pt x="57190" y="203774"/>
                  </a:cubicBezTo>
                  <a:cubicBezTo>
                    <a:pt x="52880" y="208135"/>
                    <a:pt x="47135" y="211405"/>
                    <a:pt x="41030" y="212859"/>
                  </a:cubicBezTo>
                  <a:cubicBezTo>
                    <a:pt x="38516" y="213223"/>
                    <a:pt x="36002" y="211769"/>
                    <a:pt x="35643" y="209588"/>
                  </a:cubicBezTo>
                  <a:cubicBezTo>
                    <a:pt x="34925" y="207045"/>
                    <a:pt x="36361" y="204501"/>
                    <a:pt x="38875" y="204137"/>
                  </a:cubicBezTo>
                  <a:cubicBezTo>
                    <a:pt x="43543" y="203047"/>
                    <a:pt x="47494" y="200503"/>
                    <a:pt x="50726" y="197232"/>
                  </a:cubicBezTo>
                  <a:cubicBezTo>
                    <a:pt x="64013" y="184150"/>
                    <a:pt x="85200" y="184150"/>
                    <a:pt x="98487" y="197232"/>
                  </a:cubicBezTo>
                  <a:cubicBezTo>
                    <a:pt x="102796" y="201957"/>
                    <a:pt x="109260" y="204501"/>
                    <a:pt x="115724" y="204501"/>
                  </a:cubicBezTo>
                  <a:cubicBezTo>
                    <a:pt x="122547" y="204501"/>
                    <a:pt x="128293" y="201957"/>
                    <a:pt x="133321" y="197232"/>
                  </a:cubicBezTo>
                  <a:cubicBezTo>
                    <a:pt x="146248" y="184150"/>
                    <a:pt x="167436" y="184150"/>
                    <a:pt x="180723" y="197232"/>
                  </a:cubicBezTo>
                  <a:cubicBezTo>
                    <a:pt x="185391" y="201957"/>
                    <a:pt x="191496" y="204501"/>
                    <a:pt x="197960" y="204501"/>
                  </a:cubicBezTo>
                  <a:cubicBezTo>
                    <a:pt x="204424" y="204501"/>
                    <a:pt x="210888" y="201957"/>
                    <a:pt x="215197" y="197232"/>
                  </a:cubicBezTo>
                  <a:cubicBezTo>
                    <a:pt x="221661" y="191055"/>
                    <a:pt x="230280" y="187420"/>
                    <a:pt x="239257" y="187420"/>
                  </a:cubicBezTo>
                  <a:close/>
                  <a:moveTo>
                    <a:pt x="7140" y="181691"/>
                  </a:moveTo>
                  <a:cubicBezTo>
                    <a:pt x="9663" y="181333"/>
                    <a:pt x="11825" y="182407"/>
                    <a:pt x="12546" y="184914"/>
                  </a:cubicBezTo>
                  <a:cubicBezTo>
                    <a:pt x="28766" y="246160"/>
                    <a:pt x="84634" y="288780"/>
                    <a:pt x="148432" y="288780"/>
                  </a:cubicBezTo>
                  <a:cubicBezTo>
                    <a:pt x="211869" y="288780"/>
                    <a:pt x="267737" y="246160"/>
                    <a:pt x="283956" y="184914"/>
                  </a:cubicBezTo>
                  <a:cubicBezTo>
                    <a:pt x="284317" y="182407"/>
                    <a:pt x="286840" y="180975"/>
                    <a:pt x="289363" y="181691"/>
                  </a:cubicBezTo>
                  <a:cubicBezTo>
                    <a:pt x="291886" y="182407"/>
                    <a:pt x="293328" y="184914"/>
                    <a:pt x="292607" y="187063"/>
                  </a:cubicBezTo>
                  <a:cubicBezTo>
                    <a:pt x="275666" y="252606"/>
                    <a:pt x="216194" y="298092"/>
                    <a:pt x="148432" y="298092"/>
                  </a:cubicBezTo>
                  <a:cubicBezTo>
                    <a:pt x="80309" y="298092"/>
                    <a:pt x="21197" y="252606"/>
                    <a:pt x="3896" y="187063"/>
                  </a:cubicBezTo>
                  <a:cubicBezTo>
                    <a:pt x="3175" y="184914"/>
                    <a:pt x="4617" y="182407"/>
                    <a:pt x="7140" y="181691"/>
                  </a:cubicBezTo>
                  <a:close/>
                  <a:moveTo>
                    <a:pt x="148432" y="147673"/>
                  </a:moveTo>
                  <a:cubicBezTo>
                    <a:pt x="157082" y="147673"/>
                    <a:pt x="165012" y="150884"/>
                    <a:pt x="171500" y="157305"/>
                  </a:cubicBezTo>
                  <a:cubicBezTo>
                    <a:pt x="180511" y="166224"/>
                    <a:pt x="196009" y="166224"/>
                    <a:pt x="205020" y="157305"/>
                  </a:cubicBezTo>
                  <a:cubicBezTo>
                    <a:pt x="211508" y="150884"/>
                    <a:pt x="219438" y="147673"/>
                    <a:pt x="228449" y="147673"/>
                  </a:cubicBezTo>
                  <a:cubicBezTo>
                    <a:pt x="237099" y="147673"/>
                    <a:pt x="245029" y="150884"/>
                    <a:pt x="251517" y="157305"/>
                  </a:cubicBezTo>
                  <a:cubicBezTo>
                    <a:pt x="255842" y="161586"/>
                    <a:pt x="261970" y="163727"/>
                    <a:pt x="268457" y="163727"/>
                  </a:cubicBezTo>
                  <a:cubicBezTo>
                    <a:pt x="274585" y="163727"/>
                    <a:pt x="280712" y="161586"/>
                    <a:pt x="285038" y="157305"/>
                  </a:cubicBezTo>
                  <a:cubicBezTo>
                    <a:pt x="286840" y="155165"/>
                    <a:pt x="289723" y="155165"/>
                    <a:pt x="291526" y="157305"/>
                  </a:cubicBezTo>
                  <a:cubicBezTo>
                    <a:pt x="293328" y="158732"/>
                    <a:pt x="293328" y="161586"/>
                    <a:pt x="291526" y="163370"/>
                  </a:cubicBezTo>
                  <a:cubicBezTo>
                    <a:pt x="285038" y="169435"/>
                    <a:pt x="277108" y="173002"/>
                    <a:pt x="268457" y="173002"/>
                  </a:cubicBezTo>
                  <a:cubicBezTo>
                    <a:pt x="259447" y="173002"/>
                    <a:pt x="251517" y="169435"/>
                    <a:pt x="245029" y="163370"/>
                  </a:cubicBezTo>
                  <a:cubicBezTo>
                    <a:pt x="240704" y="159089"/>
                    <a:pt x="234576" y="156592"/>
                    <a:pt x="228449" y="156592"/>
                  </a:cubicBezTo>
                  <a:cubicBezTo>
                    <a:pt x="221961" y="156592"/>
                    <a:pt x="215834" y="158732"/>
                    <a:pt x="211508" y="163370"/>
                  </a:cubicBezTo>
                  <a:cubicBezTo>
                    <a:pt x="198533" y="175856"/>
                    <a:pt x="177988" y="175856"/>
                    <a:pt x="165012" y="163370"/>
                  </a:cubicBezTo>
                  <a:cubicBezTo>
                    <a:pt x="160687" y="158732"/>
                    <a:pt x="154559" y="156592"/>
                    <a:pt x="148432" y="156592"/>
                  </a:cubicBezTo>
                  <a:cubicBezTo>
                    <a:pt x="141944" y="156592"/>
                    <a:pt x="135816" y="158732"/>
                    <a:pt x="131491" y="163370"/>
                  </a:cubicBezTo>
                  <a:cubicBezTo>
                    <a:pt x="118515" y="175856"/>
                    <a:pt x="97970" y="175856"/>
                    <a:pt x="84995" y="163370"/>
                  </a:cubicBezTo>
                  <a:cubicBezTo>
                    <a:pt x="75623" y="154095"/>
                    <a:pt x="60845" y="154095"/>
                    <a:pt x="51474" y="163370"/>
                  </a:cubicBezTo>
                  <a:cubicBezTo>
                    <a:pt x="38498" y="175856"/>
                    <a:pt x="17953" y="175856"/>
                    <a:pt x="4977" y="163370"/>
                  </a:cubicBezTo>
                  <a:cubicBezTo>
                    <a:pt x="3175" y="161586"/>
                    <a:pt x="3175" y="158732"/>
                    <a:pt x="4977" y="157305"/>
                  </a:cubicBezTo>
                  <a:cubicBezTo>
                    <a:pt x="6779" y="155165"/>
                    <a:pt x="9663" y="155165"/>
                    <a:pt x="11465" y="157305"/>
                  </a:cubicBezTo>
                  <a:cubicBezTo>
                    <a:pt x="15790" y="161586"/>
                    <a:pt x="21918" y="163727"/>
                    <a:pt x="28406" y="163727"/>
                  </a:cubicBezTo>
                  <a:cubicBezTo>
                    <a:pt x="34533" y="163727"/>
                    <a:pt x="40660" y="161586"/>
                    <a:pt x="44986" y="157305"/>
                  </a:cubicBezTo>
                  <a:cubicBezTo>
                    <a:pt x="57962" y="144463"/>
                    <a:pt x="78507" y="144463"/>
                    <a:pt x="91482" y="157305"/>
                  </a:cubicBezTo>
                  <a:cubicBezTo>
                    <a:pt x="100854" y="166224"/>
                    <a:pt x="115632" y="166224"/>
                    <a:pt x="125003" y="157305"/>
                  </a:cubicBezTo>
                  <a:cubicBezTo>
                    <a:pt x="131491" y="150884"/>
                    <a:pt x="139421" y="147673"/>
                    <a:pt x="148432" y="147673"/>
                  </a:cubicBezTo>
                  <a:close/>
                  <a:moveTo>
                    <a:pt x="166149" y="90152"/>
                  </a:moveTo>
                  <a:lnTo>
                    <a:pt x="166149" y="114673"/>
                  </a:lnTo>
                  <a:lnTo>
                    <a:pt x="223658" y="114673"/>
                  </a:lnTo>
                  <a:lnTo>
                    <a:pt x="223658" y="90152"/>
                  </a:lnTo>
                  <a:lnTo>
                    <a:pt x="166149" y="90152"/>
                  </a:lnTo>
                  <a:close/>
                  <a:moveTo>
                    <a:pt x="166149" y="56615"/>
                  </a:moveTo>
                  <a:lnTo>
                    <a:pt x="166149" y="81137"/>
                  </a:lnTo>
                  <a:lnTo>
                    <a:pt x="223658" y="81137"/>
                  </a:lnTo>
                  <a:lnTo>
                    <a:pt x="223658" y="56615"/>
                  </a:lnTo>
                  <a:lnTo>
                    <a:pt x="166149" y="56615"/>
                  </a:lnTo>
                  <a:close/>
                  <a:moveTo>
                    <a:pt x="247877" y="45899"/>
                  </a:moveTo>
                  <a:cubicBezTo>
                    <a:pt x="249692" y="44450"/>
                    <a:pt x="252957" y="44450"/>
                    <a:pt x="254409" y="45899"/>
                  </a:cubicBezTo>
                  <a:cubicBezTo>
                    <a:pt x="279083" y="71265"/>
                    <a:pt x="293960" y="104240"/>
                    <a:pt x="296500" y="139390"/>
                  </a:cubicBezTo>
                  <a:cubicBezTo>
                    <a:pt x="296500" y="141926"/>
                    <a:pt x="294686" y="143738"/>
                    <a:pt x="292509" y="144100"/>
                  </a:cubicBezTo>
                  <a:cubicBezTo>
                    <a:pt x="292146" y="144100"/>
                    <a:pt x="292146" y="144100"/>
                    <a:pt x="291783" y="144100"/>
                  </a:cubicBezTo>
                  <a:cubicBezTo>
                    <a:pt x="289606" y="144100"/>
                    <a:pt x="287792" y="142289"/>
                    <a:pt x="287429" y="139752"/>
                  </a:cubicBezTo>
                  <a:cubicBezTo>
                    <a:pt x="284889" y="107139"/>
                    <a:pt x="270737" y="75976"/>
                    <a:pt x="247877" y="52422"/>
                  </a:cubicBezTo>
                  <a:cubicBezTo>
                    <a:pt x="246063" y="50610"/>
                    <a:pt x="246063" y="47711"/>
                    <a:pt x="247877" y="45899"/>
                  </a:cubicBezTo>
                  <a:close/>
                  <a:moveTo>
                    <a:pt x="166149" y="23079"/>
                  </a:moveTo>
                  <a:lnTo>
                    <a:pt x="166149" y="47600"/>
                  </a:lnTo>
                  <a:lnTo>
                    <a:pt x="223658" y="47600"/>
                  </a:lnTo>
                  <a:lnTo>
                    <a:pt x="223658" y="23079"/>
                  </a:lnTo>
                  <a:lnTo>
                    <a:pt x="166149" y="23079"/>
                  </a:lnTo>
                  <a:close/>
                  <a:moveTo>
                    <a:pt x="135895" y="1949"/>
                  </a:moveTo>
                  <a:cubicBezTo>
                    <a:pt x="138053" y="1588"/>
                    <a:pt x="140569" y="3392"/>
                    <a:pt x="140929" y="5917"/>
                  </a:cubicBezTo>
                  <a:cubicBezTo>
                    <a:pt x="140929" y="8443"/>
                    <a:pt x="139131" y="10608"/>
                    <a:pt x="136614" y="10968"/>
                  </a:cubicBezTo>
                  <a:cubicBezTo>
                    <a:pt x="67948" y="16380"/>
                    <a:pt x="14380" y="70860"/>
                    <a:pt x="8988" y="139772"/>
                  </a:cubicBezTo>
                  <a:cubicBezTo>
                    <a:pt x="8628" y="142298"/>
                    <a:pt x="6831" y="144102"/>
                    <a:pt x="4674" y="144102"/>
                  </a:cubicBezTo>
                  <a:cubicBezTo>
                    <a:pt x="4314" y="144102"/>
                    <a:pt x="4314" y="144102"/>
                    <a:pt x="3955" y="144102"/>
                  </a:cubicBezTo>
                  <a:cubicBezTo>
                    <a:pt x="1438" y="143741"/>
                    <a:pt x="0" y="141937"/>
                    <a:pt x="0" y="139412"/>
                  </a:cubicBezTo>
                  <a:cubicBezTo>
                    <a:pt x="5752" y="65809"/>
                    <a:pt x="62555" y="7721"/>
                    <a:pt x="135895" y="1949"/>
                  </a:cubicBezTo>
                  <a:close/>
                  <a:moveTo>
                    <a:pt x="161476" y="0"/>
                  </a:moveTo>
                  <a:cubicBezTo>
                    <a:pt x="163992" y="0"/>
                    <a:pt x="166149" y="2163"/>
                    <a:pt x="166149" y="4688"/>
                  </a:cubicBezTo>
                  <a:lnTo>
                    <a:pt x="166149" y="14063"/>
                  </a:lnTo>
                  <a:lnTo>
                    <a:pt x="223658" y="14063"/>
                  </a:lnTo>
                  <a:lnTo>
                    <a:pt x="223658" y="4688"/>
                  </a:lnTo>
                  <a:cubicBezTo>
                    <a:pt x="223658" y="2163"/>
                    <a:pt x="225815" y="0"/>
                    <a:pt x="228331" y="0"/>
                  </a:cubicBezTo>
                  <a:cubicBezTo>
                    <a:pt x="230847" y="0"/>
                    <a:pt x="233004" y="2163"/>
                    <a:pt x="233004" y="4688"/>
                  </a:cubicBezTo>
                  <a:lnTo>
                    <a:pt x="233004" y="133064"/>
                  </a:lnTo>
                  <a:cubicBezTo>
                    <a:pt x="233004" y="135588"/>
                    <a:pt x="230847" y="137752"/>
                    <a:pt x="228331" y="137752"/>
                  </a:cubicBezTo>
                  <a:cubicBezTo>
                    <a:pt x="225815" y="137752"/>
                    <a:pt x="223658" y="135588"/>
                    <a:pt x="223658" y="133064"/>
                  </a:cubicBezTo>
                  <a:lnTo>
                    <a:pt x="223658" y="123688"/>
                  </a:lnTo>
                  <a:lnTo>
                    <a:pt x="166149" y="123688"/>
                  </a:lnTo>
                  <a:lnTo>
                    <a:pt x="166149" y="133064"/>
                  </a:lnTo>
                  <a:cubicBezTo>
                    <a:pt x="166149" y="135588"/>
                    <a:pt x="163992" y="137752"/>
                    <a:pt x="161476" y="137752"/>
                  </a:cubicBezTo>
                  <a:cubicBezTo>
                    <a:pt x="158960" y="137752"/>
                    <a:pt x="157163" y="135588"/>
                    <a:pt x="157163" y="133064"/>
                  </a:cubicBezTo>
                  <a:lnTo>
                    <a:pt x="157163" y="4688"/>
                  </a:lnTo>
                  <a:cubicBezTo>
                    <a:pt x="157163" y="2163"/>
                    <a:pt x="158960" y="0"/>
                    <a:pt x="1614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731">
              <a:extLst>
                <a:ext uri="{FF2B5EF4-FFF2-40B4-BE49-F238E27FC236}">
                  <a16:creationId xmlns:a16="http://schemas.microsoft.com/office/drawing/2014/main" id="{6B932245-AF95-AB89-B2F5-67A47B7A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44" y="5611318"/>
              <a:ext cx="308025" cy="323427"/>
            </a:xfrm>
            <a:custGeom>
              <a:avLst/>
              <a:gdLst/>
              <a:ahLst/>
              <a:cxnLst/>
              <a:rect l="0" t="0" r="r" b="b"/>
              <a:pathLst>
                <a:path w="284882" h="299678">
                  <a:moveTo>
                    <a:pt x="261064" y="203200"/>
                  </a:moveTo>
                  <a:cubicBezTo>
                    <a:pt x="263629" y="203200"/>
                    <a:pt x="265827" y="205032"/>
                    <a:pt x="265827" y="207596"/>
                  </a:cubicBezTo>
                  <a:cubicBezTo>
                    <a:pt x="265827" y="210161"/>
                    <a:pt x="263629" y="212359"/>
                    <a:pt x="261064" y="212359"/>
                  </a:cubicBezTo>
                  <a:cubicBezTo>
                    <a:pt x="258500" y="212359"/>
                    <a:pt x="256668" y="210161"/>
                    <a:pt x="256668" y="207596"/>
                  </a:cubicBezTo>
                  <a:cubicBezTo>
                    <a:pt x="256668" y="205032"/>
                    <a:pt x="258500" y="203200"/>
                    <a:pt x="261064" y="203200"/>
                  </a:cubicBezTo>
                  <a:close/>
                  <a:moveTo>
                    <a:pt x="39499" y="80817"/>
                  </a:moveTo>
                  <a:cubicBezTo>
                    <a:pt x="41662" y="79375"/>
                    <a:pt x="44545" y="80096"/>
                    <a:pt x="45626" y="82259"/>
                  </a:cubicBezTo>
                  <a:cubicBezTo>
                    <a:pt x="47068" y="84423"/>
                    <a:pt x="45987" y="87307"/>
                    <a:pt x="44185" y="88389"/>
                  </a:cubicBezTo>
                  <a:lnTo>
                    <a:pt x="13549" y="106056"/>
                  </a:lnTo>
                  <a:cubicBezTo>
                    <a:pt x="11387" y="107138"/>
                    <a:pt x="9945" y="109301"/>
                    <a:pt x="9224" y="111465"/>
                  </a:cubicBezTo>
                  <a:cubicBezTo>
                    <a:pt x="8503" y="113989"/>
                    <a:pt x="9224" y="116512"/>
                    <a:pt x="10305" y="118315"/>
                  </a:cubicBezTo>
                  <a:lnTo>
                    <a:pt x="107258" y="285976"/>
                  </a:lnTo>
                  <a:cubicBezTo>
                    <a:pt x="109781" y="290303"/>
                    <a:pt x="115187" y="292106"/>
                    <a:pt x="119512" y="289582"/>
                  </a:cubicBezTo>
                  <a:lnTo>
                    <a:pt x="199886" y="243070"/>
                  </a:lnTo>
                  <a:cubicBezTo>
                    <a:pt x="202048" y="241988"/>
                    <a:pt x="204571" y="242349"/>
                    <a:pt x="206013" y="244512"/>
                  </a:cubicBezTo>
                  <a:cubicBezTo>
                    <a:pt x="207094" y="246675"/>
                    <a:pt x="206373" y="249560"/>
                    <a:pt x="204571" y="251002"/>
                  </a:cubicBezTo>
                  <a:lnTo>
                    <a:pt x="123837" y="297154"/>
                  </a:lnTo>
                  <a:cubicBezTo>
                    <a:pt x="120954" y="298957"/>
                    <a:pt x="118071" y="299678"/>
                    <a:pt x="114827" y="299678"/>
                  </a:cubicBezTo>
                  <a:cubicBezTo>
                    <a:pt x="113385" y="299678"/>
                    <a:pt x="111583" y="299317"/>
                    <a:pt x="110142" y="298957"/>
                  </a:cubicBezTo>
                  <a:cubicBezTo>
                    <a:pt x="105456" y="297875"/>
                    <a:pt x="101491" y="294630"/>
                    <a:pt x="99329" y="290664"/>
                  </a:cubicBezTo>
                  <a:lnTo>
                    <a:pt x="2376" y="123003"/>
                  </a:lnTo>
                  <a:cubicBezTo>
                    <a:pt x="-147" y="118676"/>
                    <a:pt x="-507" y="113989"/>
                    <a:pt x="574" y="109301"/>
                  </a:cubicBezTo>
                  <a:cubicBezTo>
                    <a:pt x="2016" y="104614"/>
                    <a:pt x="4899" y="100648"/>
                    <a:pt x="9224" y="98124"/>
                  </a:cubicBezTo>
                  <a:lnTo>
                    <a:pt x="39499" y="80817"/>
                  </a:lnTo>
                  <a:close/>
                  <a:moveTo>
                    <a:pt x="197930" y="67536"/>
                  </a:moveTo>
                  <a:cubicBezTo>
                    <a:pt x="188279" y="73625"/>
                    <a:pt x="153248" y="98696"/>
                    <a:pt x="153248" y="123409"/>
                  </a:cubicBezTo>
                  <a:cubicBezTo>
                    <a:pt x="153248" y="135586"/>
                    <a:pt x="162900" y="145614"/>
                    <a:pt x="175053" y="145614"/>
                  </a:cubicBezTo>
                  <a:cubicBezTo>
                    <a:pt x="182917" y="145614"/>
                    <a:pt x="190066" y="141316"/>
                    <a:pt x="193998" y="134869"/>
                  </a:cubicBezTo>
                  <a:cubicBezTo>
                    <a:pt x="194713" y="133079"/>
                    <a:pt x="196500" y="132362"/>
                    <a:pt x="197930" y="132362"/>
                  </a:cubicBezTo>
                  <a:cubicBezTo>
                    <a:pt x="199360" y="132362"/>
                    <a:pt x="201147" y="133079"/>
                    <a:pt x="201862" y="134869"/>
                  </a:cubicBezTo>
                  <a:cubicBezTo>
                    <a:pt x="205794" y="141316"/>
                    <a:pt x="212943" y="145614"/>
                    <a:pt x="220807" y="145614"/>
                  </a:cubicBezTo>
                  <a:cubicBezTo>
                    <a:pt x="232960" y="145614"/>
                    <a:pt x="242611" y="135586"/>
                    <a:pt x="242611" y="123409"/>
                  </a:cubicBezTo>
                  <a:cubicBezTo>
                    <a:pt x="242611" y="98696"/>
                    <a:pt x="207581" y="73625"/>
                    <a:pt x="197930" y="67536"/>
                  </a:cubicBezTo>
                  <a:close/>
                  <a:moveTo>
                    <a:pt x="195428" y="58224"/>
                  </a:moveTo>
                  <a:cubicBezTo>
                    <a:pt x="196857" y="57150"/>
                    <a:pt x="198645" y="57150"/>
                    <a:pt x="200074" y="58224"/>
                  </a:cubicBezTo>
                  <a:cubicBezTo>
                    <a:pt x="202219" y="59299"/>
                    <a:pt x="251547" y="90100"/>
                    <a:pt x="251547" y="123409"/>
                  </a:cubicBezTo>
                  <a:cubicBezTo>
                    <a:pt x="251547" y="140600"/>
                    <a:pt x="237607" y="154568"/>
                    <a:pt x="220807" y="154568"/>
                  </a:cubicBezTo>
                  <a:cubicBezTo>
                    <a:pt x="214015" y="154568"/>
                    <a:pt x="207581" y="152419"/>
                    <a:pt x="202219" y="148479"/>
                  </a:cubicBezTo>
                  <a:lnTo>
                    <a:pt x="202219" y="165313"/>
                  </a:lnTo>
                  <a:lnTo>
                    <a:pt x="205436" y="165313"/>
                  </a:lnTo>
                  <a:cubicBezTo>
                    <a:pt x="207938" y="165313"/>
                    <a:pt x="210083" y="167462"/>
                    <a:pt x="210083" y="169969"/>
                  </a:cubicBezTo>
                  <a:cubicBezTo>
                    <a:pt x="210083" y="172476"/>
                    <a:pt x="207938" y="174267"/>
                    <a:pt x="205436" y="174267"/>
                  </a:cubicBezTo>
                  <a:lnTo>
                    <a:pt x="190423" y="174267"/>
                  </a:lnTo>
                  <a:cubicBezTo>
                    <a:pt x="187564" y="174267"/>
                    <a:pt x="185776" y="172476"/>
                    <a:pt x="185776" y="169969"/>
                  </a:cubicBezTo>
                  <a:cubicBezTo>
                    <a:pt x="185776" y="167462"/>
                    <a:pt x="187564" y="165313"/>
                    <a:pt x="190423" y="165313"/>
                  </a:cubicBezTo>
                  <a:lnTo>
                    <a:pt x="193283" y="165313"/>
                  </a:lnTo>
                  <a:lnTo>
                    <a:pt x="193283" y="148479"/>
                  </a:lnTo>
                  <a:cubicBezTo>
                    <a:pt x="188279" y="152419"/>
                    <a:pt x="181487" y="154568"/>
                    <a:pt x="175053" y="154568"/>
                  </a:cubicBezTo>
                  <a:cubicBezTo>
                    <a:pt x="157895" y="154568"/>
                    <a:pt x="143955" y="140600"/>
                    <a:pt x="143955" y="123409"/>
                  </a:cubicBezTo>
                  <a:cubicBezTo>
                    <a:pt x="143955" y="90100"/>
                    <a:pt x="193283" y="59299"/>
                    <a:pt x="195428" y="58224"/>
                  </a:cubicBezTo>
                  <a:close/>
                  <a:moveTo>
                    <a:pt x="95743" y="32470"/>
                  </a:moveTo>
                  <a:cubicBezTo>
                    <a:pt x="97890" y="31750"/>
                    <a:pt x="100395" y="33549"/>
                    <a:pt x="101111" y="35709"/>
                  </a:cubicBezTo>
                  <a:cubicBezTo>
                    <a:pt x="101469" y="38228"/>
                    <a:pt x="100037" y="40747"/>
                    <a:pt x="97890" y="41107"/>
                  </a:cubicBezTo>
                  <a:lnTo>
                    <a:pt x="66397" y="49745"/>
                  </a:lnTo>
                  <a:cubicBezTo>
                    <a:pt x="63892" y="50105"/>
                    <a:pt x="62103" y="51904"/>
                    <a:pt x="61029" y="53704"/>
                  </a:cubicBezTo>
                  <a:cubicBezTo>
                    <a:pt x="59955" y="55863"/>
                    <a:pt x="59598" y="58382"/>
                    <a:pt x="59955" y="60902"/>
                  </a:cubicBezTo>
                  <a:lnTo>
                    <a:pt x="109700" y="247330"/>
                  </a:lnTo>
                  <a:cubicBezTo>
                    <a:pt x="111132" y="252368"/>
                    <a:pt x="115784" y="255248"/>
                    <a:pt x="120794" y="253808"/>
                  </a:cubicBezTo>
                  <a:lnTo>
                    <a:pt x="167676" y="241571"/>
                  </a:lnTo>
                  <a:cubicBezTo>
                    <a:pt x="169823" y="240852"/>
                    <a:pt x="172328" y="241931"/>
                    <a:pt x="173044" y="244451"/>
                  </a:cubicBezTo>
                  <a:cubicBezTo>
                    <a:pt x="173760" y="246970"/>
                    <a:pt x="172328" y="249489"/>
                    <a:pt x="169823" y="249849"/>
                  </a:cubicBezTo>
                  <a:lnTo>
                    <a:pt x="122942" y="262446"/>
                  </a:lnTo>
                  <a:cubicBezTo>
                    <a:pt x="121510" y="262805"/>
                    <a:pt x="120079" y="263165"/>
                    <a:pt x="118647" y="263165"/>
                  </a:cubicBezTo>
                  <a:cubicBezTo>
                    <a:pt x="110416" y="263165"/>
                    <a:pt x="103258" y="257767"/>
                    <a:pt x="101111" y="249849"/>
                  </a:cubicBezTo>
                  <a:lnTo>
                    <a:pt x="51366" y="63061"/>
                  </a:lnTo>
                  <a:cubicBezTo>
                    <a:pt x="50293" y="58382"/>
                    <a:pt x="50651" y="53704"/>
                    <a:pt x="53156" y="49385"/>
                  </a:cubicBezTo>
                  <a:cubicBezTo>
                    <a:pt x="55661" y="45066"/>
                    <a:pt x="59598" y="42187"/>
                    <a:pt x="63892" y="41107"/>
                  </a:cubicBezTo>
                  <a:lnTo>
                    <a:pt x="95743" y="32470"/>
                  </a:lnTo>
                  <a:close/>
                  <a:moveTo>
                    <a:pt x="135651" y="19050"/>
                  </a:moveTo>
                  <a:cubicBezTo>
                    <a:pt x="138215" y="19050"/>
                    <a:pt x="140413" y="20881"/>
                    <a:pt x="140413" y="23446"/>
                  </a:cubicBezTo>
                  <a:cubicBezTo>
                    <a:pt x="140413" y="26010"/>
                    <a:pt x="138215" y="28208"/>
                    <a:pt x="135651" y="28208"/>
                  </a:cubicBezTo>
                  <a:cubicBezTo>
                    <a:pt x="133453" y="28208"/>
                    <a:pt x="131255" y="26010"/>
                    <a:pt x="131255" y="23446"/>
                  </a:cubicBezTo>
                  <a:cubicBezTo>
                    <a:pt x="131255" y="20881"/>
                    <a:pt x="133453" y="19050"/>
                    <a:pt x="135651" y="19050"/>
                  </a:cubicBezTo>
                  <a:close/>
                  <a:moveTo>
                    <a:pt x="131840" y="9006"/>
                  </a:moveTo>
                  <a:cubicBezTo>
                    <a:pt x="126787" y="9006"/>
                    <a:pt x="122816" y="13328"/>
                    <a:pt x="122816" y="18372"/>
                  </a:cubicBezTo>
                  <a:lnTo>
                    <a:pt x="122816" y="211816"/>
                  </a:lnTo>
                  <a:cubicBezTo>
                    <a:pt x="122816" y="216860"/>
                    <a:pt x="126787" y="220822"/>
                    <a:pt x="131840" y="220822"/>
                  </a:cubicBezTo>
                  <a:lnTo>
                    <a:pt x="266835" y="220822"/>
                  </a:lnTo>
                  <a:cubicBezTo>
                    <a:pt x="271888" y="220822"/>
                    <a:pt x="275859" y="216860"/>
                    <a:pt x="275859" y="211816"/>
                  </a:cubicBezTo>
                  <a:lnTo>
                    <a:pt x="275859" y="18372"/>
                  </a:lnTo>
                  <a:cubicBezTo>
                    <a:pt x="275859" y="13328"/>
                    <a:pt x="271888" y="9006"/>
                    <a:pt x="266835" y="9006"/>
                  </a:cubicBezTo>
                  <a:lnTo>
                    <a:pt x="131840" y="9006"/>
                  </a:lnTo>
                  <a:close/>
                  <a:moveTo>
                    <a:pt x="131840" y="0"/>
                  </a:moveTo>
                  <a:lnTo>
                    <a:pt x="266835" y="0"/>
                  </a:lnTo>
                  <a:cubicBezTo>
                    <a:pt x="276941" y="0"/>
                    <a:pt x="284882" y="8285"/>
                    <a:pt x="284882" y="18372"/>
                  </a:cubicBezTo>
                  <a:lnTo>
                    <a:pt x="284882" y="211816"/>
                  </a:lnTo>
                  <a:cubicBezTo>
                    <a:pt x="284882" y="221543"/>
                    <a:pt x="276941" y="229828"/>
                    <a:pt x="266835" y="229828"/>
                  </a:cubicBezTo>
                  <a:lnTo>
                    <a:pt x="131840" y="229828"/>
                  </a:lnTo>
                  <a:cubicBezTo>
                    <a:pt x="121734" y="229828"/>
                    <a:pt x="113793" y="221543"/>
                    <a:pt x="113793" y="211816"/>
                  </a:cubicBezTo>
                  <a:lnTo>
                    <a:pt x="113793" y="18372"/>
                  </a:lnTo>
                  <a:cubicBezTo>
                    <a:pt x="113793" y="8285"/>
                    <a:pt x="121734" y="0"/>
                    <a:pt x="1318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735">
              <a:extLst>
                <a:ext uri="{FF2B5EF4-FFF2-40B4-BE49-F238E27FC236}">
                  <a16:creationId xmlns:a16="http://schemas.microsoft.com/office/drawing/2014/main" id="{854FABCF-D002-43FA-F079-689440975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6572" y="3202894"/>
              <a:ext cx="280646" cy="321716"/>
            </a:xfrm>
            <a:custGeom>
              <a:avLst/>
              <a:gdLst/>
              <a:ahLst/>
              <a:cxnLst/>
              <a:rect l="0" t="0" r="r" b="b"/>
              <a:pathLst>
                <a:path w="259989" h="297474">
                  <a:moveTo>
                    <a:pt x="131617" y="219900"/>
                  </a:moveTo>
                  <a:cubicBezTo>
                    <a:pt x="129093" y="229597"/>
                    <a:pt x="125127" y="236061"/>
                    <a:pt x="115751" y="242167"/>
                  </a:cubicBezTo>
                  <a:cubicBezTo>
                    <a:pt x="111785" y="244681"/>
                    <a:pt x="109621" y="249709"/>
                    <a:pt x="111063" y="254737"/>
                  </a:cubicBezTo>
                  <a:cubicBezTo>
                    <a:pt x="112506" y="259764"/>
                    <a:pt x="117915" y="263356"/>
                    <a:pt x="125487" y="264433"/>
                  </a:cubicBezTo>
                  <a:lnTo>
                    <a:pt x="125487" y="253659"/>
                  </a:lnTo>
                  <a:cubicBezTo>
                    <a:pt x="125487" y="251504"/>
                    <a:pt x="127651" y="248990"/>
                    <a:pt x="130175" y="248990"/>
                  </a:cubicBezTo>
                  <a:cubicBezTo>
                    <a:pt x="132699" y="248990"/>
                    <a:pt x="134502" y="251504"/>
                    <a:pt x="134502" y="253659"/>
                  </a:cubicBezTo>
                  <a:lnTo>
                    <a:pt x="134502" y="265152"/>
                  </a:lnTo>
                  <a:cubicBezTo>
                    <a:pt x="140272" y="264433"/>
                    <a:pt x="144238" y="262997"/>
                    <a:pt x="146762" y="260124"/>
                  </a:cubicBezTo>
                  <a:cubicBezTo>
                    <a:pt x="150008" y="256173"/>
                    <a:pt x="149647" y="251145"/>
                    <a:pt x="148926" y="247195"/>
                  </a:cubicBezTo>
                  <a:cubicBezTo>
                    <a:pt x="147484" y="237498"/>
                    <a:pt x="138108" y="226724"/>
                    <a:pt x="131617" y="219900"/>
                  </a:cubicBezTo>
                  <a:close/>
                  <a:moveTo>
                    <a:pt x="130175" y="186500"/>
                  </a:moveTo>
                  <a:cubicBezTo>
                    <a:pt x="88706" y="186500"/>
                    <a:pt x="54810" y="219900"/>
                    <a:pt x="54810" y="261201"/>
                  </a:cubicBezTo>
                  <a:cubicBezTo>
                    <a:pt x="54810" y="270539"/>
                    <a:pt x="56613" y="279876"/>
                    <a:pt x="59859" y="288496"/>
                  </a:cubicBezTo>
                  <a:lnTo>
                    <a:pt x="125487" y="288496"/>
                  </a:lnTo>
                  <a:lnTo>
                    <a:pt x="125487" y="273771"/>
                  </a:lnTo>
                  <a:cubicBezTo>
                    <a:pt x="113588" y="272334"/>
                    <a:pt x="104933" y="266229"/>
                    <a:pt x="102409" y="256891"/>
                  </a:cubicBezTo>
                  <a:cubicBezTo>
                    <a:pt x="99885" y="248631"/>
                    <a:pt x="103491" y="239294"/>
                    <a:pt x="110703" y="234625"/>
                  </a:cubicBezTo>
                  <a:cubicBezTo>
                    <a:pt x="119357" y="229238"/>
                    <a:pt x="121881" y="224210"/>
                    <a:pt x="124045" y="210562"/>
                  </a:cubicBezTo>
                  <a:cubicBezTo>
                    <a:pt x="124045" y="208767"/>
                    <a:pt x="125127" y="207689"/>
                    <a:pt x="126569" y="206971"/>
                  </a:cubicBezTo>
                  <a:cubicBezTo>
                    <a:pt x="128011" y="206253"/>
                    <a:pt x="129814" y="206971"/>
                    <a:pt x="131257" y="207689"/>
                  </a:cubicBezTo>
                  <a:cubicBezTo>
                    <a:pt x="132339" y="208408"/>
                    <a:pt x="155056" y="226724"/>
                    <a:pt x="157941" y="245758"/>
                  </a:cubicBezTo>
                  <a:cubicBezTo>
                    <a:pt x="159383" y="254018"/>
                    <a:pt x="157941" y="260842"/>
                    <a:pt x="153614" y="265870"/>
                  </a:cubicBezTo>
                  <a:cubicBezTo>
                    <a:pt x="149286" y="270539"/>
                    <a:pt x="143156" y="273412"/>
                    <a:pt x="134502" y="274130"/>
                  </a:cubicBezTo>
                  <a:lnTo>
                    <a:pt x="134502" y="288496"/>
                  </a:lnTo>
                  <a:lnTo>
                    <a:pt x="199770" y="288496"/>
                  </a:lnTo>
                  <a:cubicBezTo>
                    <a:pt x="203376" y="279876"/>
                    <a:pt x="205179" y="270539"/>
                    <a:pt x="205179" y="261201"/>
                  </a:cubicBezTo>
                  <a:cubicBezTo>
                    <a:pt x="205179" y="219900"/>
                    <a:pt x="171283" y="186500"/>
                    <a:pt x="130175" y="186500"/>
                  </a:cubicBezTo>
                  <a:close/>
                  <a:moveTo>
                    <a:pt x="74643" y="135861"/>
                  </a:moveTo>
                  <a:cubicBezTo>
                    <a:pt x="35699" y="155614"/>
                    <a:pt x="9015" y="196197"/>
                    <a:pt x="9015" y="242885"/>
                  </a:cubicBezTo>
                  <a:cubicBezTo>
                    <a:pt x="9015" y="258687"/>
                    <a:pt x="12260" y="274130"/>
                    <a:pt x="18390" y="288496"/>
                  </a:cubicBezTo>
                  <a:lnTo>
                    <a:pt x="50483" y="288496"/>
                  </a:lnTo>
                  <a:cubicBezTo>
                    <a:pt x="47599" y="279876"/>
                    <a:pt x="45796" y="270539"/>
                    <a:pt x="45796" y="261201"/>
                  </a:cubicBezTo>
                  <a:cubicBezTo>
                    <a:pt x="45796" y="214872"/>
                    <a:pt x="83658" y="177162"/>
                    <a:pt x="130175" y="177162"/>
                  </a:cubicBezTo>
                  <a:cubicBezTo>
                    <a:pt x="176331" y="177162"/>
                    <a:pt x="214194" y="214872"/>
                    <a:pt x="214194" y="261201"/>
                  </a:cubicBezTo>
                  <a:cubicBezTo>
                    <a:pt x="214194" y="270539"/>
                    <a:pt x="212751" y="279876"/>
                    <a:pt x="209506" y="288496"/>
                  </a:cubicBezTo>
                  <a:lnTo>
                    <a:pt x="241960" y="288496"/>
                  </a:lnTo>
                  <a:cubicBezTo>
                    <a:pt x="247729" y="274130"/>
                    <a:pt x="250975" y="258687"/>
                    <a:pt x="250975" y="242885"/>
                  </a:cubicBezTo>
                  <a:cubicBezTo>
                    <a:pt x="250975" y="196197"/>
                    <a:pt x="224291" y="155614"/>
                    <a:pt x="184986" y="135861"/>
                  </a:cubicBezTo>
                  <a:lnTo>
                    <a:pt x="74643" y="135861"/>
                  </a:lnTo>
                  <a:close/>
                  <a:moveTo>
                    <a:pt x="58056" y="87737"/>
                  </a:moveTo>
                  <a:cubicBezTo>
                    <a:pt x="68152" y="94920"/>
                    <a:pt x="78610" y="107489"/>
                    <a:pt x="78249" y="126883"/>
                  </a:cubicBezTo>
                  <a:lnTo>
                    <a:pt x="181740" y="126883"/>
                  </a:lnTo>
                  <a:cubicBezTo>
                    <a:pt x="181380" y="107489"/>
                    <a:pt x="192198" y="94920"/>
                    <a:pt x="201934" y="87737"/>
                  </a:cubicBezTo>
                  <a:lnTo>
                    <a:pt x="58056" y="87737"/>
                  </a:lnTo>
                  <a:close/>
                  <a:moveTo>
                    <a:pt x="40387" y="78758"/>
                  </a:moveTo>
                  <a:lnTo>
                    <a:pt x="219603" y="78758"/>
                  </a:lnTo>
                  <a:cubicBezTo>
                    <a:pt x="221766" y="78758"/>
                    <a:pt x="223569" y="80554"/>
                    <a:pt x="224291" y="82709"/>
                  </a:cubicBezTo>
                  <a:cubicBezTo>
                    <a:pt x="224291" y="84864"/>
                    <a:pt x="223209" y="87018"/>
                    <a:pt x="221045" y="87737"/>
                  </a:cubicBezTo>
                  <a:cubicBezTo>
                    <a:pt x="219603" y="88096"/>
                    <a:pt x="188952" y="98152"/>
                    <a:pt x="191116" y="128679"/>
                  </a:cubicBezTo>
                  <a:cubicBezTo>
                    <a:pt x="231863" y="150586"/>
                    <a:pt x="259989" y="193683"/>
                    <a:pt x="259989" y="242885"/>
                  </a:cubicBezTo>
                  <a:cubicBezTo>
                    <a:pt x="259989" y="260842"/>
                    <a:pt x="256384" y="278440"/>
                    <a:pt x="249172" y="294960"/>
                  </a:cubicBezTo>
                  <a:cubicBezTo>
                    <a:pt x="248090" y="296397"/>
                    <a:pt x="246647" y="297474"/>
                    <a:pt x="244844" y="297474"/>
                  </a:cubicBezTo>
                  <a:lnTo>
                    <a:pt x="203015" y="297474"/>
                  </a:lnTo>
                  <a:lnTo>
                    <a:pt x="56974" y="297474"/>
                  </a:lnTo>
                  <a:lnTo>
                    <a:pt x="15145" y="297474"/>
                  </a:lnTo>
                  <a:cubicBezTo>
                    <a:pt x="13342" y="297474"/>
                    <a:pt x="11539" y="296397"/>
                    <a:pt x="11178" y="294960"/>
                  </a:cubicBezTo>
                  <a:cubicBezTo>
                    <a:pt x="3966" y="278440"/>
                    <a:pt x="0" y="260842"/>
                    <a:pt x="0" y="242885"/>
                  </a:cubicBezTo>
                  <a:cubicBezTo>
                    <a:pt x="0" y="193683"/>
                    <a:pt x="28126" y="150586"/>
                    <a:pt x="68874" y="128679"/>
                  </a:cubicBezTo>
                  <a:cubicBezTo>
                    <a:pt x="71037" y="98152"/>
                    <a:pt x="40387" y="88096"/>
                    <a:pt x="38944" y="87737"/>
                  </a:cubicBezTo>
                  <a:cubicBezTo>
                    <a:pt x="36781" y="87018"/>
                    <a:pt x="35699" y="84864"/>
                    <a:pt x="36059" y="82709"/>
                  </a:cubicBezTo>
                  <a:cubicBezTo>
                    <a:pt x="36059" y="80554"/>
                    <a:pt x="38223" y="78758"/>
                    <a:pt x="40387" y="78758"/>
                  </a:cubicBezTo>
                  <a:close/>
                  <a:moveTo>
                    <a:pt x="92409" y="16698"/>
                  </a:moveTo>
                  <a:cubicBezTo>
                    <a:pt x="94220" y="18497"/>
                    <a:pt x="94582" y="21375"/>
                    <a:pt x="92772" y="23175"/>
                  </a:cubicBezTo>
                  <a:cubicBezTo>
                    <a:pt x="89151" y="27493"/>
                    <a:pt x="89151" y="35049"/>
                    <a:pt x="92772" y="39367"/>
                  </a:cubicBezTo>
                  <a:cubicBezTo>
                    <a:pt x="99651" y="47283"/>
                    <a:pt x="99651" y="59518"/>
                    <a:pt x="92772" y="67074"/>
                  </a:cubicBezTo>
                  <a:cubicBezTo>
                    <a:pt x="92047" y="68154"/>
                    <a:pt x="90599" y="68873"/>
                    <a:pt x="89513" y="68873"/>
                  </a:cubicBezTo>
                  <a:cubicBezTo>
                    <a:pt x="88427" y="68873"/>
                    <a:pt x="87340" y="68514"/>
                    <a:pt x="86616" y="67794"/>
                  </a:cubicBezTo>
                  <a:cubicBezTo>
                    <a:pt x="84444" y="66355"/>
                    <a:pt x="84444" y="63476"/>
                    <a:pt x="85892" y="61317"/>
                  </a:cubicBezTo>
                  <a:cubicBezTo>
                    <a:pt x="89875" y="56999"/>
                    <a:pt x="89875" y="49802"/>
                    <a:pt x="85892" y="45124"/>
                  </a:cubicBezTo>
                  <a:cubicBezTo>
                    <a:pt x="79375" y="37568"/>
                    <a:pt x="79375" y="24974"/>
                    <a:pt x="85892" y="17417"/>
                  </a:cubicBezTo>
                  <a:cubicBezTo>
                    <a:pt x="87703" y="15618"/>
                    <a:pt x="90599" y="15258"/>
                    <a:pt x="92409" y="16698"/>
                  </a:cubicBezTo>
                  <a:close/>
                  <a:moveTo>
                    <a:pt x="176547" y="8770"/>
                  </a:moveTo>
                  <a:cubicBezTo>
                    <a:pt x="178357" y="10581"/>
                    <a:pt x="178719" y="13117"/>
                    <a:pt x="176909" y="15291"/>
                  </a:cubicBezTo>
                  <a:cubicBezTo>
                    <a:pt x="173288" y="19638"/>
                    <a:pt x="173288" y="26883"/>
                    <a:pt x="176909" y="31592"/>
                  </a:cubicBezTo>
                  <a:cubicBezTo>
                    <a:pt x="183788" y="39561"/>
                    <a:pt x="183788" y="51878"/>
                    <a:pt x="176909" y="59485"/>
                  </a:cubicBezTo>
                  <a:cubicBezTo>
                    <a:pt x="176185" y="60572"/>
                    <a:pt x="174737" y="60934"/>
                    <a:pt x="173651" y="60934"/>
                  </a:cubicBezTo>
                  <a:cubicBezTo>
                    <a:pt x="172564" y="60934"/>
                    <a:pt x="171478" y="60572"/>
                    <a:pt x="170754" y="60210"/>
                  </a:cubicBezTo>
                  <a:cubicBezTo>
                    <a:pt x="168582" y="58398"/>
                    <a:pt x="168582" y="55500"/>
                    <a:pt x="170030" y="53689"/>
                  </a:cubicBezTo>
                  <a:cubicBezTo>
                    <a:pt x="174013" y="49342"/>
                    <a:pt x="174013" y="41735"/>
                    <a:pt x="170030" y="37388"/>
                  </a:cubicBezTo>
                  <a:cubicBezTo>
                    <a:pt x="163513" y="29781"/>
                    <a:pt x="163513" y="17464"/>
                    <a:pt x="170030" y="9495"/>
                  </a:cubicBezTo>
                  <a:cubicBezTo>
                    <a:pt x="171840" y="7683"/>
                    <a:pt x="174737" y="7321"/>
                    <a:pt x="176547" y="8770"/>
                  </a:cubicBezTo>
                  <a:close/>
                  <a:moveTo>
                    <a:pt x="133684" y="1182"/>
                  </a:moveTo>
                  <a:cubicBezTo>
                    <a:pt x="135495" y="2621"/>
                    <a:pt x="135857" y="5500"/>
                    <a:pt x="134047" y="7659"/>
                  </a:cubicBezTo>
                  <a:cubicBezTo>
                    <a:pt x="130426" y="11618"/>
                    <a:pt x="130426" y="19174"/>
                    <a:pt x="134047" y="23492"/>
                  </a:cubicBezTo>
                  <a:cubicBezTo>
                    <a:pt x="140926" y="31408"/>
                    <a:pt x="140926" y="43643"/>
                    <a:pt x="134047" y="51559"/>
                  </a:cubicBezTo>
                  <a:cubicBezTo>
                    <a:pt x="133322" y="52639"/>
                    <a:pt x="132236" y="52998"/>
                    <a:pt x="130788" y="52998"/>
                  </a:cubicBezTo>
                  <a:cubicBezTo>
                    <a:pt x="129702" y="52998"/>
                    <a:pt x="128615" y="52639"/>
                    <a:pt x="127891" y="51919"/>
                  </a:cubicBezTo>
                  <a:cubicBezTo>
                    <a:pt x="126081" y="50480"/>
                    <a:pt x="125719" y="47601"/>
                    <a:pt x="127167" y="45442"/>
                  </a:cubicBezTo>
                  <a:cubicBezTo>
                    <a:pt x="131150" y="41484"/>
                    <a:pt x="131150" y="33567"/>
                    <a:pt x="127167" y="29609"/>
                  </a:cubicBezTo>
                  <a:cubicBezTo>
                    <a:pt x="120650" y="21693"/>
                    <a:pt x="120650" y="9459"/>
                    <a:pt x="127167" y="1542"/>
                  </a:cubicBezTo>
                  <a:cubicBezTo>
                    <a:pt x="128978" y="-257"/>
                    <a:pt x="131874" y="-617"/>
                    <a:pt x="133684" y="1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734">
              <a:extLst>
                <a:ext uri="{FF2B5EF4-FFF2-40B4-BE49-F238E27FC236}">
                  <a16:creationId xmlns:a16="http://schemas.microsoft.com/office/drawing/2014/main" id="{0611C188-9F76-1FB1-1362-AE11D0F3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037" y="4018354"/>
              <a:ext cx="321716" cy="304603"/>
            </a:xfrm>
            <a:custGeom>
              <a:avLst/>
              <a:gdLst/>
              <a:ahLst/>
              <a:cxnLst/>
              <a:rect l="0" t="0" r="r" b="b"/>
              <a:pathLst>
                <a:path w="298090" h="282212">
                  <a:moveTo>
                    <a:pt x="23926" y="233476"/>
                  </a:moveTo>
                  <a:cubicBezTo>
                    <a:pt x="25627" y="231775"/>
                    <a:pt x="28348" y="231775"/>
                    <a:pt x="29709" y="233476"/>
                  </a:cubicBezTo>
                  <a:cubicBezTo>
                    <a:pt x="31410" y="234837"/>
                    <a:pt x="31410" y="237558"/>
                    <a:pt x="29709" y="239259"/>
                  </a:cubicBezTo>
                  <a:cubicBezTo>
                    <a:pt x="28348" y="240960"/>
                    <a:pt x="25627" y="240960"/>
                    <a:pt x="23926" y="239259"/>
                  </a:cubicBezTo>
                  <a:cubicBezTo>
                    <a:pt x="22225" y="237558"/>
                    <a:pt x="22225" y="234837"/>
                    <a:pt x="23926" y="233476"/>
                  </a:cubicBezTo>
                  <a:close/>
                  <a:moveTo>
                    <a:pt x="50366" y="231775"/>
                  </a:moveTo>
                  <a:lnTo>
                    <a:pt x="226726" y="231775"/>
                  </a:lnTo>
                  <a:cubicBezTo>
                    <a:pt x="229251" y="231775"/>
                    <a:pt x="231414" y="233607"/>
                    <a:pt x="231414" y="236538"/>
                  </a:cubicBezTo>
                  <a:cubicBezTo>
                    <a:pt x="231414" y="239102"/>
                    <a:pt x="229251" y="240934"/>
                    <a:pt x="226726" y="240934"/>
                  </a:cubicBezTo>
                  <a:lnTo>
                    <a:pt x="50366" y="240934"/>
                  </a:lnTo>
                  <a:cubicBezTo>
                    <a:pt x="48202" y="240934"/>
                    <a:pt x="46038" y="239102"/>
                    <a:pt x="46038" y="236538"/>
                  </a:cubicBezTo>
                  <a:cubicBezTo>
                    <a:pt x="46038" y="233607"/>
                    <a:pt x="48202" y="231775"/>
                    <a:pt x="50366" y="231775"/>
                  </a:cubicBezTo>
                  <a:close/>
                  <a:moveTo>
                    <a:pt x="271056" y="218996"/>
                  </a:moveTo>
                  <a:cubicBezTo>
                    <a:pt x="260964" y="218996"/>
                    <a:pt x="252673" y="226989"/>
                    <a:pt x="252673" y="237162"/>
                  </a:cubicBezTo>
                  <a:cubicBezTo>
                    <a:pt x="252673" y="246971"/>
                    <a:pt x="260964" y="255327"/>
                    <a:pt x="271056" y="255327"/>
                  </a:cubicBezTo>
                  <a:cubicBezTo>
                    <a:pt x="281149" y="255327"/>
                    <a:pt x="289079" y="246971"/>
                    <a:pt x="289079" y="237162"/>
                  </a:cubicBezTo>
                  <a:cubicBezTo>
                    <a:pt x="289079" y="226989"/>
                    <a:pt x="281149" y="218996"/>
                    <a:pt x="271056" y="218996"/>
                  </a:cubicBezTo>
                  <a:close/>
                  <a:moveTo>
                    <a:pt x="27033" y="218996"/>
                  </a:moveTo>
                  <a:cubicBezTo>
                    <a:pt x="16941" y="218996"/>
                    <a:pt x="9011" y="226989"/>
                    <a:pt x="9011" y="237162"/>
                  </a:cubicBezTo>
                  <a:cubicBezTo>
                    <a:pt x="9011" y="246971"/>
                    <a:pt x="16941" y="255327"/>
                    <a:pt x="27033" y="255327"/>
                  </a:cubicBezTo>
                  <a:lnTo>
                    <a:pt x="250511" y="255327"/>
                  </a:lnTo>
                  <a:cubicBezTo>
                    <a:pt x="246546" y="250604"/>
                    <a:pt x="244023" y="244065"/>
                    <a:pt x="244023" y="237162"/>
                  </a:cubicBezTo>
                  <a:cubicBezTo>
                    <a:pt x="244023" y="229895"/>
                    <a:pt x="246546" y="223355"/>
                    <a:pt x="250511" y="218996"/>
                  </a:cubicBezTo>
                  <a:lnTo>
                    <a:pt x="27033" y="218996"/>
                  </a:lnTo>
                  <a:close/>
                  <a:moveTo>
                    <a:pt x="27033" y="209550"/>
                  </a:moveTo>
                  <a:lnTo>
                    <a:pt x="271056" y="209550"/>
                  </a:lnTo>
                  <a:cubicBezTo>
                    <a:pt x="285835" y="209550"/>
                    <a:pt x="298090" y="221902"/>
                    <a:pt x="298090" y="237162"/>
                  </a:cubicBezTo>
                  <a:cubicBezTo>
                    <a:pt x="298090" y="252057"/>
                    <a:pt x="285835" y="264410"/>
                    <a:pt x="271056" y="264410"/>
                  </a:cubicBezTo>
                  <a:lnTo>
                    <a:pt x="244023" y="264410"/>
                  </a:lnTo>
                  <a:lnTo>
                    <a:pt x="244023" y="277852"/>
                  </a:lnTo>
                  <a:cubicBezTo>
                    <a:pt x="244023" y="280395"/>
                    <a:pt x="241860" y="282212"/>
                    <a:pt x="239337" y="282212"/>
                  </a:cubicBezTo>
                  <a:cubicBezTo>
                    <a:pt x="236814" y="282212"/>
                    <a:pt x="234651" y="280395"/>
                    <a:pt x="234651" y="277852"/>
                  </a:cubicBezTo>
                  <a:lnTo>
                    <a:pt x="234651" y="264410"/>
                  </a:lnTo>
                  <a:lnTo>
                    <a:pt x="63078" y="264410"/>
                  </a:lnTo>
                  <a:lnTo>
                    <a:pt x="63078" y="277852"/>
                  </a:lnTo>
                  <a:cubicBezTo>
                    <a:pt x="63078" y="280395"/>
                    <a:pt x="60916" y="282212"/>
                    <a:pt x="58393" y="282212"/>
                  </a:cubicBezTo>
                  <a:cubicBezTo>
                    <a:pt x="56230" y="282212"/>
                    <a:pt x="54067" y="280395"/>
                    <a:pt x="54067" y="277852"/>
                  </a:cubicBezTo>
                  <a:lnTo>
                    <a:pt x="54067" y="264410"/>
                  </a:lnTo>
                  <a:lnTo>
                    <a:pt x="27033" y="264410"/>
                  </a:lnTo>
                  <a:cubicBezTo>
                    <a:pt x="11895" y="264410"/>
                    <a:pt x="0" y="252057"/>
                    <a:pt x="0" y="237162"/>
                  </a:cubicBezTo>
                  <a:cubicBezTo>
                    <a:pt x="0" y="221902"/>
                    <a:pt x="11895" y="209550"/>
                    <a:pt x="27033" y="209550"/>
                  </a:cubicBezTo>
                  <a:close/>
                  <a:moveTo>
                    <a:pt x="227436" y="0"/>
                  </a:moveTo>
                  <a:lnTo>
                    <a:pt x="256846" y="0"/>
                  </a:lnTo>
                  <a:cubicBezTo>
                    <a:pt x="258639" y="0"/>
                    <a:pt x="260432" y="1079"/>
                    <a:pt x="260791" y="2879"/>
                  </a:cubicBezTo>
                  <a:cubicBezTo>
                    <a:pt x="261867" y="4319"/>
                    <a:pt x="261508" y="6478"/>
                    <a:pt x="260074" y="7918"/>
                  </a:cubicBezTo>
                  <a:lnTo>
                    <a:pt x="226360" y="41749"/>
                  </a:lnTo>
                  <a:lnTo>
                    <a:pt x="297016" y="197949"/>
                  </a:lnTo>
                  <a:cubicBezTo>
                    <a:pt x="298091" y="200109"/>
                    <a:pt x="297016" y="202988"/>
                    <a:pt x="294864" y="204068"/>
                  </a:cubicBezTo>
                  <a:cubicBezTo>
                    <a:pt x="294146" y="204068"/>
                    <a:pt x="293429" y="204428"/>
                    <a:pt x="292712" y="204428"/>
                  </a:cubicBezTo>
                  <a:cubicBezTo>
                    <a:pt x="291277" y="204428"/>
                    <a:pt x="289484" y="203348"/>
                    <a:pt x="288766" y="201549"/>
                  </a:cubicBezTo>
                  <a:lnTo>
                    <a:pt x="219545" y="48228"/>
                  </a:lnTo>
                  <a:lnTo>
                    <a:pt x="203765" y="64423"/>
                  </a:lnTo>
                  <a:lnTo>
                    <a:pt x="247879" y="193990"/>
                  </a:lnTo>
                  <a:cubicBezTo>
                    <a:pt x="248597" y="196150"/>
                    <a:pt x="247162" y="198669"/>
                    <a:pt x="244652" y="199749"/>
                  </a:cubicBezTo>
                  <a:cubicBezTo>
                    <a:pt x="244293" y="199749"/>
                    <a:pt x="243934" y="199749"/>
                    <a:pt x="243576" y="199749"/>
                  </a:cubicBezTo>
                  <a:cubicBezTo>
                    <a:pt x="241424" y="199749"/>
                    <a:pt x="239630" y="198669"/>
                    <a:pt x="238913" y="196870"/>
                  </a:cubicBezTo>
                  <a:lnTo>
                    <a:pt x="195157" y="68022"/>
                  </a:lnTo>
                  <a:lnTo>
                    <a:pt x="127729" y="68022"/>
                  </a:lnTo>
                  <a:cubicBezTo>
                    <a:pt x="120197" y="68022"/>
                    <a:pt x="113742" y="74141"/>
                    <a:pt x="113742" y="81699"/>
                  </a:cubicBezTo>
                  <a:cubicBezTo>
                    <a:pt x="113742" y="89617"/>
                    <a:pt x="120197" y="95376"/>
                    <a:pt x="127729" y="95376"/>
                  </a:cubicBezTo>
                  <a:lnTo>
                    <a:pt x="183321" y="95376"/>
                  </a:lnTo>
                  <a:cubicBezTo>
                    <a:pt x="185832" y="95376"/>
                    <a:pt x="187625" y="97535"/>
                    <a:pt x="187625" y="100414"/>
                  </a:cubicBezTo>
                  <a:cubicBezTo>
                    <a:pt x="187625" y="102574"/>
                    <a:pt x="185832" y="104733"/>
                    <a:pt x="183321" y="104733"/>
                  </a:cubicBezTo>
                  <a:lnTo>
                    <a:pt x="127729" y="104733"/>
                  </a:lnTo>
                  <a:cubicBezTo>
                    <a:pt x="114818" y="104733"/>
                    <a:pt x="104775" y="94296"/>
                    <a:pt x="104775" y="81699"/>
                  </a:cubicBezTo>
                  <a:cubicBezTo>
                    <a:pt x="104775" y="69102"/>
                    <a:pt x="114818" y="58665"/>
                    <a:pt x="127729" y="58665"/>
                  </a:cubicBezTo>
                  <a:lnTo>
                    <a:pt x="196591" y="58665"/>
                  </a:lnTo>
                  <a:lnTo>
                    <a:pt x="246086" y="8997"/>
                  </a:lnTo>
                  <a:lnTo>
                    <a:pt x="229229" y="8997"/>
                  </a:lnTo>
                  <a:lnTo>
                    <a:pt x="177224" y="47508"/>
                  </a:lnTo>
                  <a:cubicBezTo>
                    <a:pt x="175072" y="48947"/>
                    <a:pt x="172203" y="48228"/>
                    <a:pt x="170768" y="46428"/>
                  </a:cubicBezTo>
                  <a:cubicBezTo>
                    <a:pt x="169333" y="44269"/>
                    <a:pt x="169692" y="41389"/>
                    <a:pt x="171844" y="39950"/>
                  </a:cubicBezTo>
                  <a:lnTo>
                    <a:pt x="224925" y="720"/>
                  </a:lnTo>
                  <a:cubicBezTo>
                    <a:pt x="225643" y="360"/>
                    <a:pt x="226719" y="0"/>
                    <a:pt x="2274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733">
              <a:extLst>
                <a:ext uri="{FF2B5EF4-FFF2-40B4-BE49-F238E27FC236}">
                  <a16:creationId xmlns:a16="http://schemas.microsoft.com/office/drawing/2014/main" id="{1F2196F6-79E8-7D49-F8A1-E47B17AD5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037" y="4811621"/>
              <a:ext cx="320005" cy="321716"/>
            </a:xfrm>
            <a:custGeom>
              <a:avLst/>
              <a:gdLst/>
              <a:ahLst/>
              <a:cxnLst/>
              <a:rect l="0" t="0" r="r" b="b"/>
              <a:pathLst>
                <a:path w="296500" h="298092">
                  <a:moveTo>
                    <a:pt x="135191" y="228696"/>
                  </a:moveTo>
                  <a:cubicBezTo>
                    <a:pt x="143784" y="228696"/>
                    <a:pt x="152423" y="231967"/>
                    <a:pt x="159083" y="238508"/>
                  </a:cubicBezTo>
                  <a:cubicBezTo>
                    <a:pt x="163762" y="243232"/>
                    <a:pt x="169881" y="245776"/>
                    <a:pt x="176361" y="245776"/>
                  </a:cubicBezTo>
                  <a:cubicBezTo>
                    <a:pt x="183200" y="245776"/>
                    <a:pt x="189319" y="243232"/>
                    <a:pt x="193999" y="238508"/>
                  </a:cubicBezTo>
                  <a:cubicBezTo>
                    <a:pt x="205517" y="226879"/>
                    <a:pt x="223515" y="225425"/>
                    <a:pt x="236833" y="234510"/>
                  </a:cubicBezTo>
                  <a:cubicBezTo>
                    <a:pt x="238993" y="235964"/>
                    <a:pt x="239353" y="238871"/>
                    <a:pt x="237913" y="241052"/>
                  </a:cubicBezTo>
                  <a:cubicBezTo>
                    <a:pt x="236474" y="242869"/>
                    <a:pt x="233954" y="243596"/>
                    <a:pt x="231794" y="241779"/>
                  </a:cubicBezTo>
                  <a:cubicBezTo>
                    <a:pt x="222075" y="235237"/>
                    <a:pt x="208757" y="236328"/>
                    <a:pt x="200478" y="245049"/>
                  </a:cubicBezTo>
                  <a:cubicBezTo>
                    <a:pt x="193999" y="251591"/>
                    <a:pt x="185720" y="255225"/>
                    <a:pt x="176361" y="255225"/>
                  </a:cubicBezTo>
                  <a:cubicBezTo>
                    <a:pt x="167722" y="255225"/>
                    <a:pt x="159083" y="251591"/>
                    <a:pt x="152603" y="245049"/>
                  </a:cubicBezTo>
                  <a:cubicBezTo>
                    <a:pt x="143245" y="235237"/>
                    <a:pt x="127406" y="235237"/>
                    <a:pt x="117688" y="245049"/>
                  </a:cubicBezTo>
                  <a:cubicBezTo>
                    <a:pt x="111568" y="251591"/>
                    <a:pt x="102929" y="255225"/>
                    <a:pt x="94290" y="255225"/>
                  </a:cubicBezTo>
                  <a:cubicBezTo>
                    <a:pt x="84931" y="255225"/>
                    <a:pt x="76652" y="251591"/>
                    <a:pt x="70173" y="245049"/>
                  </a:cubicBezTo>
                  <a:cubicBezTo>
                    <a:pt x="66934" y="241415"/>
                    <a:pt x="62614" y="239235"/>
                    <a:pt x="57935" y="238145"/>
                  </a:cubicBezTo>
                  <a:cubicBezTo>
                    <a:pt x="55415" y="237781"/>
                    <a:pt x="53975" y="235237"/>
                    <a:pt x="54335" y="232693"/>
                  </a:cubicBezTo>
                  <a:cubicBezTo>
                    <a:pt x="55055" y="230513"/>
                    <a:pt x="57215" y="228696"/>
                    <a:pt x="59734" y="229423"/>
                  </a:cubicBezTo>
                  <a:cubicBezTo>
                    <a:pt x="66214" y="230513"/>
                    <a:pt x="71973" y="233784"/>
                    <a:pt x="76652" y="238508"/>
                  </a:cubicBezTo>
                  <a:cubicBezTo>
                    <a:pt x="81332" y="243232"/>
                    <a:pt x="87451" y="245776"/>
                    <a:pt x="94290" y="245776"/>
                  </a:cubicBezTo>
                  <a:cubicBezTo>
                    <a:pt x="100770" y="245776"/>
                    <a:pt x="106889" y="243232"/>
                    <a:pt x="111568" y="238508"/>
                  </a:cubicBezTo>
                  <a:cubicBezTo>
                    <a:pt x="118048" y="231967"/>
                    <a:pt x="126597" y="228696"/>
                    <a:pt x="135191" y="228696"/>
                  </a:cubicBezTo>
                  <a:close/>
                  <a:moveTo>
                    <a:pt x="239257" y="187420"/>
                  </a:moveTo>
                  <a:cubicBezTo>
                    <a:pt x="248235" y="187420"/>
                    <a:pt x="256854" y="191055"/>
                    <a:pt x="262958" y="197232"/>
                  </a:cubicBezTo>
                  <a:cubicBezTo>
                    <a:pt x="264754" y="199050"/>
                    <a:pt x="264754" y="201957"/>
                    <a:pt x="262958" y="203774"/>
                  </a:cubicBezTo>
                  <a:cubicBezTo>
                    <a:pt x="261163" y="205591"/>
                    <a:pt x="258290" y="205591"/>
                    <a:pt x="256495" y="203774"/>
                  </a:cubicBezTo>
                  <a:cubicBezTo>
                    <a:pt x="247158" y="193962"/>
                    <a:pt x="231357" y="193962"/>
                    <a:pt x="221661" y="203774"/>
                  </a:cubicBezTo>
                  <a:cubicBezTo>
                    <a:pt x="215197" y="210315"/>
                    <a:pt x="206938" y="213949"/>
                    <a:pt x="197960" y="213949"/>
                  </a:cubicBezTo>
                  <a:cubicBezTo>
                    <a:pt x="188982" y="213949"/>
                    <a:pt x="180723" y="210315"/>
                    <a:pt x="174259" y="203774"/>
                  </a:cubicBezTo>
                  <a:cubicBezTo>
                    <a:pt x="164563" y="193962"/>
                    <a:pt x="149121" y="193962"/>
                    <a:pt x="139425" y="203774"/>
                  </a:cubicBezTo>
                  <a:cubicBezTo>
                    <a:pt x="133321" y="210315"/>
                    <a:pt x="124702" y="213949"/>
                    <a:pt x="115724" y="213949"/>
                  </a:cubicBezTo>
                  <a:cubicBezTo>
                    <a:pt x="106747" y="213949"/>
                    <a:pt x="98487" y="210315"/>
                    <a:pt x="92023" y="203774"/>
                  </a:cubicBezTo>
                  <a:cubicBezTo>
                    <a:pt x="82327" y="193962"/>
                    <a:pt x="66527" y="193962"/>
                    <a:pt x="57190" y="203774"/>
                  </a:cubicBezTo>
                  <a:cubicBezTo>
                    <a:pt x="52880" y="208135"/>
                    <a:pt x="47135" y="211405"/>
                    <a:pt x="41030" y="212859"/>
                  </a:cubicBezTo>
                  <a:cubicBezTo>
                    <a:pt x="38516" y="213223"/>
                    <a:pt x="36002" y="211769"/>
                    <a:pt x="35643" y="209588"/>
                  </a:cubicBezTo>
                  <a:cubicBezTo>
                    <a:pt x="34925" y="207045"/>
                    <a:pt x="36361" y="204501"/>
                    <a:pt x="38875" y="204137"/>
                  </a:cubicBezTo>
                  <a:cubicBezTo>
                    <a:pt x="43543" y="203047"/>
                    <a:pt x="47494" y="200503"/>
                    <a:pt x="50726" y="197232"/>
                  </a:cubicBezTo>
                  <a:cubicBezTo>
                    <a:pt x="64013" y="184150"/>
                    <a:pt x="85200" y="184150"/>
                    <a:pt x="98487" y="197232"/>
                  </a:cubicBezTo>
                  <a:cubicBezTo>
                    <a:pt x="102796" y="201957"/>
                    <a:pt x="109260" y="204501"/>
                    <a:pt x="115724" y="204501"/>
                  </a:cubicBezTo>
                  <a:cubicBezTo>
                    <a:pt x="122547" y="204501"/>
                    <a:pt x="128293" y="201957"/>
                    <a:pt x="133321" y="197232"/>
                  </a:cubicBezTo>
                  <a:cubicBezTo>
                    <a:pt x="146248" y="184150"/>
                    <a:pt x="167436" y="184150"/>
                    <a:pt x="180723" y="197232"/>
                  </a:cubicBezTo>
                  <a:cubicBezTo>
                    <a:pt x="185391" y="201957"/>
                    <a:pt x="191496" y="204501"/>
                    <a:pt x="197960" y="204501"/>
                  </a:cubicBezTo>
                  <a:cubicBezTo>
                    <a:pt x="204424" y="204501"/>
                    <a:pt x="210888" y="201957"/>
                    <a:pt x="215197" y="197232"/>
                  </a:cubicBezTo>
                  <a:cubicBezTo>
                    <a:pt x="221661" y="191055"/>
                    <a:pt x="230280" y="187420"/>
                    <a:pt x="239257" y="187420"/>
                  </a:cubicBezTo>
                  <a:close/>
                  <a:moveTo>
                    <a:pt x="7140" y="181691"/>
                  </a:moveTo>
                  <a:cubicBezTo>
                    <a:pt x="9663" y="181333"/>
                    <a:pt x="11825" y="182407"/>
                    <a:pt x="12546" y="184914"/>
                  </a:cubicBezTo>
                  <a:cubicBezTo>
                    <a:pt x="28766" y="246160"/>
                    <a:pt x="84634" y="288780"/>
                    <a:pt x="148432" y="288780"/>
                  </a:cubicBezTo>
                  <a:cubicBezTo>
                    <a:pt x="211869" y="288780"/>
                    <a:pt x="267737" y="246160"/>
                    <a:pt x="283956" y="184914"/>
                  </a:cubicBezTo>
                  <a:cubicBezTo>
                    <a:pt x="284317" y="182407"/>
                    <a:pt x="286840" y="180975"/>
                    <a:pt x="289363" y="181691"/>
                  </a:cubicBezTo>
                  <a:cubicBezTo>
                    <a:pt x="291886" y="182407"/>
                    <a:pt x="293328" y="184914"/>
                    <a:pt x="292607" y="187063"/>
                  </a:cubicBezTo>
                  <a:cubicBezTo>
                    <a:pt x="275666" y="252606"/>
                    <a:pt x="216194" y="298092"/>
                    <a:pt x="148432" y="298092"/>
                  </a:cubicBezTo>
                  <a:cubicBezTo>
                    <a:pt x="80309" y="298092"/>
                    <a:pt x="21197" y="252606"/>
                    <a:pt x="3896" y="187063"/>
                  </a:cubicBezTo>
                  <a:cubicBezTo>
                    <a:pt x="3175" y="184914"/>
                    <a:pt x="4617" y="182407"/>
                    <a:pt x="7140" y="181691"/>
                  </a:cubicBezTo>
                  <a:close/>
                  <a:moveTo>
                    <a:pt x="148432" y="147673"/>
                  </a:moveTo>
                  <a:cubicBezTo>
                    <a:pt x="157082" y="147673"/>
                    <a:pt x="165012" y="150884"/>
                    <a:pt x="171500" y="157305"/>
                  </a:cubicBezTo>
                  <a:cubicBezTo>
                    <a:pt x="180511" y="166224"/>
                    <a:pt x="196009" y="166224"/>
                    <a:pt x="205020" y="157305"/>
                  </a:cubicBezTo>
                  <a:cubicBezTo>
                    <a:pt x="211508" y="150884"/>
                    <a:pt x="219438" y="147673"/>
                    <a:pt x="228449" y="147673"/>
                  </a:cubicBezTo>
                  <a:cubicBezTo>
                    <a:pt x="237099" y="147673"/>
                    <a:pt x="245029" y="150884"/>
                    <a:pt x="251517" y="157305"/>
                  </a:cubicBezTo>
                  <a:cubicBezTo>
                    <a:pt x="255842" y="161586"/>
                    <a:pt x="261970" y="163727"/>
                    <a:pt x="268457" y="163727"/>
                  </a:cubicBezTo>
                  <a:cubicBezTo>
                    <a:pt x="274585" y="163727"/>
                    <a:pt x="280712" y="161586"/>
                    <a:pt x="285038" y="157305"/>
                  </a:cubicBezTo>
                  <a:cubicBezTo>
                    <a:pt x="286840" y="155165"/>
                    <a:pt x="289723" y="155165"/>
                    <a:pt x="291526" y="157305"/>
                  </a:cubicBezTo>
                  <a:cubicBezTo>
                    <a:pt x="293328" y="158732"/>
                    <a:pt x="293328" y="161586"/>
                    <a:pt x="291526" y="163370"/>
                  </a:cubicBezTo>
                  <a:cubicBezTo>
                    <a:pt x="285038" y="169435"/>
                    <a:pt x="277108" y="173002"/>
                    <a:pt x="268457" y="173002"/>
                  </a:cubicBezTo>
                  <a:cubicBezTo>
                    <a:pt x="259447" y="173002"/>
                    <a:pt x="251517" y="169435"/>
                    <a:pt x="245029" y="163370"/>
                  </a:cubicBezTo>
                  <a:cubicBezTo>
                    <a:pt x="240704" y="159089"/>
                    <a:pt x="234576" y="156592"/>
                    <a:pt x="228449" y="156592"/>
                  </a:cubicBezTo>
                  <a:cubicBezTo>
                    <a:pt x="221961" y="156592"/>
                    <a:pt x="215834" y="158732"/>
                    <a:pt x="211508" y="163370"/>
                  </a:cubicBezTo>
                  <a:cubicBezTo>
                    <a:pt x="198533" y="175856"/>
                    <a:pt x="177988" y="175856"/>
                    <a:pt x="165012" y="163370"/>
                  </a:cubicBezTo>
                  <a:cubicBezTo>
                    <a:pt x="160687" y="158732"/>
                    <a:pt x="154559" y="156592"/>
                    <a:pt x="148432" y="156592"/>
                  </a:cubicBezTo>
                  <a:cubicBezTo>
                    <a:pt x="141944" y="156592"/>
                    <a:pt x="135816" y="158732"/>
                    <a:pt x="131491" y="163370"/>
                  </a:cubicBezTo>
                  <a:cubicBezTo>
                    <a:pt x="118515" y="175856"/>
                    <a:pt x="97970" y="175856"/>
                    <a:pt x="84995" y="163370"/>
                  </a:cubicBezTo>
                  <a:cubicBezTo>
                    <a:pt x="75623" y="154095"/>
                    <a:pt x="60845" y="154095"/>
                    <a:pt x="51474" y="163370"/>
                  </a:cubicBezTo>
                  <a:cubicBezTo>
                    <a:pt x="38498" y="175856"/>
                    <a:pt x="17953" y="175856"/>
                    <a:pt x="4977" y="163370"/>
                  </a:cubicBezTo>
                  <a:cubicBezTo>
                    <a:pt x="3175" y="161586"/>
                    <a:pt x="3175" y="158732"/>
                    <a:pt x="4977" y="157305"/>
                  </a:cubicBezTo>
                  <a:cubicBezTo>
                    <a:pt x="6779" y="155165"/>
                    <a:pt x="9663" y="155165"/>
                    <a:pt x="11465" y="157305"/>
                  </a:cubicBezTo>
                  <a:cubicBezTo>
                    <a:pt x="15790" y="161586"/>
                    <a:pt x="21918" y="163727"/>
                    <a:pt x="28406" y="163727"/>
                  </a:cubicBezTo>
                  <a:cubicBezTo>
                    <a:pt x="34533" y="163727"/>
                    <a:pt x="40660" y="161586"/>
                    <a:pt x="44986" y="157305"/>
                  </a:cubicBezTo>
                  <a:cubicBezTo>
                    <a:pt x="57962" y="144463"/>
                    <a:pt x="78507" y="144463"/>
                    <a:pt x="91482" y="157305"/>
                  </a:cubicBezTo>
                  <a:cubicBezTo>
                    <a:pt x="100854" y="166224"/>
                    <a:pt x="115632" y="166224"/>
                    <a:pt x="125003" y="157305"/>
                  </a:cubicBezTo>
                  <a:cubicBezTo>
                    <a:pt x="131491" y="150884"/>
                    <a:pt x="139421" y="147673"/>
                    <a:pt x="148432" y="147673"/>
                  </a:cubicBezTo>
                  <a:close/>
                  <a:moveTo>
                    <a:pt x="166149" y="90152"/>
                  </a:moveTo>
                  <a:lnTo>
                    <a:pt x="166149" y="114673"/>
                  </a:lnTo>
                  <a:lnTo>
                    <a:pt x="223658" y="114673"/>
                  </a:lnTo>
                  <a:lnTo>
                    <a:pt x="223658" y="90152"/>
                  </a:lnTo>
                  <a:lnTo>
                    <a:pt x="166149" y="90152"/>
                  </a:lnTo>
                  <a:close/>
                  <a:moveTo>
                    <a:pt x="166149" y="56615"/>
                  </a:moveTo>
                  <a:lnTo>
                    <a:pt x="166149" y="81137"/>
                  </a:lnTo>
                  <a:lnTo>
                    <a:pt x="223658" y="81137"/>
                  </a:lnTo>
                  <a:lnTo>
                    <a:pt x="223658" y="56615"/>
                  </a:lnTo>
                  <a:lnTo>
                    <a:pt x="166149" y="56615"/>
                  </a:lnTo>
                  <a:close/>
                  <a:moveTo>
                    <a:pt x="247877" y="45899"/>
                  </a:moveTo>
                  <a:cubicBezTo>
                    <a:pt x="249692" y="44450"/>
                    <a:pt x="252957" y="44450"/>
                    <a:pt x="254409" y="45899"/>
                  </a:cubicBezTo>
                  <a:cubicBezTo>
                    <a:pt x="279083" y="71265"/>
                    <a:pt x="293960" y="104240"/>
                    <a:pt x="296500" y="139390"/>
                  </a:cubicBezTo>
                  <a:cubicBezTo>
                    <a:pt x="296500" y="141926"/>
                    <a:pt x="294686" y="143738"/>
                    <a:pt x="292509" y="144100"/>
                  </a:cubicBezTo>
                  <a:cubicBezTo>
                    <a:pt x="292146" y="144100"/>
                    <a:pt x="292146" y="144100"/>
                    <a:pt x="291783" y="144100"/>
                  </a:cubicBezTo>
                  <a:cubicBezTo>
                    <a:pt x="289606" y="144100"/>
                    <a:pt x="287792" y="142289"/>
                    <a:pt x="287429" y="139752"/>
                  </a:cubicBezTo>
                  <a:cubicBezTo>
                    <a:pt x="284889" y="107139"/>
                    <a:pt x="270737" y="75976"/>
                    <a:pt x="247877" y="52422"/>
                  </a:cubicBezTo>
                  <a:cubicBezTo>
                    <a:pt x="246063" y="50610"/>
                    <a:pt x="246063" y="47711"/>
                    <a:pt x="247877" y="45899"/>
                  </a:cubicBezTo>
                  <a:close/>
                  <a:moveTo>
                    <a:pt x="166149" y="23079"/>
                  </a:moveTo>
                  <a:lnTo>
                    <a:pt x="166149" y="47600"/>
                  </a:lnTo>
                  <a:lnTo>
                    <a:pt x="223658" y="47600"/>
                  </a:lnTo>
                  <a:lnTo>
                    <a:pt x="223658" y="23079"/>
                  </a:lnTo>
                  <a:lnTo>
                    <a:pt x="166149" y="23079"/>
                  </a:lnTo>
                  <a:close/>
                  <a:moveTo>
                    <a:pt x="135895" y="1949"/>
                  </a:moveTo>
                  <a:cubicBezTo>
                    <a:pt x="138053" y="1588"/>
                    <a:pt x="140569" y="3392"/>
                    <a:pt x="140929" y="5917"/>
                  </a:cubicBezTo>
                  <a:cubicBezTo>
                    <a:pt x="140929" y="8443"/>
                    <a:pt x="139131" y="10608"/>
                    <a:pt x="136614" y="10968"/>
                  </a:cubicBezTo>
                  <a:cubicBezTo>
                    <a:pt x="67948" y="16380"/>
                    <a:pt x="14380" y="70860"/>
                    <a:pt x="8988" y="139772"/>
                  </a:cubicBezTo>
                  <a:cubicBezTo>
                    <a:pt x="8628" y="142298"/>
                    <a:pt x="6831" y="144102"/>
                    <a:pt x="4674" y="144102"/>
                  </a:cubicBezTo>
                  <a:cubicBezTo>
                    <a:pt x="4314" y="144102"/>
                    <a:pt x="4314" y="144102"/>
                    <a:pt x="3955" y="144102"/>
                  </a:cubicBezTo>
                  <a:cubicBezTo>
                    <a:pt x="1438" y="143741"/>
                    <a:pt x="0" y="141937"/>
                    <a:pt x="0" y="139412"/>
                  </a:cubicBezTo>
                  <a:cubicBezTo>
                    <a:pt x="5752" y="65809"/>
                    <a:pt x="62555" y="7721"/>
                    <a:pt x="135895" y="1949"/>
                  </a:cubicBezTo>
                  <a:close/>
                  <a:moveTo>
                    <a:pt x="161476" y="0"/>
                  </a:moveTo>
                  <a:cubicBezTo>
                    <a:pt x="163992" y="0"/>
                    <a:pt x="166149" y="2163"/>
                    <a:pt x="166149" y="4688"/>
                  </a:cubicBezTo>
                  <a:lnTo>
                    <a:pt x="166149" y="14063"/>
                  </a:lnTo>
                  <a:lnTo>
                    <a:pt x="223658" y="14063"/>
                  </a:lnTo>
                  <a:lnTo>
                    <a:pt x="223658" y="4688"/>
                  </a:lnTo>
                  <a:cubicBezTo>
                    <a:pt x="223658" y="2163"/>
                    <a:pt x="225815" y="0"/>
                    <a:pt x="228331" y="0"/>
                  </a:cubicBezTo>
                  <a:cubicBezTo>
                    <a:pt x="230847" y="0"/>
                    <a:pt x="233004" y="2163"/>
                    <a:pt x="233004" y="4688"/>
                  </a:cubicBezTo>
                  <a:lnTo>
                    <a:pt x="233004" y="133064"/>
                  </a:lnTo>
                  <a:cubicBezTo>
                    <a:pt x="233004" y="135588"/>
                    <a:pt x="230847" y="137752"/>
                    <a:pt x="228331" y="137752"/>
                  </a:cubicBezTo>
                  <a:cubicBezTo>
                    <a:pt x="225815" y="137752"/>
                    <a:pt x="223658" y="135588"/>
                    <a:pt x="223658" y="133064"/>
                  </a:cubicBezTo>
                  <a:lnTo>
                    <a:pt x="223658" y="123688"/>
                  </a:lnTo>
                  <a:lnTo>
                    <a:pt x="166149" y="123688"/>
                  </a:lnTo>
                  <a:lnTo>
                    <a:pt x="166149" y="133064"/>
                  </a:lnTo>
                  <a:cubicBezTo>
                    <a:pt x="166149" y="135588"/>
                    <a:pt x="163992" y="137752"/>
                    <a:pt x="161476" y="137752"/>
                  </a:cubicBezTo>
                  <a:cubicBezTo>
                    <a:pt x="158960" y="137752"/>
                    <a:pt x="157163" y="135588"/>
                    <a:pt x="157163" y="133064"/>
                  </a:cubicBezTo>
                  <a:lnTo>
                    <a:pt x="157163" y="4688"/>
                  </a:lnTo>
                  <a:cubicBezTo>
                    <a:pt x="157163" y="2163"/>
                    <a:pt x="158960" y="0"/>
                    <a:pt x="1614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grpSp>
          <p:nvGrpSpPr>
            <p:cNvPr id="24" name="Grupo 47">
              <a:extLst>
                <a:ext uri="{FF2B5EF4-FFF2-40B4-BE49-F238E27FC236}">
                  <a16:creationId xmlns:a16="http://schemas.microsoft.com/office/drawing/2014/main" id="{56940B14-E8DC-9353-B83E-D3377C611EE1}"/>
                </a:ext>
              </a:extLst>
            </p:cNvPr>
            <p:cNvGrpSpPr/>
            <p:nvPr/>
          </p:nvGrpSpPr>
          <p:grpSpPr>
            <a:xfrm>
              <a:off x="6617158" y="5490385"/>
              <a:ext cx="590550" cy="590550"/>
              <a:chOff x="6684917" y="4736102"/>
              <a:chExt cx="590550" cy="590550"/>
            </a:xfrm>
            <a:solidFill>
              <a:srgbClr val="30BDE8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AFA1A27-164B-E5EE-C996-BAED2F7E30CA}"/>
                  </a:ext>
                </a:extLst>
              </p:cNvPr>
              <p:cNvSpPr/>
              <p:nvPr/>
            </p:nvSpPr>
            <p:spPr>
              <a:xfrm>
                <a:off x="6684917" y="4736102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Freeform 731">
                <a:extLst>
                  <a:ext uri="{FF2B5EF4-FFF2-40B4-BE49-F238E27FC236}">
                    <a16:creationId xmlns:a16="http://schemas.microsoft.com/office/drawing/2014/main" id="{35CEB2DF-8221-2549-1364-9121B340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331" y="4869663"/>
                <a:ext cx="308025" cy="323427"/>
              </a:xfrm>
              <a:custGeom>
                <a:avLst/>
                <a:gdLst/>
                <a:ahLst/>
                <a:cxnLst/>
                <a:rect l="0" t="0" r="r" b="b"/>
                <a:pathLst>
                  <a:path w="284882" h="299678">
                    <a:moveTo>
                      <a:pt x="261064" y="203200"/>
                    </a:moveTo>
                    <a:cubicBezTo>
                      <a:pt x="263629" y="203200"/>
                      <a:pt x="265827" y="205032"/>
                      <a:pt x="265827" y="207596"/>
                    </a:cubicBezTo>
                    <a:cubicBezTo>
                      <a:pt x="265827" y="210161"/>
                      <a:pt x="263629" y="212359"/>
                      <a:pt x="261064" y="212359"/>
                    </a:cubicBezTo>
                    <a:cubicBezTo>
                      <a:pt x="258500" y="212359"/>
                      <a:pt x="256668" y="210161"/>
                      <a:pt x="256668" y="207596"/>
                    </a:cubicBezTo>
                    <a:cubicBezTo>
                      <a:pt x="256668" y="205032"/>
                      <a:pt x="258500" y="203200"/>
                      <a:pt x="261064" y="203200"/>
                    </a:cubicBezTo>
                    <a:close/>
                    <a:moveTo>
                      <a:pt x="39499" y="80817"/>
                    </a:moveTo>
                    <a:cubicBezTo>
                      <a:pt x="41662" y="79375"/>
                      <a:pt x="44545" y="80096"/>
                      <a:pt x="45626" y="82259"/>
                    </a:cubicBezTo>
                    <a:cubicBezTo>
                      <a:pt x="47068" y="84423"/>
                      <a:pt x="45987" y="87307"/>
                      <a:pt x="44185" y="88389"/>
                    </a:cubicBezTo>
                    <a:lnTo>
                      <a:pt x="13549" y="106056"/>
                    </a:lnTo>
                    <a:cubicBezTo>
                      <a:pt x="11387" y="107138"/>
                      <a:pt x="9945" y="109301"/>
                      <a:pt x="9224" y="111465"/>
                    </a:cubicBezTo>
                    <a:cubicBezTo>
                      <a:pt x="8503" y="113989"/>
                      <a:pt x="9224" y="116512"/>
                      <a:pt x="10305" y="118315"/>
                    </a:cubicBezTo>
                    <a:lnTo>
                      <a:pt x="107258" y="285976"/>
                    </a:lnTo>
                    <a:cubicBezTo>
                      <a:pt x="109781" y="290303"/>
                      <a:pt x="115187" y="292106"/>
                      <a:pt x="119512" y="289582"/>
                    </a:cubicBezTo>
                    <a:lnTo>
                      <a:pt x="199886" y="243070"/>
                    </a:lnTo>
                    <a:cubicBezTo>
                      <a:pt x="202048" y="241988"/>
                      <a:pt x="204571" y="242349"/>
                      <a:pt x="206013" y="244512"/>
                    </a:cubicBezTo>
                    <a:cubicBezTo>
                      <a:pt x="207094" y="246675"/>
                      <a:pt x="206373" y="249560"/>
                      <a:pt x="204571" y="251002"/>
                    </a:cubicBezTo>
                    <a:lnTo>
                      <a:pt x="123837" y="297154"/>
                    </a:lnTo>
                    <a:cubicBezTo>
                      <a:pt x="120954" y="298957"/>
                      <a:pt x="118071" y="299678"/>
                      <a:pt x="114827" y="299678"/>
                    </a:cubicBezTo>
                    <a:cubicBezTo>
                      <a:pt x="113385" y="299678"/>
                      <a:pt x="111583" y="299317"/>
                      <a:pt x="110142" y="298957"/>
                    </a:cubicBezTo>
                    <a:cubicBezTo>
                      <a:pt x="105456" y="297875"/>
                      <a:pt x="101491" y="294630"/>
                      <a:pt x="99329" y="290664"/>
                    </a:cubicBezTo>
                    <a:lnTo>
                      <a:pt x="2376" y="123003"/>
                    </a:lnTo>
                    <a:cubicBezTo>
                      <a:pt x="-147" y="118676"/>
                      <a:pt x="-507" y="113989"/>
                      <a:pt x="574" y="109301"/>
                    </a:cubicBezTo>
                    <a:cubicBezTo>
                      <a:pt x="2016" y="104614"/>
                      <a:pt x="4899" y="100648"/>
                      <a:pt x="9224" y="98124"/>
                    </a:cubicBezTo>
                    <a:lnTo>
                      <a:pt x="39499" y="80817"/>
                    </a:lnTo>
                    <a:close/>
                    <a:moveTo>
                      <a:pt x="197930" y="67536"/>
                    </a:moveTo>
                    <a:cubicBezTo>
                      <a:pt x="188279" y="73625"/>
                      <a:pt x="153248" y="98696"/>
                      <a:pt x="153248" y="123409"/>
                    </a:cubicBezTo>
                    <a:cubicBezTo>
                      <a:pt x="153248" y="135586"/>
                      <a:pt x="162900" y="145614"/>
                      <a:pt x="175053" y="145614"/>
                    </a:cubicBezTo>
                    <a:cubicBezTo>
                      <a:pt x="182917" y="145614"/>
                      <a:pt x="190066" y="141316"/>
                      <a:pt x="193998" y="134869"/>
                    </a:cubicBezTo>
                    <a:cubicBezTo>
                      <a:pt x="194713" y="133079"/>
                      <a:pt x="196500" y="132362"/>
                      <a:pt x="197930" y="132362"/>
                    </a:cubicBezTo>
                    <a:cubicBezTo>
                      <a:pt x="199360" y="132362"/>
                      <a:pt x="201147" y="133079"/>
                      <a:pt x="201862" y="134869"/>
                    </a:cubicBezTo>
                    <a:cubicBezTo>
                      <a:pt x="205794" y="141316"/>
                      <a:pt x="212943" y="145614"/>
                      <a:pt x="220807" y="145614"/>
                    </a:cubicBezTo>
                    <a:cubicBezTo>
                      <a:pt x="232960" y="145614"/>
                      <a:pt x="242611" y="135586"/>
                      <a:pt x="242611" y="123409"/>
                    </a:cubicBezTo>
                    <a:cubicBezTo>
                      <a:pt x="242611" y="98696"/>
                      <a:pt x="207581" y="73625"/>
                      <a:pt x="197930" y="67536"/>
                    </a:cubicBezTo>
                    <a:close/>
                    <a:moveTo>
                      <a:pt x="195428" y="58224"/>
                    </a:moveTo>
                    <a:cubicBezTo>
                      <a:pt x="196857" y="57150"/>
                      <a:pt x="198645" y="57150"/>
                      <a:pt x="200074" y="58224"/>
                    </a:cubicBezTo>
                    <a:cubicBezTo>
                      <a:pt x="202219" y="59299"/>
                      <a:pt x="251547" y="90100"/>
                      <a:pt x="251547" y="123409"/>
                    </a:cubicBezTo>
                    <a:cubicBezTo>
                      <a:pt x="251547" y="140600"/>
                      <a:pt x="237607" y="154568"/>
                      <a:pt x="220807" y="154568"/>
                    </a:cubicBezTo>
                    <a:cubicBezTo>
                      <a:pt x="214015" y="154568"/>
                      <a:pt x="207581" y="152419"/>
                      <a:pt x="202219" y="148479"/>
                    </a:cubicBezTo>
                    <a:lnTo>
                      <a:pt x="202219" y="165313"/>
                    </a:lnTo>
                    <a:lnTo>
                      <a:pt x="205436" y="165313"/>
                    </a:lnTo>
                    <a:cubicBezTo>
                      <a:pt x="207938" y="165313"/>
                      <a:pt x="210083" y="167462"/>
                      <a:pt x="210083" y="169969"/>
                    </a:cubicBezTo>
                    <a:cubicBezTo>
                      <a:pt x="210083" y="172476"/>
                      <a:pt x="207938" y="174267"/>
                      <a:pt x="205436" y="174267"/>
                    </a:cubicBezTo>
                    <a:lnTo>
                      <a:pt x="190423" y="174267"/>
                    </a:lnTo>
                    <a:cubicBezTo>
                      <a:pt x="187564" y="174267"/>
                      <a:pt x="185776" y="172476"/>
                      <a:pt x="185776" y="169969"/>
                    </a:cubicBezTo>
                    <a:cubicBezTo>
                      <a:pt x="185776" y="167462"/>
                      <a:pt x="187564" y="165313"/>
                      <a:pt x="190423" y="165313"/>
                    </a:cubicBezTo>
                    <a:lnTo>
                      <a:pt x="193283" y="165313"/>
                    </a:lnTo>
                    <a:lnTo>
                      <a:pt x="193283" y="148479"/>
                    </a:lnTo>
                    <a:cubicBezTo>
                      <a:pt x="188279" y="152419"/>
                      <a:pt x="181487" y="154568"/>
                      <a:pt x="175053" y="154568"/>
                    </a:cubicBezTo>
                    <a:cubicBezTo>
                      <a:pt x="157895" y="154568"/>
                      <a:pt x="143955" y="140600"/>
                      <a:pt x="143955" y="123409"/>
                    </a:cubicBezTo>
                    <a:cubicBezTo>
                      <a:pt x="143955" y="90100"/>
                      <a:pt x="193283" y="59299"/>
                      <a:pt x="195428" y="58224"/>
                    </a:cubicBezTo>
                    <a:close/>
                    <a:moveTo>
                      <a:pt x="95743" y="32470"/>
                    </a:moveTo>
                    <a:cubicBezTo>
                      <a:pt x="97890" y="31750"/>
                      <a:pt x="100395" y="33549"/>
                      <a:pt x="101111" y="35709"/>
                    </a:cubicBezTo>
                    <a:cubicBezTo>
                      <a:pt x="101469" y="38228"/>
                      <a:pt x="100037" y="40747"/>
                      <a:pt x="97890" y="41107"/>
                    </a:cubicBezTo>
                    <a:lnTo>
                      <a:pt x="66397" y="49745"/>
                    </a:lnTo>
                    <a:cubicBezTo>
                      <a:pt x="63892" y="50105"/>
                      <a:pt x="62103" y="51904"/>
                      <a:pt x="61029" y="53704"/>
                    </a:cubicBezTo>
                    <a:cubicBezTo>
                      <a:pt x="59955" y="55863"/>
                      <a:pt x="59598" y="58382"/>
                      <a:pt x="59955" y="60902"/>
                    </a:cubicBezTo>
                    <a:lnTo>
                      <a:pt x="109700" y="247330"/>
                    </a:lnTo>
                    <a:cubicBezTo>
                      <a:pt x="111132" y="252368"/>
                      <a:pt x="115784" y="255248"/>
                      <a:pt x="120794" y="253808"/>
                    </a:cubicBezTo>
                    <a:lnTo>
                      <a:pt x="167676" y="241571"/>
                    </a:lnTo>
                    <a:cubicBezTo>
                      <a:pt x="169823" y="240852"/>
                      <a:pt x="172328" y="241931"/>
                      <a:pt x="173044" y="244451"/>
                    </a:cubicBezTo>
                    <a:cubicBezTo>
                      <a:pt x="173760" y="246970"/>
                      <a:pt x="172328" y="249489"/>
                      <a:pt x="169823" y="249849"/>
                    </a:cubicBezTo>
                    <a:lnTo>
                      <a:pt x="122942" y="262446"/>
                    </a:lnTo>
                    <a:cubicBezTo>
                      <a:pt x="121510" y="262805"/>
                      <a:pt x="120079" y="263165"/>
                      <a:pt x="118647" y="263165"/>
                    </a:cubicBezTo>
                    <a:cubicBezTo>
                      <a:pt x="110416" y="263165"/>
                      <a:pt x="103258" y="257767"/>
                      <a:pt x="101111" y="249849"/>
                    </a:cubicBezTo>
                    <a:lnTo>
                      <a:pt x="51366" y="63061"/>
                    </a:lnTo>
                    <a:cubicBezTo>
                      <a:pt x="50293" y="58382"/>
                      <a:pt x="50651" y="53704"/>
                      <a:pt x="53156" y="49385"/>
                    </a:cubicBezTo>
                    <a:cubicBezTo>
                      <a:pt x="55661" y="45066"/>
                      <a:pt x="59598" y="42187"/>
                      <a:pt x="63892" y="41107"/>
                    </a:cubicBezTo>
                    <a:lnTo>
                      <a:pt x="95743" y="32470"/>
                    </a:lnTo>
                    <a:close/>
                    <a:moveTo>
                      <a:pt x="135651" y="19050"/>
                    </a:moveTo>
                    <a:cubicBezTo>
                      <a:pt x="138215" y="19050"/>
                      <a:pt x="140413" y="20881"/>
                      <a:pt x="140413" y="23446"/>
                    </a:cubicBezTo>
                    <a:cubicBezTo>
                      <a:pt x="140413" y="26010"/>
                      <a:pt x="138215" y="28208"/>
                      <a:pt x="135651" y="28208"/>
                    </a:cubicBezTo>
                    <a:cubicBezTo>
                      <a:pt x="133453" y="28208"/>
                      <a:pt x="131255" y="26010"/>
                      <a:pt x="131255" y="23446"/>
                    </a:cubicBezTo>
                    <a:cubicBezTo>
                      <a:pt x="131255" y="20881"/>
                      <a:pt x="133453" y="19050"/>
                      <a:pt x="135651" y="19050"/>
                    </a:cubicBezTo>
                    <a:close/>
                    <a:moveTo>
                      <a:pt x="131840" y="9006"/>
                    </a:moveTo>
                    <a:cubicBezTo>
                      <a:pt x="126787" y="9006"/>
                      <a:pt x="122816" y="13328"/>
                      <a:pt x="122816" y="18372"/>
                    </a:cubicBezTo>
                    <a:lnTo>
                      <a:pt x="122816" y="211816"/>
                    </a:lnTo>
                    <a:cubicBezTo>
                      <a:pt x="122816" y="216860"/>
                      <a:pt x="126787" y="220822"/>
                      <a:pt x="131840" y="220822"/>
                    </a:cubicBezTo>
                    <a:lnTo>
                      <a:pt x="266835" y="220822"/>
                    </a:lnTo>
                    <a:cubicBezTo>
                      <a:pt x="271888" y="220822"/>
                      <a:pt x="275859" y="216860"/>
                      <a:pt x="275859" y="211816"/>
                    </a:cubicBezTo>
                    <a:lnTo>
                      <a:pt x="275859" y="18372"/>
                    </a:lnTo>
                    <a:cubicBezTo>
                      <a:pt x="275859" y="13328"/>
                      <a:pt x="271888" y="9006"/>
                      <a:pt x="266835" y="9006"/>
                    </a:cubicBezTo>
                    <a:lnTo>
                      <a:pt x="131840" y="9006"/>
                    </a:lnTo>
                    <a:close/>
                    <a:moveTo>
                      <a:pt x="131840" y="0"/>
                    </a:moveTo>
                    <a:lnTo>
                      <a:pt x="266835" y="0"/>
                    </a:lnTo>
                    <a:cubicBezTo>
                      <a:pt x="276941" y="0"/>
                      <a:pt x="284882" y="8285"/>
                      <a:pt x="284882" y="18372"/>
                    </a:cubicBezTo>
                    <a:lnTo>
                      <a:pt x="284882" y="211816"/>
                    </a:lnTo>
                    <a:cubicBezTo>
                      <a:pt x="284882" y="221543"/>
                      <a:pt x="276941" y="229828"/>
                      <a:pt x="266835" y="229828"/>
                    </a:cubicBezTo>
                    <a:lnTo>
                      <a:pt x="131840" y="229828"/>
                    </a:lnTo>
                    <a:cubicBezTo>
                      <a:pt x="121734" y="229828"/>
                      <a:pt x="113793" y="221543"/>
                      <a:pt x="113793" y="211816"/>
                    </a:cubicBezTo>
                    <a:lnTo>
                      <a:pt x="113793" y="18372"/>
                    </a:lnTo>
                    <a:cubicBezTo>
                      <a:pt x="113793" y="8285"/>
                      <a:pt x="121734" y="0"/>
                      <a:pt x="1318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endParaRPr lang="en-US" sz="900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802056CA-1BB1-B3C4-0200-0537AF480169}"/>
                </a:ext>
              </a:extLst>
            </p:cNvPr>
            <p:cNvSpPr txBox="1">
              <a:spLocks/>
            </p:cNvSpPr>
            <p:nvPr/>
          </p:nvSpPr>
          <p:spPr>
            <a:xfrm>
              <a:off x="1491216" y="3058838"/>
              <a:ext cx="4353903" cy="617348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Una herramienta para entender que la ACC es un proceso evolutivo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D8197F21-0F6B-EE25-A93F-48E0D464FC32}"/>
                </a:ext>
              </a:extLst>
            </p:cNvPr>
            <p:cNvSpPr txBox="1">
              <a:spLocks/>
            </p:cNvSpPr>
            <p:nvPr/>
          </p:nvSpPr>
          <p:spPr>
            <a:xfrm>
              <a:off x="1491217" y="3916740"/>
              <a:ext cx="4353902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Un mecanismo para identificar los criterios básicos de ACC y el avance de la empresa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A08F13E4-FB9B-6520-AC4B-DDABFBB39E11}"/>
                </a:ext>
              </a:extLst>
            </p:cNvPr>
            <p:cNvSpPr txBox="1">
              <a:spLocks/>
            </p:cNvSpPr>
            <p:nvPr/>
          </p:nvSpPr>
          <p:spPr>
            <a:xfrm>
              <a:off x="1491217" y="4713484"/>
              <a:ext cx="4353902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Un ejercicio de autoevaluación y autoconocimiento para la toma de decisiones</a:t>
              </a: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AD812A0F-BDF4-2481-FE1F-1EAE369EB1C1}"/>
                </a:ext>
              </a:extLst>
            </p:cNvPr>
            <p:cNvSpPr txBox="1">
              <a:spLocks/>
            </p:cNvSpPr>
            <p:nvPr/>
          </p:nvSpPr>
          <p:spPr>
            <a:xfrm>
              <a:off x="1491216" y="5519117"/>
              <a:ext cx="4353901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Una orientación para llevar los temas de ACC a otras áreas de la empresa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48F854CE-C6F0-A9FB-B05B-759A9BA1083B}"/>
                </a:ext>
              </a:extLst>
            </p:cNvPr>
            <p:cNvSpPr txBox="1">
              <a:spLocks/>
            </p:cNvSpPr>
            <p:nvPr/>
          </p:nvSpPr>
          <p:spPr>
            <a:xfrm>
              <a:off x="7321898" y="3113596"/>
              <a:ext cx="4154735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No es una certificación gubernamental de Adaptación al Cambio Climático</a:t>
              </a: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3408ED18-E3FB-0CA9-A71D-A6656FF78A8D}"/>
                </a:ext>
              </a:extLst>
            </p:cNvPr>
            <p:cNvSpPr txBox="1">
              <a:spLocks/>
            </p:cNvSpPr>
            <p:nvPr/>
          </p:nvSpPr>
          <p:spPr>
            <a:xfrm>
              <a:off x="7321899" y="3943020"/>
              <a:ext cx="4154736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No es un plan para implementar medidas de adaptación al cambio climático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29448FD5-D733-1263-47D5-153FB1AC6782}"/>
                </a:ext>
              </a:extLst>
            </p:cNvPr>
            <p:cNvSpPr txBox="1">
              <a:spLocks/>
            </p:cNvSpPr>
            <p:nvPr/>
          </p:nvSpPr>
          <p:spPr>
            <a:xfrm>
              <a:off x="7321898" y="4766822"/>
              <a:ext cx="4154736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No es una herramienta de asesoría en reducción de Gases Efecto Invernadero o </a:t>
              </a:r>
              <a:r>
                <a:rPr lang="es-MX" sz="1600" dirty="0" err="1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co-beneficios</a:t>
              </a:r>
              <a:endParaRPr lang="es-MX" sz="1600" dirty="0">
                <a:solidFill>
                  <a:srgbClr val="2E5DA8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AD245DD2-2C8F-EF4A-CDE3-F29A5C792F8C}"/>
                </a:ext>
              </a:extLst>
            </p:cNvPr>
            <p:cNvSpPr txBox="1">
              <a:spLocks/>
            </p:cNvSpPr>
            <p:nvPr/>
          </p:nvSpPr>
          <p:spPr>
            <a:xfrm>
              <a:off x="7321898" y="5513362"/>
              <a:ext cx="4154736" cy="507831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s-MX" sz="1600" dirty="0">
                  <a:solidFill>
                    <a:srgbClr val="2E5DA8"/>
                  </a:solidFill>
                  <a:latin typeface="+mn-lt"/>
                  <a:ea typeface="Lato Light" panose="020F0502020204030203" pitchFamily="34" charset="0"/>
                  <a:cs typeface="Lato Light" panose="020F0502020204030203" pitchFamily="34" charset="0"/>
                </a:rPr>
                <a:t>No es una guía para seguir al pie de la letra en adaptación al cambio climático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3B97C5-CC45-8AE2-B0BB-93BD92AD897C}"/>
                </a:ext>
              </a:extLst>
            </p:cNvPr>
            <p:cNvSpPr txBox="1"/>
            <p:nvPr/>
          </p:nvSpPr>
          <p:spPr>
            <a:xfrm>
              <a:off x="2854804" y="2141214"/>
              <a:ext cx="109356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¿qué es?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71C54E-FA9C-DC40-76B7-D26139362990}"/>
                </a:ext>
              </a:extLst>
            </p:cNvPr>
            <p:cNvSpPr txBox="1"/>
            <p:nvPr/>
          </p:nvSpPr>
          <p:spPr>
            <a:xfrm>
              <a:off x="8190357" y="2141214"/>
              <a:ext cx="1406154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¿qué no es?</a:t>
              </a:r>
            </a:p>
          </p:txBody>
        </p:sp>
        <p:sp>
          <p:nvSpPr>
            <p:cNvPr id="37" name="Freeform 731">
              <a:extLst>
                <a:ext uri="{FF2B5EF4-FFF2-40B4-BE49-F238E27FC236}">
                  <a16:creationId xmlns:a16="http://schemas.microsoft.com/office/drawing/2014/main" id="{DE47F9B4-D7DF-B991-0289-8F2A64DD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8420" y="5623946"/>
              <a:ext cx="308025" cy="323427"/>
            </a:xfrm>
            <a:custGeom>
              <a:avLst/>
              <a:gdLst/>
              <a:ahLst/>
              <a:cxnLst/>
              <a:rect l="0" t="0" r="r" b="b"/>
              <a:pathLst>
                <a:path w="284882" h="299678">
                  <a:moveTo>
                    <a:pt x="261064" y="203200"/>
                  </a:moveTo>
                  <a:cubicBezTo>
                    <a:pt x="263629" y="203200"/>
                    <a:pt x="265827" y="205032"/>
                    <a:pt x="265827" y="207596"/>
                  </a:cubicBezTo>
                  <a:cubicBezTo>
                    <a:pt x="265827" y="210161"/>
                    <a:pt x="263629" y="212359"/>
                    <a:pt x="261064" y="212359"/>
                  </a:cubicBezTo>
                  <a:cubicBezTo>
                    <a:pt x="258500" y="212359"/>
                    <a:pt x="256668" y="210161"/>
                    <a:pt x="256668" y="207596"/>
                  </a:cubicBezTo>
                  <a:cubicBezTo>
                    <a:pt x="256668" y="205032"/>
                    <a:pt x="258500" y="203200"/>
                    <a:pt x="261064" y="203200"/>
                  </a:cubicBezTo>
                  <a:close/>
                  <a:moveTo>
                    <a:pt x="39499" y="80817"/>
                  </a:moveTo>
                  <a:cubicBezTo>
                    <a:pt x="41662" y="79375"/>
                    <a:pt x="44545" y="80096"/>
                    <a:pt x="45626" y="82259"/>
                  </a:cubicBezTo>
                  <a:cubicBezTo>
                    <a:pt x="47068" y="84423"/>
                    <a:pt x="45987" y="87307"/>
                    <a:pt x="44185" y="88389"/>
                  </a:cubicBezTo>
                  <a:lnTo>
                    <a:pt x="13549" y="106056"/>
                  </a:lnTo>
                  <a:cubicBezTo>
                    <a:pt x="11387" y="107138"/>
                    <a:pt x="9945" y="109301"/>
                    <a:pt x="9224" y="111465"/>
                  </a:cubicBezTo>
                  <a:cubicBezTo>
                    <a:pt x="8503" y="113989"/>
                    <a:pt x="9224" y="116512"/>
                    <a:pt x="10305" y="118315"/>
                  </a:cubicBezTo>
                  <a:lnTo>
                    <a:pt x="107258" y="285976"/>
                  </a:lnTo>
                  <a:cubicBezTo>
                    <a:pt x="109781" y="290303"/>
                    <a:pt x="115187" y="292106"/>
                    <a:pt x="119512" y="289582"/>
                  </a:cubicBezTo>
                  <a:lnTo>
                    <a:pt x="199886" y="243070"/>
                  </a:lnTo>
                  <a:cubicBezTo>
                    <a:pt x="202048" y="241988"/>
                    <a:pt x="204571" y="242349"/>
                    <a:pt x="206013" y="244512"/>
                  </a:cubicBezTo>
                  <a:cubicBezTo>
                    <a:pt x="207094" y="246675"/>
                    <a:pt x="206373" y="249560"/>
                    <a:pt x="204571" y="251002"/>
                  </a:cubicBezTo>
                  <a:lnTo>
                    <a:pt x="123837" y="297154"/>
                  </a:lnTo>
                  <a:cubicBezTo>
                    <a:pt x="120954" y="298957"/>
                    <a:pt x="118071" y="299678"/>
                    <a:pt x="114827" y="299678"/>
                  </a:cubicBezTo>
                  <a:cubicBezTo>
                    <a:pt x="113385" y="299678"/>
                    <a:pt x="111583" y="299317"/>
                    <a:pt x="110142" y="298957"/>
                  </a:cubicBezTo>
                  <a:cubicBezTo>
                    <a:pt x="105456" y="297875"/>
                    <a:pt x="101491" y="294630"/>
                    <a:pt x="99329" y="290664"/>
                  </a:cubicBezTo>
                  <a:lnTo>
                    <a:pt x="2376" y="123003"/>
                  </a:lnTo>
                  <a:cubicBezTo>
                    <a:pt x="-147" y="118676"/>
                    <a:pt x="-507" y="113989"/>
                    <a:pt x="574" y="109301"/>
                  </a:cubicBezTo>
                  <a:cubicBezTo>
                    <a:pt x="2016" y="104614"/>
                    <a:pt x="4899" y="100648"/>
                    <a:pt x="9224" y="98124"/>
                  </a:cubicBezTo>
                  <a:lnTo>
                    <a:pt x="39499" y="80817"/>
                  </a:lnTo>
                  <a:close/>
                  <a:moveTo>
                    <a:pt x="197930" y="67536"/>
                  </a:moveTo>
                  <a:cubicBezTo>
                    <a:pt x="188279" y="73625"/>
                    <a:pt x="153248" y="98696"/>
                    <a:pt x="153248" y="123409"/>
                  </a:cubicBezTo>
                  <a:cubicBezTo>
                    <a:pt x="153248" y="135586"/>
                    <a:pt x="162900" y="145614"/>
                    <a:pt x="175053" y="145614"/>
                  </a:cubicBezTo>
                  <a:cubicBezTo>
                    <a:pt x="182917" y="145614"/>
                    <a:pt x="190066" y="141316"/>
                    <a:pt x="193998" y="134869"/>
                  </a:cubicBezTo>
                  <a:cubicBezTo>
                    <a:pt x="194713" y="133079"/>
                    <a:pt x="196500" y="132362"/>
                    <a:pt x="197930" y="132362"/>
                  </a:cubicBezTo>
                  <a:cubicBezTo>
                    <a:pt x="199360" y="132362"/>
                    <a:pt x="201147" y="133079"/>
                    <a:pt x="201862" y="134869"/>
                  </a:cubicBezTo>
                  <a:cubicBezTo>
                    <a:pt x="205794" y="141316"/>
                    <a:pt x="212943" y="145614"/>
                    <a:pt x="220807" y="145614"/>
                  </a:cubicBezTo>
                  <a:cubicBezTo>
                    <a:pt x="232960" y="145614"/>
                    <a:pt x="242611" y="135586"/>
                    <a:pt x="242611" y="123409"/>
                  </a:cubicBezTo>
                  <a:cubicBezTo>
                    <a:pt x="242611" y="98696"/>
                    <a:pt x="207581" y="73625"/>
                    <a:pt x="197930" y="67536"/>
                  </a:cubicBezTo>
                  <a:close/>
                  <a:moveTo>
                    <a:pt x="195428" y="58224"/>
                  </a:moveTo>
                  <a:cubicBezTo>
                    <a:pt x="196857" y="57150"/>
                    <a:pt x="198645" y="57150"/>
                    <a:pt x="200074" y="58224"/>
                  </a:cubicBezTo>
                  <a:cubicBezTo>
                    <a:pt x="202219" y="59299"/>
                    <a:pt x="251547" y="90100"/>
                    <a:pt x="251547" y="123409"/>
                  </a:cubicBezTo>
                  <a:cubicBezTo>
                    <a:pt x="251547" y="140600"/>
                    <a:pt x="237607" y="154568"/>
                    <a:pt x="220807" y="154568"/>
                  </a:cubicBezTo>
                  <a:cubicBezTo>
                    <a:pt x="214015" y="154568"/>
                    <a:pt x="207581" y="152419"/>
                    <a:pt x="202219" y="148479"/>
                  </a:cubicBezTo>
                  <a:lnTo>
                    <a:pt x="202219" y="165313"/>
                  </a:lnTo>
                  <a:lnTo>
                    <a:pt x="205436" y="165313"/>
                  </a:lnTo>
                  <a:cubicBezTo>
                    <a:pt x="207938" y="165313"/>
                    <a:pt x="210083" y="167462"/>
                    <a:pt x="210083" y="169969"/>
                  </a:cubicBezTo>
                  <a:cubicBezTo>
                    <a:pt x="210083" y="172476"/>
                    <a:pt x="207938" y="174267"/>
                    <a:pt x="205436" y="174267"/>
                  </a:cubicBezTo>
                  <a:lnTo>
                    <a:pt x="190423" y="174267"/>
                  </a:lnTo>
                  <a:cubicBezTo>
                    <a:pt x="187564" y="174267"/>
                    <a:pt x="185776" y="172476"/>
                    <a:pt x="185776" y="169969"/>
                  </a:cubicBezTo>
                  <a:cubicBezTo>
                    <a:pt x="185776" y="167462"/>
                    <a:pt x="187564" y="165313"/>
                    <a:pt x="190423" y="165313"/>
                  </a:cubicBezTo>
                  <a:lnTo>
                    <a:pt x="193283" y="165313"/>
                  </a:lnTo>
                  <a:lnTo>
                    <a:pt x="193283" y="148479"/>
                  </a:lnTo>
                  <a:cubicBezTo>
                    <a:pt x="188279" y="152419"/>
                    <a:pt x="181487" y="154568"/>
                    <a:pt x="175053" y="154568"/>
                  </a:cubicBezTo>
                  <a:cubicBezTo>
                    <a:pt x="157895" y="154568"/>
                    <a:pt x="143955" y="140600"/>
                    <a:pt x="143955" y="123409"/>
                  </a:cubicBezTo>
                  <a:cubicBezTo>
                    <a:pt x="143955" y="90100"/>
                    <a:pt x="193283" y="59299"/>
                    <a:pt x="195428" y="58224"/>
                  </a:cubicBezTo>
                  <a:close/>
                  <a:moveTo>
                    <a:pt x="95743" y="32470"/>
                  </a:moveTo>
                  <a:cubicBezTo>
                    <a:pt x="97890" y="31750"/>
                    <a:pt x="100395" y="33549"/>
                    <a:pt x="101111" y="35709"/>
                  </a:cubicBezTo>
                  <a:cubicBezTo>
                    <a:pt x="101469" y="38228"/>
                    <a:pt x="100037" y="40747"/>
                    <a:pt x="97890" y="41107"/>
                  </a:cubicBezTo>
                  <a:lnTo>
                    <a:pt x="66397" y="49745"/>
                  </a:lnTo>
                  <a:cubicBezTo>
                    <a:pt x="63892" y="50105"/>
                    <a:pt x="62103" y="51904"/>
                    <a:pt x="61029" y="53704"/>
                  </a:cubicBezTo>
                  <a:cubicBezTo>
                    <a:pt x="59955" y="55863"/>
                    <a:pt x="59598" y="58382"/>
                    <a:pt x="59955" y="60902"/>
                  </a:cubicBezTo>
                  <a:lnTo>
                    <a:pt x="109700" y="247330"/>
                  </a:lnTo>
                  <a:cubicBezTo>
                    <a:pt x="111132" y="252368"/>
                    <a:pt x="115784" y="255248"/>
                    <a:pt x="120794" y="253808"/>
                  </a:cubicBezTo>
                  <a:lnTo>
                    <a:pt x="167676" y="241571"/>
                  </a:lnTo>
                  <a:cubicBezTo>
                    <a:pt x="169823" y="240852"/>
                    <a:pt x="172328" y="241931"/>
                    <a:pt x="173044" y="244451"/>
                  </a:cubicBezTo>
                  <a:cubicBezTo>
                    <a:pt x="173760" y="246970"/>
                    <a:pt x="172328" y="249489"/>
                    <a:pt x="169823" y="249849"/>
                  </a:cubicBezTo>
                  <a:lnTo>
                    <a:pt x="122942" y="262446"/>
                  </a:lnTo>
                  <a:cubicBezTo>
                    <a:pt x="121510" y="262805"/>
                    <a:pt x="120079" y="263165"/>
                    <a:pt x="118647" y="263165"/>
                  </a:cubicBezTo>
                  <a:cubicBezTo>
                    <a:pt x="110416" y="263165"/>
                    <a:pt x="103258" y="257767"/>
                    <a:pt x="101111" y="249849"/>
                  </a:cubicBezTo>
                  <a:lnTo>
                    <a:pt x="51366" y="63061"/>
                  </a:lnTo>
                  <a:cubicBezTo>
                    <a:pt x="50293" y="58382"/>
                    <a:pt x="50651" y="53704"/>
                    <a:pt x="53156" y="49385"/>
                  </a:cubicBezTo>
                  <a:cubicBezTo>
                    <a:pt x="55661" y="45066"/>
                    <a:pt x="59598" y="42187"/>
                    <a:pt x="63892" y="41107"/>
                  </a:cubicBezTo>
                  <a:lnTo>
                    <a:pt x="95743" y="32470"/>
                  </a:lnTo>
                  <a:close/>
                  <a:moveTo>
                    <a:pt x="135651" y="19050"/>
                  </a:moveTo>
                  <a:cubicBezTo>
                    <a:pt x="138215" y="19050"/>
                    <a:pt x="140413" y="20881"/>
                    <a:pt x="140413" y="23446"/>
                  </a:cubicBezTo>
                  <a:cubicBezTo>
                    <a:pt x="140413" y="26010"/>
                    <a:pt x="138215" y="28208"/>
                    <a:pt x="135651" y="28208"/>
                  </a:cubicBezTo>
                  <a:cubicBezTo>
                    <a:pt x="133453" y="28208"/>
                    <a:pt x="131255" y="26010"/>
                    <a:pt x="131255" y="23446"/>
                  </a:cubicBezTo>
                  <a:cubicBezTo>
                    <a:pt x="131255" y="20881"/>
                    <a:pt x="133453" y="19050"/>
                    <a:pt x="135651" y="19050"/>
                  </a:cubicBezTo>
                  <a:close/>
                  <a:moveTo>
                    <a:pt x="131840" y="9006"/>
                  </a:moveTo>
                  <a:cubicBezTo>
                    <a:pt x="126787" y="9006"/>
                    <a:pt x="122816" y="13328"/>
                    <a:pt x="122816" y="18372"/>
                  </a:cubicBezTo>
                  <a:lnTo>
                    <a:pt x="122816" y="211816"/>
                  </a:lnTo>
                  <a:cubicBezTo>
                    <a:pt x="122816" y="216860"/>
                    <a:pt x="126787" y="220822"/>
                    <a:pt x="131840" y="220822"/>
                  </a:cubicBezTo>
                  <a:lnTo>
                    <a:pt x="266835" y="220822"/>
                  </a:lnTo>
                  <a:cubicBezTo>
                    <a:pt x="271888" y="220822"/>
                    <a:pt x="275859" y="216860"/>
                    <a:pt x="275859" y="211816"/>
                  </a:cubicBezTo>
                  <a:lnTo>
                    <a:pt x="275859" y="18372"/>
                  </a:lnTo>
                  <a:cubicBezTo>
                    <a:pt x="275859" y="13328"/>
                    <a:pt x="271888" y="9006"/>
                    <a:pt x="266835" y="9006"/>
                  </a:cubicBezTo>
                  <a:lnTo>
                    <a:pt x="131840" y="9006"/>
                  </a:lnTo>
                  <a:close/>
                  <a:moveTo>
                    <a:pt x="131840" y="0"/>
                  </a:moveTo>
                  <a:lnTo>
                    <a:pt x="266835" y="0"/>
                  </a:lnTo>
                  <a:cubicBezTo>
                    <a:pt x="276941" y="0"/>
                    <a:pt x="284882" y="8285"/>
                    <a:pt x="284882" y="18372"/>
                  </a:cubicBezTo>
                  <a:lnTo>
                    <a:pt x="284882" y="211816"/>
                  </a:lnTo>
                  <a:cubicBezTo>
                    <a:pt x="284882" y="221543"/>
                    <a:pt x="276941" y="229828"/>
                    <a:pt x="266835" y="229828"/>
                  </a:cubicBezTo>
                  <a:lnTo>
                    <a:pt x="131840" y="229828"/>
                  </a:lnTo>
                  <a:cubicBezTo>
                    <a:pt x="121734" y="229828"/>
                    <a:pt x="113793" y="221543"/>
                    <a:pt x="113793" y="211816"/>
                  </a:cubicBezTo>
                  <a:lnTo>
                    <a:pt x="113793" y="18372"/>
                  </a:lnTo>
                  <a:cubicBezTo>
                    <a:pt x="113793" y="8285"/>
                    <a:pt x="121734" y="0"/>
                    <a:pt x="1318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39F10B-21B1-7BCD-8539-D9F4FF6BAC03}"/>
              </a:ext>
            </a:extLst>
          </p:cNvPr>
          <p:cNvSpPr txBox="1"/>
          <p:nvPr/>
        </p:nvSpPr>
        <p:spPr>
          <a:xfrm>
            <a:off x="139178" y="151796"/>
            <a:ext cx="1205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herramienta práctica para la autogestión empresarial</a:t>
            </a:r>
          </a:p>
          <a:p>
            <a:endParaRPr lang="en-CO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F79969-4708-934F-C7C2-4EE0D8A8128A}"/>
              </a:ext>
            </a:extLst>
          </p:cNvPr>
          <p:cNvCxnSpPr>
            <a:cxnSpLocks/>
          </p:cNvCxnSpPr>
          <p:nvPr/>
        </p:nvCxnSpPr>
        <p:spPr>
          <a:xfrm>
            <a:off x="-16460" y="954571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858E40D-05CF-DFE1-1913-2A356DCC861D}"/>
              </a:ext>
            </a:extLst>
          </p:cNvPr>
          <p:cNvSpPr txBox="1"/>
          <p:nvPr/>
        </p:nvSpPr>
        <p:spPr>
          <a:xfrm>
            <a:off x="222846" y="6383503"/>
            <a:ext cx="87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PNACC, (2021), </a:t>
            </a:r>
            <a:r>
              <a:rPr lang="en-US" sz="1400" dirty="0" err="1"/>
              <a:t>Herramienta</a:t>
            </a:r>
            <a:r>
              <a:rPr lang="en-US" sz="1400" dirty="0"/>
              <a:t> para la </a:t>
            </a:r>
            <a:r>
              <a:rPr lang="en-US" sz="1400" dirty="0" err="1"/>
              <a:t>Gestión</a:t>
            </a:r>
            <a:r>
              <a:rPr lang="en-US" sz="1400" dirty="0"/>
              <a:t>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riesgos</a:t>
            </a:r>
            <a:r>
              <a:rPr lang="en-US" sz="1400" dirty="0"/>
              <a:t> </a:t>
            </a:r>
            <a:r>
              <a:rPr lang="en-US" sz="1400" dirty="0" err="1"/>
              <a:t>climáticos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sector </a:t>
            </a:r>
            <a:r>
              <a:rPr lang="en-US" sz="1400" dirty="0" err="1"/>
              <a:t>empresarial</a:t>
            </a:r>
            <a:endParaRPr lang="en-CO" sz="1400" dirty="0"/>
          </a:p>
        </p:txBody>
      </p:sp>
    </p:spTree>
    <p:extLst>
      <p:ext uri="{BB962C8B-B14F-4D97-AF65-F5344CB8AC3E}">
        <p14:creationId xmlns:p14="http://schemas.microsoft.com/office/powerpoint/2010/main" val="122655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2499</Words>
  <Application>Microsoft Macintosh PowerPoint</Application>
  <PresentationFormat>Widescreen</PresentationFormat>
  <Paragraphs>204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Lato Light</vt:lpstr>
      <vt:lpstr>Poppins</vt:lpstr>
      <vt:lpstr>Roboto</vt:lpstr>
      <vt:lpstr>SourceSansPro</vt:lpstr>
      <vt:lpstr>Work Sans</vt:lpstr>
      <vt:lpstr>Work Sans Bold Roman</vt:lpstr>
      <vt:lpstr>Work Sans Regular Roman</vt:lpstr>
      <vt:lpstr>Work Sans SemiBold</vt:lpstr>
      <vt:lpstr>Work Sans SemiBold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Paola Pulido</cp:lastModifiedBy>
  <cp:revision>52</cp:revision>
  <dcterms:created xsi:type="dcterms:W3CDTF">2023-05-12T18:57:47Z</dcterms:created>
  <dcterms:modified xsi:type="dcterms:W3CDTF">2023-05-19T13:42:25Z</dcterms:modified>
</cp:coreProperties>
</file>