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994" r:id="rId3"/>
    <p:sldId id="817" r:id="rId4"/>
    <p:sldId id="417" r:id="rId5"/>
    <p:sldId id="261" r:id="rId6"/>
    <p:sldId id="260" r:id="rId7"/>
    <p:sldId id="801" r:id="rId8"/>
    <p:sldId id="802" r:id="rId9"/>
    <p:sldId id="438" r:id="rId10"/>
    <p:sldId id="815" r:id="rId11"/>
    <p:sldId id="816" r:id="rId12"/>
    <p:sldId id="813" r:id="rId13"/>
    <p:sldId id="814" r:id="rId14"/>
    <p:sldId id="987" r:id="rId15"/>
    <p:sldId id="983" r:id="rId16"/>
    <p:sldId id="980" r:id="rId17"/>
    <p:sldId id="981" r:id="rId18"/>
    <p:sldId id="273" r:id="rId19"/>
    <p:sldId id="258" r:id="rId20"/>
  </p:sldIdLst>
  <p:sldSz cx="12192000" cy="6858000"/>
  <p:notesSz cx="6858000" cy="9144000"/>
  <p:defaultTextStyle>
    <a:defPPr>
      <a:defRPr lang="es-G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8911"/>
    <a:srgbClr val="684A09"/>
    <a:srgbClr val="7EC02E"/>
    <a:srgbClr val="98999D"/>
    <a:srgbClr val="5D5E60"/>
    <a:srgbClr val="477626"/>
    <a:srgbClr val="BF6F2D"/>
    <a:srgbClr val="803D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 autoAdjust="0"/>
    <p:restoredTop sz="94660"/>
  </p:normalViewPr>
  <p:slideViewPr>
    <p:cSldViewPr>
      <p:cViewPr varScale="1">
        <p:scale>
          <a:sx n="96" d="100"/>
          <a:sy n="96" d="100"/>
        </p:scale>
        <p:origin x="600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6211B839-9A50-5C6A-F75B-42A2012E63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A659875-CD74-7E4B-49E5-465FA15FC35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16F7533-7713-4F7C-9274-C5CD78A36963}" type="datetimeFigureOut">
              <a:rPr lang="es-GT"/>
              <a:pPr>
                <a:defRPr/>
              </a:pPr>
              <a:t>24/05/23</a:t>
            </a:fld>
            <a:endParaRPr lang="es-GT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F62EB6D2-D198-021D-3994-417BB2F994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GT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F2A04DE0-C372-2CCF-A694-2D2B4944E7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Editar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GT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40353D3-66D3-2903-8990-96BA650DBC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0A4F10-B672-7B87-A3C4-448C0A1AA5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6E9FF6C-FBD3-4DAF-A5B6-104ADFE2AC28}" type="slidenum">
              <a:rPr lang="es-GT" altLang="es-GT"/>
              <a:pPr>
                <a:defRPr/>
              </a:pPr>
              <a:t>‹Nº›</a:t>
            </a:fld>
            <a:endParaRPr lang="es-GT" altLang="es-G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3" name="Google Shape;1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2" name="Google Shape;14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Google Shape;413;gf216d77467_0_69:notes">
            <a:extLst>
              <a:ext uri="{FF2B5EF4-FFF2-40B4-BE49-F238E27FC236}">
                <a16:creationId xmlns:a16="http://schemas.microsoft.com/office/drawing/2014/main" id="{B05E2246-CE9A-3FDD-6CDA-5D8E09C7D4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ts val="1400"/>
            </a:pPr>
            <a:endParaRPr lang="es-GT" altLang="es-GT"/>
          </a:p>
        </p:txBody>
      </p:sp>
      <p:sp>
        <p:nvSpPr>
          <p:cNvPr id="32771" name="Google Shape;414;gf216d77467_0_69:notes">
            <a:extLst>
              <a:ext uri="{FF2B5EF4-FFF2-40B4-BE49-F238E27FC236}">
                <a16:creationId xmlns:a16="http://schemas.microsoft.com/office/drawing/2014/main" id="{B4F7ADD1-D2C9-01FC-C33E-A786BCD09D9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752301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Google Shape;432;gf216d77467_0_78:notes">
            <a:extLst>
              <a:ext uri="{FF2B5EF4-FFF2-40B4-BE49-F238E27FC236}">
                <a16:creationId xmlns:a16="http://schemas.microsoft.com/office/drawing/2014/main" id="{1ED89E53-39F2-9E19-837B-DBA0983E36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ts val="1400"/>
            </a:pPr>
            <a:endParaRPr lang="es-GT" altLang="es-GT"/>
          </a:p>
        </p:txBody>
      </p:sp>
      <p:sp>
        <p:nvSpPr>
          <p:cNvPr id="34819" name="Google Shape;433;gf216d77467_0_78:notes">
            <a:extLst>
              <a:ext uri="{FF2B5EF4-FFF2-40B4-BE49-F238E27FC236}">
                <a16:creationId xmlns:a16="http://schemas.microsoft.com/office/drawing/2014/main" id="{BB7871DC-4831-6CF7-E838-99612D7304A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Marcador de imagen de diapositiva 1">
            <a:extLst>
              <a:ext uri="{FF2B5EF4-FFF2-40B4-BE49-F238E27FC236}">
                <a16:creationId xmlns:a16="http://schemas.microsoft.com/office/drawing/2014/main" id="{49F42F17-22C0-F876-3E50-AA12D3065C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Marcador de notas 2">
            <a:extLst>
              <a:ext uri="{FF2B5EF4-FFF2-40B4-BE49-F238E27FC236}">
                <a16:creationId xmlns:a16="http://schemas.microsoft.com/office/drawing/2014/main" id="{BE9D584D-C73B-83FF-F8E1-E1EF90850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GT" altLang="es-GT"/>
          </a:p>
        </p:txBody>
      </p:sp>
      <p:sp>
        <p:nvSpPr>
          <p:cNvPr id="57348" name="Marcador de número de diapositiva 3">
            <a:extLst>
              <a:ext uri="{FF2B5EF4-FFF2-40B4-BE49-F238E27FC236}">
                <a16:creationId xmlns:a16="http://schemas.microsoft.com/office/drawing/2014/main" id="{34965932-5863-3597-0E09-5BA2D73645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244B020-2B4F-42FB-8A17-4D2E5D65D97D}" type="slidenum">
              <a:rPr lang="es-GT" altLang="es-GT" smtClean="0"/>
              <a:pPr/>
              <a:t>19</a:t>
            </a:fld>
            <a:endParaRPr lang="es-GT" altLang="es-G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GT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0B456DC1-67A7-8A40-7FE2-7D66E8104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060C9-622F-489C-9AA1-6471F20CE39C}" type="datetimeFigureOut">
              <a:rPr lang="es-GT"/>
              <a:pPr>
                <a:defRPr/>
              </a:pPr>
              <a:t>24/05/23</a:t>
            </a:fld>
            <a:endParaRPr lang="es-GT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2876A960-2555-B0B1-30BF-E358609D9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A5C687B-E92F-DAC1-B362-0939C31E4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1D5F6-F58C-48BC-96DE-626C43E7E12D}" type="slidenum">
              <a:rPr lang="es-GT" altLang="es-GT"/>
              <a:pPr>
                <a:defRPr/>
              </a:pPr>
              <a:t>‹Nº›</a:t>
            </a:fld>
            <a:endParaRPr lang="es-GT" altLang="es-GT"/>
          </a:p>
        </p:txBody>
      </p:sp>
    </p:spTree>
    <p:extLst>
      <p:ext uri="{BB962C8B-B14F-4D97-AF65-F5344CB8AC3E}">
        <p14:creationId xmlns:p14="http://schemas.microsoft.com/office/powerpoint/2010/main" val="3835844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C68FF5EA-8C1A-0C33-1B41-F7FC3A153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05742-FEAA-436D-A7F2-CADC4EA0A973}" type="datetimeFigureOut">
              <a:rPr lang="es-GT"/>
              <a:pPr>
                <a:defRPr/>
              </a:pPr>
              <a:t>24/05/23</a:t>
            </a:fld>
            <a:endParaRPr lang="es-GT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F1B72429-594D-4281-F251-1D9B552F2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53E7F891-4DA8-B524-8018-29AEBD6D2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0763F-338B-4FEB-B70D-70F206A094F9}" type="slidenum">
              <a:rPr lang="es-GT" altLang="es-GT"/>
              <a:pPr>
                <a:defRPr/>
              </a:pPr>
              <a:t>‹Nº›</a:t>
            </a:fld>
            <a:endParaRPr lang="es-GT" altLang="es-GT"/>
          </a:p>
        </p:txBody>
      </p:sp>
    </p:spTree>
    <p:extLst>
      <p:ext uri="{BB962C8B-B14F-4D97-AF65-F5344CB8AC3E}">
        <p14:creationId xmlns:p14="http://schemas.microsoft.com/office/powerpoint/2010/main" val="3871495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6948F852-63C0-8C55-6AFA-687171AAA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DC768-64D5-4210-B35B-F800DF00A323}" type="datetimeFigureOut">
              <a:rPr lang="es-GT"/>
              <a:pPr>
                <a:defRPr/>
              </a:pPr>
              <a:t>24/05/23</a:t>
            </a:fld>
            <a:endParaRPr lang="es-GT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20A0E148-1C77-D162-92FA-C1CC9CAFE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238C97EC-8174-A7B0-2FD0-A7495E66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8CC72-F11F-467C-87F1-C7E5F6416C2C}" type="slidenum">
              <a:rPr lang="es-GT" altLang="es-GT"/>
              <a:pPr>
                <a:defRPr/>
              </a:pPr>
              <a:t>‹Nº›</a:t>
            </a:fld>
            <a:endParaRPr lang="es-GT" altLang="es-GT"/>
          </a:p>
        </p:txBody>
      </p:sp>
    </p:spTree>
    <p:extLst>
      <p:ext uri="{BB962C8B-B14F-4D97-AF65-F5344CB8AC3E}">
        <p14:creationId xmlns:p14="http://schemas.microsoft.com/office/powerpoint/2010/main" val="371311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D5BA82DE-9AA4-403C-09C5-1909AA8F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B3750-A7E4-45DD-A5CE-933BDD017099}" type="datetimeFigureOut">
              <a:rPr lang="es-GT"/>
              <a:pPr>
                <a:defRPr/>
              </a:pPr>
              <a:t>24/05/23</a:t>
            </a:fld>
            <a:endParaRPr lang="es-GT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21DB5CC5-7DDA-38B5-7D61-0B08D594C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2C583180-767D-7997-360D-B44FA48E1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E0372-75C6-4677-B1FE-6BB543A5354C}" type="slidenum">
              <a:rPr lang="es-GT" altLang="es-GT"/>
              <a:pPr>
                <a:defRPr/>
              </a:pPr>
              <a:t>‹Nº›</a:t>
            </a:fld>
            <a:endParaRPr lang="es-GT" altLang="es-GT"/>
          </a:p>
        </p:txBody>
      </p:sp>
    </p:spTree>
    <p:extLst>
      <p:ext uri="{BB962C8B-B14F-4D97-AF65-F5344CB8AC3E}">
        <p14:creationId xmlns:p14="http://schemas.microsoft.com/office/powerpoint/2010/main" val="1434613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67760CD-8987-69AD-0EC9-9A5A4D770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B8B17-B33D-4005-932B-08D2CADA301F}" type="datetimeFigureOut">
              <a:rPr lang="es-GT"/>
              <a:pPr>
                <a:defRPr/>
              </a:pPr>
              <a:t>24/05/23</a:t>
            </a:fld>
            <a:endParaRPr lang="es-GT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C5650CE4-450F-B34E-B54B-A6FD76715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19EBFEC9-323E-AE97-9B6C-FE331F79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45C5B-A19A-4DA0-8906-1B9DDA9FD45F}" type="slidenum">
              <a:rPr lang="es-GT" altLang="es-GT"/>
              <a:pPr>
                <a:defRPr/>
              </a:pPr>
              <a:t>‹Nº›</a:t>
            </a:fld>
            <a:endParaRPr lang="es-GT" altLang="es-GT"/>
          </a:p>
        </p:txBody>
      </p:sp>
    </p:spTree>
    <p:extLst>
      <p:ext uri="{BB962C8B-B14F-4D97-AF65-F5344CB8AC3E}">
        <p14:creationId xmlns:p14="http://schemas.microsoft.com/office/powerpoint/2010/main" val="1447434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B4D7B314-90D3-07CF-7E27-C9E8AF96A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5B46A-405E-4ED1-8392-A4BBE6EC8E53}" type="datetimeFigureOut">
              <a:rPr lang="es-GT"/>
              <a:pPr>
                <a:defRPr/>
              </a:pPr>
              <a:t>24/05/23</a:t>
            </a:fld>
            <a:endParaRPr lang="es-GT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5AA8B2C1-F0CE-5AE6-108F-FEA24DE25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50C71C9A-5EEF-D946-C545-89FFCC7FD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405B1-BDBC-4E84-90E9-2388AD5B7B6E}" type="slidenum">
              <a:rPr lang="es-GT" altLang="es-GT"/>
              <a:pPr>
                <a:defRPr/>
              </a:pPr>
              <a:t>‹Nº›</a:t>
            </a:fld>
            <a:endParaRPr lang="es-GT" altLang="es-GT"/>
          </a:p>
        </p:txBody>
      </p:sp>
    </p:spTree>
    <p:extLst>
      <p:ext uri="{BB962C8B-B14F-4D97-AF65-F5344CB8AC3E}">
        <p14:creationId xmlns:p14="http://schemas.microsoft.com/office/powerpoint/2010/main" val="2515774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14A49D10-726B-1F0F-DA2F-44DD35AF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EE99C-23B3-4492-9CA0-45609BA05EFD}" type="datetimeFigureOut">
              <a:rPr lang="es-GT"/>
              <a:pPr>
                <a:defRPr/>
              </a:pPr>
              <a:t>24/05/23</a:t>
            </a:fld>
            <a:endParaRPr lang="es-GT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0B6B2B72-F93A-FB8F-9C3E-6B5A374B6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E3349874-EA0F-D646-EC0C-6E5F9742A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EC881-6AE1-43A0-9D94-0B32261AE747}" type="slidenum">
              <a:rPr lang="es-GT" altLang="es-GT"/>
              <a:pPr>
                <a:defRPr/>
              </a:pPr>
              <a:t>‹Nº›</a:t>
            </a:fld>
            <a:endParaRPr lang="es-GT" altLang="es-GT"/>
          </a:p>
        </p:txBody>
      </p:sp>
    </p:spTree>
    <p:extLst>
      <p:ext uri="{BB962C8B-B14F-4D97-AF65-F5344CB8AC3E}">
        <p14:creationId xmlns:p14="http://schemas.microsoft.com/office/powerpoint/2010/main" val="1631201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CB7A6477-5CCD-AF89-98BE-CAF1F55A0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7FA14-A469-45E8-A306-71731A3E4D18}" type="datetimeFigureOut">
              <a:rPr lang="es-GT"/>
              <a:pPr>
                <a:defRPr/>
              </a:pPr>
              <a:t>24/05/23</a:t>
            </a:fld>
            <a:endParaRPr lang="es-GT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89C13056-4FC6-E710-823B-641CC50B8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0BF9090E-4C8F-AA27-7AE4-A3D45E8F5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C9D9-3DC0-4E5D-B9BD-DA38F9CA05FA}" type="slidenum">
              <a:rPr lang="es-GT" altLang="es-GT"/>
              <a:pPr>
                <a:defRPr/>
              </a:pPr>
              <a:t>‹Nº›</a:t>
            </a:fld>
            <a:endParaRPr lang="es-GT" altLang="es-GT"/>
          </a:p>
        </p:txBody>
      </p:sp>
    </p:spTree>
    <p:extLst>
      <p:ext uri="{BB962C8B-B14F-4D97-AF65-F5344CB8AC3E}">
        <p14:creationId xmlns:p14="http://schemas.microsoft.com/office/powerpoint/2010/main" val="2964334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38F3F575-19DD-5658-15F8-2DD7D210E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F8A63-CAAB-4CD2-BB68-0B40D74317DD}" type="datetimeFigureOut">
              <a:rPr lang="es-GT"/>
              <a:pPr>
                <a:defRPr/>
              </a:pPr>
              <a:t>24/05/23</a:t>
            </a:fld>
            <a:endParaRPr lang="es-GT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1E7AE7B6-6BAD-FD6B-4ED5-3A5C39E84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14A02746-4398-7674-FD34-87A25869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08D6C-BDB9-4D92-93D6-EBB90D179B2F}" type="slidenum">
              <a:rPr lang="es-GT" altLang="es-GT"/>
              <a:pPr>
                <a:defRPr/>
              </a:pPr>
              <a:t>‹Nº›</a:t>
            </a:fld>
            <a:endParaRPr lang="es-GT" altLang="es-GT"/>
          </a:p>
        </p:txBody>
      </p:sp>
    </p:spTree>
    <p:extLst>
      <p:ext uri="{BB962C8B-B14F-4D97-AF65-F5344CB8AC3E}">
        <p14:creationId xmlns:p14="http://schemas.microsoft.com/office/powerpoint/2010/main" val="1067345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338ABEB4-17FE-2716-33D6-2CC524663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ADE12-828E-42FE-992A-6E634A34F697}" type="datetimeFigureOut">
              <a:rPr lang="es-GT"/>
              <a:pPr>
                <a:defRPr/>
              </a:pPr>
              <a:t>24/05/23</a:t>
            </a:fld>
            <a:endParaRPr lang="es-GT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5058BDD4-C5BF-8140-8B26-6ADFCD310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BDBF3587-442A-ECE1-07CC-737E45E68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05EF3-9BFE-4A12-BE78-19C1D8AF89D5}" type="slidenum">
              <a:rPr lang="es-GT" altLang="es-GT"/>
              <a:pPr>
                <a:defRPr/>
              </a:pPr>
              <a:t>‹Nº›</a:t>
            </a:fld>
            <a:endParaRPr lang="es-GT" altLang="es-GT"/>
          </a:p>
        </p:txBody>
      </p:sp>
    </p:spTree>
    <p:extLst>
      <p:ext uri="{BB962C8B-B14F-4D97-AF65-F5344CB8AC3E}">
        <p14:creationId xmlns:p14="http://schemas.microsoft.com/office/powerpoint/2010/main" val="3411867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GT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04B8F968-D8EF-391D-8903-B80B817AC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4CCF9-57A6-4BC8-9E9F-17ED10D49F1A}" type="datetimeFigureOut">
              <a:rPr lang="es-GT"/>
              <a:pPr>
                <a:defRPr/>
              </a:pPr>
              <a:t>24/05/23</a:t>
            </a:fld>
            <a:endParaRPr lang="es-GT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980727C5-FA21-30CF-3593-D22B95C75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7D4079EA-F68C-294F-629E-50E2F6A6F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B201C-5DAF-4E23-B154-D7454D3BDCF8}" type="slidenum">
              <a:rPr lang="es-GT" altLang="es-GT"/>
              <a:pPr>
                <a:defRPr/>
              </a:pPr>
              <a:t>‹Nº›</a:t>
            </a:fld>
            <a:endParaRPr lang="es-GT" altLang="es-GT"/>
          </a:p>
        </p:txBody>
      </p:sp>
    </p:spTree>
    <p:extLst>
      <p:ext uri="{BB962C8B-B14F-4D97-AF65-F5344CB8AC3E}">
        <p14:creationId xmlns:p14="http://schemas.microsoft.com/office/powerpoint/2010/main" val="1133287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id="{59BDD048-77FB-3C24-79C9-EF11EF9FD05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GT"/>
              <a:t>Haga clic para modificar el estilo de título del patrón</a:t>
            </a:r>
            <a:endParaRPr lang="es-GT" altLang="es-GT"/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id="{0D74E239-C1AE-272D-FD3A-BE0EEAC0BC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GT"/>
              <a:t>Haga clic para modificar el estilo de texto del patrón</a:t>
            </a:r>
          </a:p>
          <a:p>
            <a:pPr lvl="1"/>
            <a:r>
              <a:rPr lang="es-ES" altLang="es-GT"/>
              <a:t>Segundo nivel</a:t>
            </a:r>
          </a:p>
          <a:p>
            <a:pPr lvl="2"/>
            <a:r>
              <a:rPr lang="es-ES" altLang="es-GT"/>
              <a:t>Tercer nivel</a:t>
            </a:r>
          </a:p>
          <a:p>
            <a:pPr lvl="3"/>
            <a:r>
              <a:rPr lang="es-ES" altLang="es-GT"/>
              <a:t>Cuarto nivel</a:t>
            </a:r>
          </a:p>
          <a:p>
            <a:pPr lvl="4"/>
            <a:r>
              <a:rPr lang="es-ES" altLang="es-GT"/>
              <a:t>Quinto nivel</a:t>
            </a:r>
            <a:endParaRPr lang="es-GT" altLang="es-GT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8DD97F17-4D43-1680-A791-2C6E15C780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6E3E65-AEF1-449F-BFE1-EB8AA9745A43}" type="datetimeFigureOut">
              <a:rPr lang="es-GT"/>
              <a:pPr>
                <a:defRPr/>
              </a:pPr>
              <a:t>24/05/23</a:t>
            </a:fld>
            <a:endParaRPr lang="es-GT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3C1705E3-4317-EA6C-A2EC-3A0C90BBC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DBEB1B7-43E9-7B44-6154-B61E7C68E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3479A38-C0AB-462D-960D-D3A5176BD34F}" type="slidenum">
              <a:rPr lang="es-GT" altLang="es-GT"/>
              <a:pPr>
                <a:defRPr/>
              </a:pPr>
              <a:t>‹Nº›</a:t>
            </a:fld>
            <a:endParaRPr lang="es-GT" altLang="es-G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5" Type="http://schemas.openxmlformats.org/officeDocument/2006/relationships/image" Target="../media/image1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forestcarbonpartnership.org/system/files/documents/final_bsp-guatemala_feb_2023_0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www.inab.gob.gt/index.php/component/content/article/112-servicios/466-programa-reduccion-emisiones?Itemid=437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uadroTexto 9">
            <a:extLst>
              <a:ext uri="{FF2B5EF4-FFF2-40B4-BE49-F238E27FC236}">
                <a16:creationId xmlns:a16="http://schemas.microsoft.com/office/drawing/2014/main" id="{0B4ABA92-6D84-F30E-3E2C-2F6FCB3C4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40968"/>
            <a:ext cx="1219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GT" altLang="es-GT" sz="4000" b="1" dirty="0">
                <a:latin typeface="Helvetica" panose="020B0604020202020204" pitchFamily="34" charset="0"/>
              </a:rPr>
              <a:t>Avances de la implementación del Programa de Reducción de Emisiones de Guatemala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010CD7F-893A-0F62-2633-430D5EA429CC}"/>
              </a:ext>
            </a:extLst>
          </p:cNvPr>
          <p:cNvSpPr txBox="1"/>
          <p:nvPr/>
        </p:nvSpPr>
        <p:spPr>
          <a:xfrm>
            <a:off x="9552384" y="5805264"/>
            <a:ext cx="2086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dirty="0"/>
              <a:t>26 de mayo de 2023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A89478A-AEC5-4E33-8815-1AD92702FFFB}"/>
              </a:ext>
            </a:extLst>
          </p:cNvPr>
          <p:cNvSpPr txBox="1"/>
          <p:nvPr/>
        </p:nvSpPr>
        <p:spPr>
          <a:xfrm>
            <a:off x="3429853" y="4653136"/>
            <a:ext cx="5332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GT" dirty="0"/>
              <a:t>Coordinación del Programa de Reducción de Emisiones</a:t>
            </a:r>
          </a:p>
          <a:p>
            <a:pPr algn="ctr"/>
            <a:r>
              <a:rPr lang="es-GT" dirty="0"/>
              <a:t>Coordinación Técnica Nacional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80541A5-42F6-7849-D9FD-F0A57CD7C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1"/>
            <a:ext cx="7863128" cy="6858001"/>
          </a:xfrm>
        </p:spPr>
      </p:pic>
    </p:spTree>
    <p:extLst>
      <p:ext uri="{BB962C8B-B14F-4D97-AF65-F5344CB8AC3E}">
        <p14:creationId xmlns:p14="http://schemas.microsoft.com/office/powerpoint/2010/main" val="55388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C14CE0A4-BC36-CC20-7F85-03C214FA7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4727"/>
            <a:ext cx="8921070" cy="6853273"/>
          </a:xfrm>
        </p:spPr>
      </p:pic>
    </p:spTree>
    <p:extLst>
      <p:ext uri="{BB962C8B-B14F-4D97-AF65-F5344CB8AC3E}">
        <p14:creationId xmlns:p14="http://schemas.microsoft.com/office/powerpoint/2010/main" val="708525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C66A3E-B915-3AA6-C3C2-D56A25B29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84A1BE0-42CE-EEFD-6994-C0E560CD43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836712"/>
            <a:ext cx="5904656" cy="5566068"/>
          </a:xfrm>
        </p:spPr>
      </p:pic>
    </p:spTree>
    <p:extLst>
      <p:ext uri="{BB962C8B-B14F-4D97-AF65-F5344CB8AC3E}">
        <p14:creationId xmlns:p14="http://schemas.microsoft.com/office/powerpoint/2010/main" val="1118550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7CF7A4-3E30-4343-5B1B-47A99B5BE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9E756EC-990D-39B3-0B19-58674751F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3" y="-1635"/>
            <a:ext cx="8845927" cy="6859635"/>
          </a:xfrm>
        </p:spPr>
      </p:pic>
    </p:spTree>
    <p:extLst>
      <p:ext uri="{BB962C8B-B14F-4D97-AF65-F5344CB8AC3E}">
        <p14:creationId xmlns:p14="http://schemas.microsoft.com/office/powerpoint/2010/main" val="2395986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BEE143EB-8C6C-27BF-4F24-0E2C2760D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440" y="2276872"/>
            <a:ext cx="10363200" cy="2694161"/>
          </a:xfrm>
        </p:spPr>
        <p:txBody>
          <a:bodyPr/>
          <a:lstStyle/>
          <a:p>
            <a:r>
              <a:rPr lang="es-GT" altLang="es-GT" sz="5400" b="1" i="1" dirty="0"/>
              <a:t>3. Resultados alcanzados durante el año 2022-2023 con recursos propios de INAB</a:t>
            </a:r>
            <a:endParaRPr lang="es-GT" altLang="es-GT" sz="5400" dirty="0"/>
          </a:p>
        </p:txBody>
      </p:sp>
    </p:spTree>
    <p:extLst>
      <p:ext uri="{BB962C8B-B14F-4D97-AF65-F5344CB8AC3E}">
        <p14:creationId xmlns:p14="http://schemas.microsoft.com/office/powerpoint/2010/main" val="1394791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2B13E5-6E7C-44C2-AD1F-201761B4F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168" y="0"/>
            <a:ext cx="12199168" cy="980728"/>
          </a:xfrm>
          <a:solidFill>
            <a:srgbClr val="C58911"/>
          </a:solidFill>
        </p:spPr>
        <p:txBody>
          <a:bodyPr/>
          <a:lstStyle/>
          <a:p>
            <a:pPr algn="l"/>
            <a:r>
              <a:rPr lang="es-GT" b="1" dirty="0"/>
              <a:t>Eje de coordinación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EB3154A-F115-4490-A85A-9C24EB562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853136"/>
          </a:xfrm>
        </p:spPr>
        <p:txBody>
          <a:bodyPr>
            <a:normAutofit fontScale="55000" lnSpcReduction="200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s-GT" sz="3200" dirty="0"/>
              <a:t>Elaboración del primer reporte de monitoreo de reducción de emisiones del periodo de reporte del año 2020, con apoyo de cooperación y personal de INAB.</a:t>
            </a:r>
          </a:p>
          <a:p>
            <a:pPr marL="514350" indent="-514350" algn="just">
              <a:buFont typeface="+mj-lt"/>
              <a:buAutoNum type="arabicPeriod"/>
            </a:pPr>
            <a:endParaRPr lang="es-GT" sz="3200" dirty="0"/>
          </a:p>
          <a:p>
            <a:pPr marL="914400" lvl="1" indent="-514350" algn="just">
              <a:buFont typeface="Arial" panose="020B0604020202020204" pitchFamily="34" charset="0"/>
              <a:buChar char="•"/>
            </a:pPr>
            <a:r>
              <a:rPr lang="es-ES" dirty="0"/>
              <a:t>Guatemala cuenta con estimaciones de </a:t>
            </a:r>
            <a:r>
              <a:rPr lang="es-ES" dirty="0" err="1"/>
              <a:t>REs</a:t>
            </a:r>
            <a:r>
              <a:rPr lang="es-ES" dirty="0"/>
              <a:t> para el periodo 2020, que se podrán transferir y podrán generar pagos a beneficiarios a través de certificados. Validación y verificación en proceso. </a:t>
            </a:r>
          </a:p>
          <a:p>
            <a:pPr marL="914400" lvl="1" indent="-514350" algn="just">
              <a:buFont typeface="Arial" panose="020B0604020202020204" pitchFamily="34" charset="0"/>
              <a:buChar char="•"/>
            </a:pPr>
            <a:endParaRPr lang="es-GT" dirty="0"/>
          </a:p>
          <a:p>
            <a:pPr marL="514350" indent="-514350" algn="just">
              <a:buFont typeface="+mj-lt"/>
              <a:buAutoNum type="arabicPeriod"/>
            </a:pPr>
            <a:r>
              <a:rPr lang="es-GT" sz="3200" dirty="0"/>
              <a:t>Cumplimiento de las condiciones de efectividad para la venta y compra de reducciones de emisiones estipuladas en los Acuerdos de Pago por Reducción de Emisiones.</a:t>
            </a:r>
            <a:endParaRPr lang="es-GT" sz="2600" dirty="0"/>
          </a:p>
          <a:p>
            <a:pPr marL="914400" lvl="1" indent="-514350" algn="just">
              <a:buFont typeface="Arial" panose="020B0604020202020204" pitchFamily="34" charset="0"/>
              <a:buChar char="•"/>
            </a:pPr>
            <a:r>
              <a:rPr lang="es-ES" sz="2900" dirty="0"/>
              <a:t>habilita el ingreso de los proyectos de iniciativas REDD+ al PRE  partir del año 2023 y potenciales desembolsos para el año 2024.</a:t>
            </a:r>
            <a:endParaRPr lang="es-GT" sz="2900" dirty="0"/>
          </a:p>
          <a:p>
            <a:pPr marL="514350" indent="-514350" algn="just">
              <a:buFont typeface="+mj-lt"/>
              <a:buAutoNum type="arabicPeriod"/>
            </a:pPr>
            <a:endParaRPr lang="es-GT" sz="3200" b="1" dirty="0"/>
          </a:p>
          <a:p>
            <a:pPr marL="514350" indent="-514350" algn="just">
              <a:buFont typeface="+mj-lt"/>
              <a:buAutoNum type="arabicPeriod"/>
            </a:pPr>
            <a:r>
              <a:rPr lang="es-GT" sz="3200" b="0" dirty="0"/>
              <a:t>Coordinación con entidades gubernamentales y bilaterales. </a:t>
            </a:r>
          </a:p>
          <a:p>
            <a:pPr marL="514350" indent="-514350" algn="just">
              <a:buFont typeface="+mj-lt"/>
              <a:buAutoNum type="arabicPeriod"/>
            </a:pPr>
            <a:endParaRPr lang="es-GT" sz="3200" b="0" dirty="0"/>
          </a:p>
          <a:p>
            <a:pPr marL="514350" indent="-514350" algn="just">
              <a:buFont typeface="+mj-lt"/>
              <a:buAutoNum type="arabicPeriod"/>
            </a:pPr>
            <a:r>
              <a:rPr lang="es-GT" sz="3200" b="0" dirty="0"/>
              <a:t>Inicio de la elaboración del segundo reporte de monitoreo de reducción de emisiones para el periodo de reporte 2021- 2022, con apoyo del cooperación y personal de INAB.</a:t>
            </a:r>
          </a:p>
          <a:p>
            <a:pPr marL="914400" lvl="1" indent="-514350" algn="just">
              <a:buFont typeface="Arial" panose="020B0604020202020204" pitchFamily="34" charset="0"/>
              <a:buChar char="•"/>
            </a:pPr>
            <a:endParaRPr lang="es-ES" sz="2900" dirty="0"/>
          </a:p>
          <a:p>
            <a:pPr marL="914400" lvl="1" indent="-514350" algn="just">
              <a:buFont typeface="Arial" panose="020B0604020202020204" pitchFamily="34" charset="0"/>
              <a:buChar char="•"/>
            </a:pPr>
            <a:r>
              <a:rPr lang="es-ES" sz="2900" dirty="0"/>
              <a:t>Generará las estimaciones de </a:t>
            </a:r>
            <a:r>
              <a:rPr lang="es-ES" sz="2900" dirty="0" err="1"/>
              <a:t>REs</a:t>
            </a:r>
            <a:r>
              <a:rPr lang="es-ES" sz="2900" dirty="0"/>
              <a:t> para el periodo 2021-2022, que se podrán transferir y podrán generar pagos a beneficiarios a través de certificados. Validación y verificación iniciaría también este año.</a:t>
            </a:r>
          </a:p>
          <a:p>
            <a:pPr marL="914400" lvl="1" indent="-514350" algn="just">
              <a:buFont typeface="Arial" panose="020B0604020202020204" pitchFamily="34" charset="0"/>
              <a:buChar char="•"/>
            </a:pPr>
            <a:endParaRPr lang="es-GT" b="0" dirty="0"/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8941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f216d77467_0_69">
            <a:extLst>
              <a:ext uri="{FF2B5EF4-FFF2-40B4-BE49-F238E27FC236}">
                <a16:creationId xmlns:a16="http://schemas.microsoft.com/office/drawing/2014/main" id="{4DAF2972-B18F-35E8-609B-9A28BBE68238}"/>
              </a:ext>
            </a:extLst>
          </p:cNvPr>
          <p:cNvSpPr txBox="1"/>
          <p:nvPr/>
        </p:nvSpPr>
        <p:spPr>
          <a:xfrm>
            <a:off x="335360" y="1492916"/>
            <a:ext cx="7344816" cy="4672388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spcFirstLastPara="1" lIns="91425" tIns="91425" rIns="91425" bIns="91425"/>
          <a:lstStyle/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defRPr/>
            </a:pPr>
            <a:r>
              <a:rPr lang="es-419" b="1" dirty="0">
                <a:latin typeface="Bubblegum Sans"/>
                <a:ea typeface="Bubblegum Sans"/>
                <a:cs typeface="Bubblegum Sans"/>
                <a:sym typeface="Bubblegum Sans"/>
              </a:rPr>
              <a:t>Plan de Capacitaciones del PRE para el primer semestre del año 2023 :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defRPr/>
            </a:pPr>
            <a:endParaRPr lang="es-419" b="1" dirty="0">
              <a:latin typeface="Bubblegum Sans"/>
              <a:ea typeface="Bubblegum Sans"/>
              <a:cs typeface="Bubblegum Sans"/>
              <a:sym typeface="Bubblegum Sans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defRPr/>
            </a:pPr>
            <a:endParaRPr lang="es-419" b="1" dirty="0">
              <a:latin typeface="Bubblegum Sans"/>
              <a:ea typeface="Bubblegum Sans"/>
              <a:cs typeface="Bubblegum Sans"/>
              <a:sym typeface="Bubblegum Sans"/>
            </a:endParaRPr>
          </a:p>
          <a:p>
            <a:pPr marL="228600" indent="-228600" algn="just">
              <a:buAutoNum type="arabicPeriod"/>
            </a:pPr>
            <a:r>
              <a:rPr lang="es-GT" b="1" u="sng" dirty="0"/>
              <a:t>Capacitación de al menos a 120 potenciales beneficiarios o interesados del PRE</a:t>
            </a:r>
            <a:r>
              <a:rPr lang="es-GT" dirty="0"/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GT" dirty="0"/>
              <a:t>Capacitación a usuarios de incentivos forestales, proyectos REDD+, y otras instituciones interesadas en participar en el PRE.</a:t>
            </a:r>
          </a:p>
          <a:p>
            <a:pPr algn="just"/>
            <a:endParaRPr lang="es-GT" dirty="0"/>
          </a:p>
          <a:p>
            <a:pPr marL="342900" indent="-342900" algn="just">
              <a:buFont typeface="+mj-lt"/>
              <a:buAutoNum type="arabicPeriod" startAt="2"/>
            </a:pPr>
            <a:r>
              <a:rPr lang="es-GT" b="1" u="sng" dirty="0"/>
              <a:t>Capacitación de al menos a 150 personas que conforman personal del INAB, sobre el PRE, el Plan de Distribución de Beneficios, el Manual Operativo y sus anexos.</a:t>
            </a:r>
          </a:p>
          <a:p>
            <a:pPr marL="742950" lvl="1" indent="-28575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 panose="020B0604020202020204" pitchFamily="34" charset="0"/>
              <a:buChar char="•"/>
              <a:defRPr/>
            </a:pPr>
            <a:r>
              <a:rPr lang="es-GT" dirty="0"/>
              <a:t>Directores Regionales, Directores subregionales, Coordinadores Técnicos, Delegados de incentivos forestales, Delegados </a:t>
            </a:r>
            <a:r>
              <a:rPr lang="es-GT" dirty="0" err="1"/>
              <a:t>Juríricos</a:t>
            </a:r>
            <a:r>
              <a:rPr lang="es-GT" dirty="0"/>
              <a:t>.</a:t>
            </a:r>
            <a:endParaRPr lang="es-GT" b="1" dirty="0"/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+mj-lt"/>
              <a:buAutoNum type="arabicPeriod" startAt="2"/>
              <a:defRPr/>
            </a:pPr>
            <a:endParaRPr lang="es-GT" b="1" u="sng" dirty="0">
              <a:sym typeface="Bubblegum Sans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+mj-lt"/>
              <a:buAutoNum type="arabicPeriod" startAt="2"/>
              <a:defRPr/>
            </a:pPr>
            <a:r>
              <a:rPr lang="es-419" dirty="0">
                <a:sym typeface="Bubblegum Sans"/>
              </a:rPr>
              <a:t>Se continuarán las capacitaciones en el mes de Julio de 2023 para beneficiarios potenciales y otros actores.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46D2B01-3AE9-42ED-BEA5-41E63F0AD59D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solidFill>
            <a:srgbClr val="C58911"/>
          </a:solidFill>
        </p:spPr>
        <p:txBody>
          <a:bodyPr wrap="square" rtlCol="0">
            <a:spAutoFit/>
          </a:bodyPr>
          <a:lstStyle/>
          <a:p>
            <a:endParaRPr lang="es-GT" sz="1800" dirty="0"/>
          </a:p>
          <a:p>
            <a:r>
              <a:rPr lang="es-GT" sz="2400" b="1" dirty="0"/>
              <a:t>Eje de fortalecimiento Institucional  </a:t>
            </a:r>
          </a:p>
          <a:p>
            <a:endParaRPr lang="es-GT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92DF61B7-FA8E-40A1-89A4-1F839AF30618}"/>
              </a:ext>
            </a:extLst>
          </p:cNvPr>
          <p:cNvGrpSpPr/>
          <p:nvPr/>
        </p:nvGrpSpPr>
        <p:grpSpPr>
          <a:xfrm>
            <a:off x="7970527" y="1772816"/>
            <a:ext cx="4246153" cy="3096345"/>
            <a:chOff x="7186219" y="1700807"/>
            <a:chExt cx="5244166" cy="3936427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1D981DE7-2046-7DDE-1DB2-4408B07FA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86219" y="3558384"/>
              <a:ext cx="2771799" cy="207885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9F8ADFC0-6DE9-6197-7016-529E1FC06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8408" y="3629767"/>
              <a:ext cx="2644909" cy="200746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3F5316A1-9C17-7B89-0B3C-B20498C30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86219" y="1700807"/>
              <a:ext cx="2598515" cy="1928959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1CB6A66D-117C-E9F4-DCD6-BF0FF6284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68408" y="1700808"/>
              <a:ext cx="2661977" cy="1996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983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BEE143EB-8C6C-27BF-4F24-0E2C2760D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440" y="3068960"/>
            <a:ext cx="10363200" cy="1470025"/>
          </a:xfrm>
        </p:spPr>
        <p:txBody>
          <a:bodyPr/>
          <a:lstStyle/>
          <a:p>
            <a:r>
              <a:rPr lang="es-GT" altLang="es-GT" b="1" i="1" dirty="0"/>
              <a:t>4. Metas para el año 2023</a:t>
            </a:r>
            <a:endParaRPr lang="es-GT" altLang="es-GT" dirty="0"/>
          </a:p>
        </p:txBody>
      </p:sp>
    </p:spTree>
    <p:extLst>
      <p:ext uri="{BB962C8B-B14F-4D97-AF65-F5344CB8AC3E}">
        <p14:creationId xmlns:p14="http://schemas.microsoft.com/office/powerpoint/2010/main" val="663231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f216d77467_0_78">
            <a:extLst>
              <a:ext uri="{FF2B5EF4-FFF2-40B4-BE49-F238E27FC236}">
                <a16:creationId xmlns:a16="http://schemas.microsoft.com/office/drawing/2014/main" id="{6C1685FA-CF8B-E609-3751-CFF6146A7DCC}"/>
              </a:ext>
            </a:extLst>
          </p:cNvPr>
          <p:cNvSpPr txBox="1"/>
          <p:nvPr/>
        </p:nvSpPr>
        <p:spPr>
          <a:xfrm>
            <a:off x="1904870" y="980728"/>
            <a:ext cx="9433048" cy="5633814"/>
          </a:xfrm>
          <a:prstGeom prst="rect">
            <a:avLst/>
          </a:prstGeom>
          <a:noFill/>
          <a:ln>
            <a:noFill/>
          </a:ln>
        </p:spPr>
        <p:txBody>
          <a:bodyPr spcFirstLastPara="1" lIns="109700" tIns="54850" rIns="109700" bIns="54850">
            <a:normAutofit fontScale="85000" lnSpcReduction="20000"/>
          </a:bodyPr>
          <a:lstStyle/>
          <a:p>
            <a:pPr marL="1016000" lvl="1" indent="-45720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  <a:defRPr/>
            </a:pPr>
            <a:r>
              <a:rPr lang="es-GT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Implementar el Plan de Capacitación y el Plan de Comunicación del PRE (Anexos al MOP).</a:t>
            </a:r>
          </a:p>
          <a:p>
            <a:pPr marL="1016000" lvl="1" indent="-45720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  <a:defRPr/>
            </a:pPr>
            <a:endParaRPr lang="es-GT" sz="20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1016000" lvl="1" indent="-45720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  <a:defRPr/>
            </a:pPr>
            <a:r>
              <a:rPr lang="es-GT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Gestión de la aprobación de Medidas y Montos del PRE por la Junta Directiva del INAB.</a:t>
            </a:r>
          </a:p>
          <a:p>
            <a:pPr marL="901700" lvl="1" indent="-34290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  <a:defRPr/>
            </a:pPr>
            <a:endParaRPr lang="es-GT" sz="20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1016000" lvl="1" indent="-457200" algn="just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  <a:defRPr/>
            </a:pPr>
            <a:r>
              <a:rPr lang="es-GT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Gestiones para la Aprobación, evaluación  y  certificación de los PIR (A nivel Subregional y Regional de INAB)</a:t>
            </a:r>
          </a:p>
          <a:p>
            <a:pPr marL="1016000" lvl="1" indent="-457200" algn="just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  <a:defRPr/>
            </a:pPr>
            <a:endParaRPr lang="es-GT" sz="20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1473200" lvl="2" indent="-457200" algn="just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  <a:defRPr/>
            </a:pPr>
            <a:r>
              <a:rPr lang="es-GT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Al menos 3 PIR tipo Proyecto REDD+ (alrededor de 1 millón de hectáreas de bosque)</a:t>
            </a:r>
          </a:p>
          <a:p>
            <a:pPr marL="1473200" lvl="2" indent="-457200" algn="just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  <a:defRPr/>
            </a:pPr>
            <a:r>
              <a:rPr lang="es-GT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Al menos 10,000 hectáreas de bosque bajo PIR tipo Mecanismos de compensación por servicios ecosistémicos y ambientales asociados a los bosques.</a:t>
            </a:r>
          </a:p>
          <a:p>
            <a:pPr marL="901700" lvl="1" indent="-342900" algn="just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  <a:defRPr/>
            </a:pPr>
            <a:endParaRPr lang="es-GT" sz="2000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1016000" lvl="1" indent="-457200" algn="just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  <a:defRPr/>
            </a:pPr>
            <a:r>
              <a:rPr lang="es-GT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Elaboración de Segundo Reporte de Monitoreo de Reducción de Emisiones (2021-2022).</a:t>
            </a:r>
          </a:p>
          <a:p>
            <a:pPr marL="1016000" lvl="1" indent="-457200" algn="just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  <a:defRPr/>
            </a:pPr>
            <a:endParaRPr lang="es-GT" sz="2000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1016000" lvl="1" indent="-457200" algn="just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  <a:defRPr/>
            </a:pPr>
            <a:r>
              <a:rPr lang="es-GT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Acompañamiento en la Validación y Verificación  Independiente para el reporte de monitoreo de Reducción de Emisiones 2020.</a:t>
            </a:r>
          </a:p>
          <a:p>
            <a:pPr marL="1016000" lvl="1" indent="-457200" algn="just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  <a:defRPr/>
            </a:pPr>
            <a:endParaRPr lang="es-GT" sz="20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1016000" lvl="1" indent="-45720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  <a:defRPr/>
            </a:pPr>
            <a:r>
              <a:rPr lang="es-GT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Gestión del Primer Desembolso para pago a los Beneficiarios durante el 2024. </a:t>
            </a:r>
          </a:p>
          <a:p>
            <a:pPr marL="1016000" lvl="1" indent="-45720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  <a:defRPr/>
            </a:pPr>
            <a:endParaRPr lang="es-GT" sz="20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1016000" lvl="1" indent="-45720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  <a:defRPr/>
            </a:pPr>
            <a:r>
              <a:rPr lang="es-GT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Implementación de Salvaguardas sociales y ambientales (MIAQ y planes de salvaguardas, entre otros compromisos contractuales).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95" name="Google Shape;437;gf216d77467_0_78">
            <a:extLst>
              <a:ext uri="{FF2B5EF4-FFF2-40B4-BE49-F238E27FC236}">
                <a16:creationId xmlns:a16="http://schemas.microsoft.com/office/drawing/2014/main" id="{93484D2D-3381-08F5-373A-B11FAB71C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250" y="3690938"/>
            <a:ext cx="12509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SzPts val="2300"/>
              <a:buFontTx/>
              <a:buNone/>
            </a:pPr>
            <a:r>
              <a:rPr lang="en-US" altLang="es-GT" sz="2300">
                <a:solidFill>
                  <a:srgbClr val="5AAD9E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2023</a:t>
            </a:r>
            <a:endParaRPr lang="es-GT" altLang="es-GT" sz="2300">
              <a:solidFill>
                <a:srgbClr val="5AAD9E"/>
              </a:solidFill>
              <a:latin typeface="Bubblegum Sans"/>
              <a:ea typeface="Bubblegum Sans"/>
              <a:cs typeface="Bubblegum Sans"/>
              <a:sym typeface="Bubblegum Sans"/>
            </a:endParaRPr>
          </a:p>
          <a:p>
            <a:pPr algn="ctr">
              <a:spcBef>
                <a:spcPct val="0"/>
              </a:spcBef>
              <a:buClr>
                <a:srgbClr val="000000"/>
              </a:buClr>
              <a:buSzPts val="2300"/>
              <a:buFontTx/>
              <a:buNone/>
            </a:pPr>
            <a:endParaRPr lang="es-GT" altLang="es-GT" sz="2300">
              <a:solidFill>
                <a:srgbClr val="5AAD9E"/>
              </a:solidFill>
              <a:latin typeface="Bubblegum Sans"/>
              <a:ea typeface="Bubblegum Sans"/>
              <a:cs typeface="Bubblegum Sans"/>
              <a:sym typeface="Bubblegum Sans"/>
            </a:endParaRPr>
          </a:p>
        </p:txBody>
      </p:sp>
      <p:sp>
        <p:nvSpPr>
          <p:cNvPr id="33796" name="Google Shape;438;gf216d77467_0_78">
            <a:extLst>
              <a:ext uri="{FF2B5EF4-FFF2-40B4-BE49-F238E27FC236}">
                <a16:creationId xmlns:a16="http://schemas.microsoft.com/office/drawing/2014/main" id="{64BE7942-EB92-3738-AA33-32568D1FB039}"/>
              </a:ext>
            </a:extLst>
          </p:cNvPr>
          <p:cNvSpPr>
            <a:spLocks/>
          </p:cNvSpPr>
          <p:nvPr/>
        </p:nvSpPr>
        <p:spPr bwMode="auto">
          <a:xfrm rot="10800000">
            <a:off x="1452359" y="908719"/>
            <a:ext cx="908050" cy="5477977"/>
          </a:xfrm>
          <a:prstGeom prst="rightBrace">
            <a:avLst>
              <a:gd name="adj1" fmla="val 8328"/>
              <a:gd name="adj2" fmla="val 50000"/>
            </a:avLst>
          </a:prstGeom>
          <a:noFill/>
          <a:ln w="19050">
            <a:solidFill>
              <a:srgbClr val="5AAD9E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SzPts val="3000"/>
              <a:buFontTx/>
              <a:buNone/>
            </a:pPr>
            <a:endParaRPr lang="es-GT" altLang="es-GT" sz="3000">
              <a:solidFill>
                <a:srgbClr val="000000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654AE8-60A4-4A47-8A98-73A7E7E39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1143000"/>
          </a:xfrm>
        </p:spPr>
        <p:txBody>
          <a:bodyPr/>
          <a:lstStyle/>
          <a:p>
            <a:r>
              <a:rPr lang="es-GT" dirty="0"/>
              <a:t>Contenido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7EE454-1E76-427D-BFE6-14AA8A411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32856"/>
            <a:ext cx="10972800" cy="399330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GT" altLang="es-GT" sz="3200" i="1" dirty="0"/>
              <a:t>Descripción del Programa de Reducción de Emisiones</a:t>
            </a:r>
          </a:p>
          <a:p>
            <a:pPr marL="514350" indent="-514350">
              <a:buFont typeface="+mj-lt"/>
              <a:buAutoNum type="arabicPeriod"/>
            </a:pPr>
            <a:endParaRPr lang="es-GT" altLang="es-GT" sz="3200" i="1" dirty="0"/>
          </a:p>
          <a:p>
            <a:pPr marL="514350" indent="-514350">
              <a:buFont typeface="+mj-lt"/>
              <a:buAutoNum type="arabicPeriod"/>
            </a:pPr>
            <a:r>
              <a:rPr lang="es-GT" altLang="es-GT" sz="3200" i="1" dirty="0"/>
              <a:t>Plan de Distribución de Beneficios</a:t>
            </a:r>
          </a:p>
          <a:p>
            <a:pPr marL="514350" indent="-514350">
              <a:buFont typeface="+mj-lt"/>
              <a:buAutoNum type="arabicPeriod"/>
            </a:pPr>
            <a:endParaRPr lang="es-GT" altLang="es-GT" sz="3200" i="1" dirty="0"/>
          </a:p>
          <a:p>
            <a:pPr marL="514350" indent="-514350">
              <a:buFont typeface="+mj-lt"/>
              <a:buAutoNum type="arabicPeriod"/>
            </a:pPr>
            <a:r>
              <a:rPr lang="es-GT" altLang="es-GT" sz="3200" i="1" dirty="0"/>
              <a:t>Resultados alcanzados durante el año 2022-2023 con recursos propios de INAB</a:t>
            </a:r>
          </a:p>
          <a:p>
            <a:pPr marL="514350" indent="-514350">
              <a:buFont typeface="+mj-lt"/>
              <a:buAutoNum type="arabicPeriod"/>
            </a:pPr>
            <a:endParaRPr lang="es-GT" altLang="es-GT" sz="3200" i="1" dirty="0"/>
          </a:p>
          <a:p>
            <a:pPr marL="514350" indent="-514350">
              <a:buFont typeface="+mj-lt"/>
              <a:buAutoNum type="arabicPeriod"/>
            </a:pPr>
            <a:r>
              <a:rPr lang="es-GT" altLang="es-GT" i="1" dirty="0"/>
              <a:t>Metas para el año 2023</a:t>
            </a:r>
          </a:p>
          <a:p>
            <a:pPr marL="514350" indent="-514350">
              <a:buFont typeface="+mj-lt"/>
              <a:buAutoNum type="arabicPeriod"/>
            </a:pPr>
            <a:endParaRPr lang="es-GT" altLang="es-GT" i="1" dirty="0"/>
          </a:p>
        </p:txBody>
      </p:sp>
    </p:spTree>
    <p:extLst>
      <p:ext uri="{BB962C8B-B14F-4D97-AF65-F5344CB8AC3E}">
        <p14:creationId xmlns:p14="http://schemas.microsoft.com/office/powerpoint/2010/main" val="665364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70D692-3138-4E67-9056-1B1AFC66B7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1. Descripción del Programa de Reducción de Emisiones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861181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3">
            <a:extLst>
              <a:ext uri="{FF2B5EF4-FFF2-40B4-BE49-F238E27FC236}">
                <a16:creationId xmlns:a16="http://schemas.microsoft.com/office/drawing/2014/main" id="{9DC71BA3-317A-6442-8303-38245D712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036" y="881902"/>
            <a:ext cx="6307927" cy="8309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419" altLang="es-GT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REDUCCION DE EMISIONES </a:t>
            </a:r>
            <a:endParaRPr lang="es-GT" altLang="es-GT" sz="135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8F35E9B6-E5C1-B14F-919D-E21F10C9DD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988840"/>
            <a:ext cx="8720655" cy="4176464"/>
          </a:xfrm>
          <a:prstGeom prst="rect">
            <a:avLst/>
          </a:prstGeo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DC7244-6DA2-45E8-979E-59EB98FF6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0902" y="2996952"/>
            <a:ext cx="3902224" cy="2661606"/>
          </a:xfrm>
        </p:spPr>
        <p:txBody>
          <a:bodyPr/>
          <a:lstStyle/>
          <a:p>
            <a:pPr marL="0" indent="0">
              <a:buNone/>
            </a:pPr>
            <a:r>
              <a:rPr lang="es-ES" sz="2400" dirty="0"/>
              <a:t>Objetivo:</a:t>
            </a:r>
          </a:p>
          <a:p>
            <a:r>
              <a:rPr lang="es-ES" sz="2400" dirty="0"/>
              <a:t>Abordar las principales causas de la deforestación y degradación forestal e incrementar la cobertura forestal.</a:t>
            </a:r>
            <a:endParaRPr lang="es-GT" sz="2400" dirty="0"/>
          </a:p>
        </p:txBody>
      </p:sp>
    </p:spTree>
    <p:extLst>
      <p:ext uri="{BB962C8B-B14F-4D97-AF65-F5344CB8AC3E}">
        <p14:creationId xmlns:p14="http://schemas.microsoft.com/office/powerpoint/2010/main" val="666966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6"/>
          <p:cNvGrpSpPr/>
          <p:nvPr/>
        </p:nvGrpSpPr>
        <p:grpSpPr>
          <a:xfrm>
            <a:off x="695400" y="1988840"/>
            <a:ext cx="4741524" cy="4092941"/>
            <a:chOff x="1188718" y="1660534"/>
            <a:chExt cx="4581874" cy="4594515"/>
          </a:xfrm>
        </p:grpSpPr>
        <p:grpSp>
          <p:nvGrpSpPr>
            <p:cNvPr id="157" name="Google Shape;157;p6"/>
            <p:cNvGrpSpPr/>
            <p:nvPr/>
          </p:nvGrpSpPr>
          <p:grpSpPr>
            <a:xfrm>
              <a:off x="1216030" y="1660534"/>
              <a:ext cx="4554562" cy="4594277"/>
              <a:chOff x="1125034" y="1115699"/>
              <a:chExt cx="4554562" cy="4594277"/>
            </a:xfrm>
          </p:grpSpPr>
          <p:grpSp>
            <p:nvGrpSpPr>
              <p:cNvPr id="158" name="Google Shape;158;p6"/>
              <p:cNvGrpSpPr/>
              <p:nvPr/>
            </p:nvGrpSpPr>
            <p:grpSpPr>
              <a:xfrm>
                <a:off x="1125034" y="1115699"/>
                <a:ext cx="4554360" cy="2673311"/>
                <a:chOff x="1012468" y="1492012"/>
                <a:chExt cx="4582800" cy="4531156"/>
              </a:xfrm>
            </p:grpSpPr>
            <p:sp>
              <p:nvSpPr>
                <p:cNvPr id="159" name="Google Shape;159;p6"/>
                <p:cNvSpPr/>
                <p:nvPr/>
              </p:nvSpPr>
              <p:spPr>
                <a:xfrm rot="16200000">
                  <a:off x="2596199" y="-91719"/>
                  <a:ext cx="1415337" cy="4582800"/>
                </a:xfrm>
                <a:prstGeom prst="roundRect">
                  <a:avLst>
                    <a:gd name="adj" fmla="val 6084"/>
                  </a:avLst>
                </a:prstGeom>
                <a:solidFill>
                  <a:srgbClr val="F2F2F2"/>
                </a:solidFill>
                <a:ln>
                  <a:noFill/>
                </a:ln>
              </p:spPr>
              <p:txBody>
                <a:bodyPr spcFirstLastPara="1" wrap="square" lIns="68550" tIns="34275" rIns="68550" bIns="34275" anchor="ctr" anchorCtr="0">
                  <a:no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675"/>
                  </a:pPr>
                  <a:endParaRPr sz="675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Google Shape;160;p6"/>
                <p:cNvSpPr/>
                <p:nvPr/>
              </p:nvSpPr>
              <p:spPr>
                <a:xfrm rot="16200000">
                  <a:off x="2630855" y="1641852"/>
                  <a:ext cx="1339817" cy="4547700"/>
                </a:xfrm>
                <a:prstGeom prst="roundRect">
                  <a:avLst>
                    <a:gd name="adj" fmla="val 6084"/>
                  </a:avLst>
                </a:prstGeom>
                <a:solidFill>
                  <a:srgbClr val="F2F2F2"/>
                </a:solidFill>
                <a:ln>
                  <a:noFill/>
                </a:ln>
              </p:spPr>
              <p:txBody>
                <a:bodyPr spcFirstLastPara="1" wrap="square" lIns="68550" tIns="34275" rIns="68550" bIns="34275" anchor="ctr" anchorCtr="0">
                  <a:no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675"/>
                  </a:pPr>
                  <a:endParaRPr sz="675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6"/>
                <p:cNvSpPr/>
                <p:nvPr/>
              </p:nvSpPr>
              <p:spPr>
                <a:xfrm rot="-5400000">
                  <a:off x="2699263" y="3168518"/>
                  <a:ext cx="1182300" cy="4527000"/>
                </a:xfrm>
                <a:prstGeom prst="roundRect">
                  <a:avLst>
                    <a:gd name="adj" fmla="val 6084"/>
                  </a:avLst>
                </a:prstGeom>
                <a:solidFill>
                  <a:srgbClr val="F2F2F2"/>
                </a:solidFill>
                <a:ln>
                  <a:noFill/>
                </a:ln>
              </p:spPr>
              <p:txBody>
                <a:bodyPr spcFirstLastPara="1" wrap="square" lIns="68550" tIns="34275" rIns="68550" bIns="34275" anchor="ctr" anchorCtr="0">
                  <a:no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675"/>
                  </a:pPr>
                  <a:endParaRPr sz="675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62" name="Google Shape;162;p6"/>
                <p:cNvGrpSpPr/>
                <p:nvPr/>
              </p:nvGrpSpPr>
              <p:grpSpPr>
                <a:xfrm>
                  <a:off x="1623766" y="1571768"/>
                  <a:ext cx="3248951" cy="1319745"/>
                  <a:chOff x="6052982" y="1061318"/>
                  <a:chExt cx="1457406" cy="938895"/>
                </a:xfrm>
              </p:grpSpPr>
              <p:sp>
                <p:nvSpPr>
                  <p:cNvPr id="163" name="Google Shape;163;p6"/>
                  <p:cNvSpPr txBox="1"/>
                  <p:nvPr/>
                </p:nvSpPr>
                <p:spPr>
                  <a:xfrm>
                    <a:off x="6052988" y="1061318"/>
                    <a:ext cx="1457400" cy="30087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8550" tIns="34275" rIns="68550" bIns="34275" anchor="t" anchorCtr="0">
                    <a:spAutoFit/>
                  </a:bodyPr>
                  <a:lstStyle/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825"/>
                    </a:pPr>
                    <a:r>
                      <a:rPr lang="en-US" sz="825" b="1" dirty="0" err="1">
                        <a:solidFill>
                          <a:srgbClr val="595959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Ministerio</a:t>
                    </a:r>
                    <a:r>
                      <a:rPr lang="en-US" sz="825" b="1" dirty="0">
                        <a:solidFill>
                          <a:srgbClr val="595959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 de </a:t>
                    </a:r>
                    <a:r>
                      <a:rPr lang="en-US" sz="825" b="1" dirty="0" err="1">
                        <a:solidFill>
                          <a:srgbClr val="595959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Finanzas</a:t>
                    </a:r>
                    <a:r>
                      <a:rPr lang="en-US" sz="825" b="1" dirty="0">
                        <a:solidFill>
                          <a:srgbClr val="595959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 </a:t>
                    </a:r>
                    <a:r>
                      <a:rPr lang="en-US" sz="825" b="1" dirty="0" err="1">
                        <a:solidFill>
                          <a:srgbClr val="595959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Públicas</a:t>
                    </a:r>
                    <a:r>
                      <a:rPr lang="en-US" sz="825" b="1" dirty="0">
                        <a:solidFill>
                          <a:srgbClr val="595959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 (MINFIN)</a:t>
                    </a:r>
                    <a:endParaRPr sz="825" b="1" dirty="0">
                      <a:solidFill>
                        <a:srgbClr val="595959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" name="Google Shape;164;p6"/>
                  <p:cNvSpPr txBox="1"/>
                  <p:nvPr/>
                </p:nvSpPr>
                <p:spPr>
                  <a:xfrm>
                    <a:off x="6052982" y="1309906"/>
                    <a:ext cx="1457400" cy="69030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8550" tIns="34275" rIns="68550" bIns="34275" anchor="t" anchorCtr="0">
                    <a:spAutoFit/>
                  </a:bodyPr>
                  <a:lstStyle/>
                  <a:p>
                    <a:pPr marL="96441" indent="-96441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3F3F3F"/>
                      </a:buClr>
                      <a:buSzPts val="1100"/>
                      <a:buFont typeface="Arial"/>
                      <a:buChar char="•"/>
                    </a:pPr>
                    <a:r>
                      <a:rPr lang="en-US" sz="825" dirty="0" err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Entidad</a:t>
                    </a:r>
                    <a:r>
                      <a:rPr lang="en-US" sz="825" dirty="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 del </a:t>
                    </a:r>
                    <a:r>
                      <a:rPr lang="en-US" sz="825" dirty="0" err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Programa</a:t>
                    </a:r>
                    <a:endParaRPr lang="en-US" sz="825" dirty="0">
                      <a:solidFill>
                        <a:srgbClr val="3F3F3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  <a:p>
                    <a:pPr marL="96441" indent="-96441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3F3F3F"/>
                      </a:buClr>
                      <a:buSzPts val="1100"/>
                      <a:buFont typeface="Arial"/>
                      <a:buChar char="•"/>
                    </a:pPr>
                    <a:r>
                      <a:rPr lang="en-US" sz="825" dirty="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Dirige  la hacienda </a:t>
                    </a:r>
                    <a:r>
                      <a:rPr lang="en-US" sz="825" dirty="0" err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pública</a:t>
                    </a:r>
                    <a:r>
                      <a:rPr lang="en-US" sz="825" dirty="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 del Estado</a:t>
                    </a:r>
                    <a:endParaRPr sz="1200" dirty="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  <a:p>
                    <a:pPr marL="96441" indent="-96441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3F3F3F"/>
                      </a:buClr>
                      <a:buSzPts val="1100"/>
                      <a:buFont typeface="Arial"/>
                      <a:buChar char="•"/>
                    </a:pPr>
                    <a:r>
                      <a:rPr lang="en-US" sz="825" dirty="0" err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Signatario</a:t>
                    </a:r>
                    <a:r>
                      <a:rPr lang="en-US" sz="825" dirty="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 del ERPA</a:t>
                    </a:r>
                    <a:endParaRPr sz="825" dirty="0">
                      <a:solidFill>
                        <a:srgbClr val="3F3F3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165" name="Google Shape;165;p6"/>
              <p:cNvSpPr txBox="1"/>
              <p:nvPr/>
            </p:nvSpPr>
            <p:spPr>
              <a:xfrm>
                <a:off x="1743457" y="2141108"/>
                <a:ext cx="3731100" cy="2495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25"/>
                </a:pPr>
                <a:r>
                  <a:rPr lang="en-US" sz="825" b="1" dirty="0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Instituto Nacional de Bosques</a:t>
                </a:r>
              </a:p>
            </p:txBody>
          </p:sp>
          <p:sp>
            <p:nvSpPr>
              <p:cNvPr id="166" name="Google Shape;166;p6"/>
              <p:cNvSpPr txBox="1"/>
              <p:nvPr/>
            </p:nvSpPr>
            <p:spPr>
              <a:xfrm>
                <a:off x="1743456" y="2338627"/>
                <a:ext cx="3228600" cy="5724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spAutoFit/>
              </a:bodyPr>
              <a:lstStyle/>
              <a:p>
                <a:pPr marL="96441" indent="-96441">
                  <a:spcBef>
                    <a:spcPts val="0"/>
                  </a:spcBef>
                  <a:spcAft>
                    <a:spcPts val="0"/>
                  </a:spcAft>
                  <a:buClr>
                    <a:srgbClr val="3F3F3F"/>
                  </a:buClr>
                  <a:buSzPts val="1100"/>
                  <a:buFont typeface="Arial"/>
                  <a:buChar char="•"/>
                </a:pPr>
                <a:r>
                  <a:rPr lang="es-ES" sz="825" dirty="0">
                    <a:solidFill>
                      <a:srgbClr val="3F3F3F"/>
                    </a:solidFill>
                  </a:rPr>
                  <a:t>Entidad Ejecutora del Programa</a:t>
                </a:r>
              </a:p>
              <a:p>
                <a:pPr marL="96441" indent="-96441">
                  <a:spcBef>
                    <a:spcPts val="0"/>
                  </a:spcBef>
                  <a:spcAft>
                    <a:spcPts val="0"/>
                  </a:spcAft>
                  <a:buClr>
                    <a:srgbClr val="3F3F3F"/>
                  </a:buClr>
                  <a:buSzPts val="1100"/>
                  <a:buFont typeface="Arial"/>
                  <a:buChar char="•"/>
                </a:pPr>
                <a:r>
                  <a:rPr lang="es-ES" sz="825" dirty="0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Aprobación</a:t>
                </a:r>
                <a:r>
                  <a:rPr lang="es-ES" sz="825" dirty="0">
                    <a:solidFill>
                      <a:srgbClr val="3F3F3F"/>
                    </a:solidFill>
                  </a:rPr>
                  <a:t>, monitoreo, certificación y gestión de pagos de proyectos de beneficiarios</a:t>
                </a:r>
                <a:endParaRPr sz="825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6"/>
              <p:cNvSpPr txBox="1"/>
              <p:nvPr/>
            </p:nvSpPr>
            <p:spPr>
              <a:xfrm>
                <a:off x="1705088" y="3043261"/>
                <a:ext cx="3954900" cy="2495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25"/>
                </a:pPr>
                <a:r>
                  <a:rPr lang="en-US" sz="825" b="1" dirty="0" err="1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Ministerio</a:t>
                </a:r>
                <a:r>
                  <a:rPr lang="en-US" sz="825" b="1" dirty="0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 Agricultura, </a:t>
                </a:r>
                <a:r>
                  <a:rPr lang="en-US" sz="825" b="1" dirty="0" err="1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Ganadería</a:t>
                </a:r>
                <a:r>
                  <a:rPr lang="en-US" sz="825" b="1" dirty="0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 y </a:t>
                </a:r>
                <a:r>
                  <a:rPr lang="en-US" sz="825" b="1" dirty="0" err="1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Alimentación</a:t>
                </a:r>
                <a:r>
                  <a:rPr lang="en-US" sz="825" b="1" dirty="0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 (MAGA) </a:t>
                </a:r>
                <a:endParaRPr sz="825" b="1" dirty="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6"/>
              <p:cNvSpPr txBox="1"/>
              <p:nvPr/>
            </p:nvSpPr>
            <p:spPr>
              <a:xfrm>
                <a:off x="1745720" y="3265353"/>
                <a:ext cx="3864545" cy="5724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spAutoFit/>
              </a:bodyPr>
              <a:lstStyle/>
              <a:p>
                <a:pPr marL="96441" indent="-96441">
                  <a:spcBef>
                    <a:spcPts val="0"/>
                  </a:spcBef>
                  <a:spcAft>
                    <a:spcPts val="0"/>
                  </a:spcAft>
                  <a:buClr>
                    <a:srgbClr val="3F3F3F"/>
                  </a:buClr>
                  <a:buSzPts val="1100"/>
                  <a:buFont typeface="Arial"/>
                  <a:buChar char="•"/>
                </a:pPr>
                <a:r>
                  <a:rPr lang="en-US" sz="825" dirty="0" err="1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Actividades</a:t>
                </a:r>
                <a:r>
                  <a:rPr lang="en-US" sz="825" dirty="0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825" dirty="0" err="1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habilitantes</a:t>
                </a:r>
                <a:r>
                  <a:rPr lang="en-US" sz="825" dirty="0">
                    <a:solidFill>
                      <a:srgbClr val="3F3F3F"/>
                    </a:solidFill>
                  </a:rPr>
                  <a:t>: </a:t>
                </a:r>
                <a:r>
                  <a:rPr lang="en-US" sz="825" dirty="0" err="1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proyectos</a:t>
                </a:r>
                <a:r>
                  <a:rPr lang="en-US" sz="825" dirty="0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 o </a:t>
                </a:r>
                <a:r>
                  <a:rPr lang="en-US" sz="825" dirty="0" err="1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programas</a:t>
                </a:r>
                <a:r>
                  <a:rPr lang="en-US" sz="825" dirty="0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 que </a:t>
                </a:r>
                <a:r>
                  <a:rPr lang="en-US" sz="825" dirty="0" err="1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permitan</a:t>
                </a:r>
                <a:r>
                  <a:rPr lang="en-US" sz="825" dirty="0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825" dirty="0" err="1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reducir</a:t>
                </a:r>
                <a:r>
                  <a:rPr lang="en-US" sz="825" dirty="0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825" dirty="0" err="1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emisiones</a:t>
                </a:r>
                <a:r>
                  <a:rPr lang="en-US" sz="825" dirty="0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 y </a:t>
                </a:r>
                <a:r>
                  <a:rPr lang="en-US" sz="825" dirty="0" err="1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presión</a:t>
                </a:r>
                <a:r>
                  <a:rPr lang="en-US" sz="825" dirty="0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825" dirty="0" err="1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sobre</a:t>
                </a:r>
                <a:r>
                  <a:rPr lang="en-US" sz="825" dirty="0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 los bosques.</a:t>
                </a:r>
                <a:endParaRPr sz="825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96441" indent="-96441">
                  <a:spcBef>
                    <a:spcPts val="0"/>
                  </a:spcBef>
                  <a:spcAft>
                    <a:spcPts val="0"/>
                  </a:spcAft>
                  <a:buClr>
                    <a:srgbClr val="3F3F3F"/>
                  </a:buClr>
                  <a:buSzPts val="1100"/>
                  <a:buFont typeface="Arial"/>
                  <a:buChar char="•"/>
                </a:pPr>
                <a:r>
                  <a:rPr lang="en-US" sz="825" dirty="0" err="1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Informes</a:t>
                </a:r>
                <a:r>
                  <a:rPr lang="en-US" sz="825" dirty="0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825" dirty="0" err="1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agropecuarios</a:t>
                </a:r>
                <a:endParaRPr sz="825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 rot="-5400000">
                <a:off x="2989946" y="2081187"/>
                <a:ext cx="839100" cy="4540200"/>
              </a:xfrm>
              <a:prstGeom prst="roundRect">
                <a:avLst>
                  <a:gd name="adj" fmla="val 6084"/>
                </a:avLst>
              </a:pr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68550" tIns="34275" rIns="68550" bIns="34275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75"/>
                </a:pPr>
                <a:endParaRPr sz="675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6"/>
              <p:cNvSpPr txBox="1"/>
              <p:nvPr/>
            </p:nvSpPr>
            <p:spPr>
              <a:xfrm>
                <a:off x="1746902" y="3901317"/>
                <a:ext cx="3727655" cy="2495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25"/>
                </a:pPr>
                <a:r>
                  <a:rPr lang="en-US" sz="825" b="1" dirty="0" err="1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Ministerio</a:t>
                </a:r>
                <a:r>
                  <a:rPr lang="en-US" sz="825" b="1" dirty="0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 de </a:t>
                </a:r>
                <a:r>
                  <a:rPr lang="en-US" sz="825" b="1" dirty="0" err="1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Ambiente</a:t>
                </a:r>
                <a:r>
                  <a:rPr lang="en-US" sz="825" b="1" dirty="0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 y </a:t>
                </a:r>
                <a:r>
                  <a:rPr lang="en-US" sz="825" b="1" dirty="0" err="1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Recursos</a:t>
                </a:r>
                <a:r>
                  <a:rPr lang="en-US" sz="825" b="1" dirty="0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 Naturales (MARN)</a:t>
                </a:r>
              </a:p>
            </p:txBody>
          </p:sp>
          <p:sp>
            <p:nvSpPr>
              <p:cNvPr id="171" name="Google Shape;171;p6"/>
              <p:cNvSpPr txBox="1"/>
              <p:nvPr/>
            </p:nvSpPr>
            <p:spPr>
              <a:xfrm>
                <a:off x="1737403" y="4099487"/>
                <a:ext cx="3922500" cy="410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spAutoFit/>
              </a:bodyPr>
              <a:lstStyle/>
              <a:p>
                <a:pPr marL="96441" indent="-96441">
                  <a:spcBef>
                    <a:spcPts val="0"/>
                  </a:spcBef>
                  <a:spcAft>
                    <a:spcPts val="0"/>
                  </a:spcAft>
                  <a:buClr>
                    <a:srgbClr val="3F3F3F"/>
                  </a:buClr>
                  <a:buSzPts val="1100"/>
                  <a:buFont typeface="Arial"/>
                  <a:buChar char="•"/>
                </a:pPr>
                <a:r>
                  <a:rPr lang="en-US" sz="825" dirty="0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Punto Focal CMNUCC</a:t>
                </a:r>
                <a:endParaRPr lang="en-US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96441" indent="-96441">
                  <a:spcBef>
                    <a:spcPts val="0"/>
                  </a:spcBef>
                  <a:spcAft>
                    <a:spcPts val="0"/>
                  </a:spcAft>
                  <a:buClr>
                    <a:srgbClr val="3F3F3F"/>
                  </a:buClr>
                  <a:buSzPts val="1100"/>
                  <a:buFont typeface="Arial"/>
                  <a:buChar char="•"/>
                </a:pPr>
                <a:r>
                  <a:rPr lang="en-US" sz="825" dirty="0" err="1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Registro</a:t>
                </a:r>
                <a:r>
                  <a:rPr lang="en-US" sz="825" dirty="0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 de </a:t>
                </a:r>
                <a:r>
                  <a:rPr lang="en-US" sz="825" dirty="0" err="1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Iniciativas</a:t>
                </a:r>
                <a:r>
                  <a:rPr lang="en-US" sz="825" dirty="0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 REDD+</a:t>
                </a:r>
              </a:p>
            </p:txBody>
          </p:sp>
          <p:sp>
            <p:nvSpPr>
              <p:cNvPr id="172" name="Google Shape;172;p6"/>
              <p:cNvSpPr/>
              <p:nvPr/>
            </p:nvSpPr>
            <p:spPr>
              <a:xfrm rot="-5400000">
                <a:off x="2979596" y="3030676"/>
                <a:ext cx="839100" cy="4519500"/>
              </a:xfrm>
              <a:prstGeom prst="roundRect">
                <a:avLst>
                  <a:gd name="adj" fmla="val 6084"/>
                </a:avLst>
              </a:pr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68550" tIns="34275" rIns="68550" bIns="34275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75"/>
                </a:pPr>
                <a:endParaRPr sz="675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6"/>
              <p:cNvSpPr txBox="1"/>
              <p:nvPr/>
            </p:nvSpPr>
            <p:spPr>
              <a:xfrm>
                <a:off x="1746902" y="4850622"/>
                <a:ext cx="3228600" cy="2495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25"/>
                </a:pPr>
                <a:r>
                  <a:rPr lang="en-US" sz="825" b="1" dirty="0" err="1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Consejo</a:t>
                </a:r>
                <a:r>
                  <a:rPr lang="en-US" sz="825" b="1" dirty="0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 Nacional </a:t>
                </a:r>
                <a:r>
                  <a:rPr lang="en-US" sz="825" b="1" dirty="0" err="1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Áreas</a:t>
                </a:r>
                <a:r>
                  <a:rPr lang="en-US" sz="825" b="1" dirty="0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825" b="1" dirty="0" err="1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Protegidas</a:t>
                </a:r>
                <a:r>
                  <a:rPr lang="en-US" sz="825" b="1" dirty="0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 (CONAP)</a:t>
                </a:r>
                <a:endParaRPr sz="825" b="1" dirty="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6"/>
              <p:cNvSpPr txBox="1"/>
              <p:nvPr/>
            </p:nvSpPr>
            <p:spPr>
              <a:xfrm>
                <a:off x="1746898" y="5080038"/>
                <a:ext cx="3863367" cy="5724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spAutoFit/>
              </a:bodyPr>
              <a:lstStyle/>
              <a:p>
                <a:pPr marL="96441" indent="-96441">
                  <a:spcBef>
                    <a:spcPts val="0"/>
                  </a:spcBef>
                  <a:spcAft>
                    <a:spcPts val="0"/>
                  </a:spcAft>
                  <a:buClr>
                    <a:srgbClr val="3F3F3F"/>
                  </a:buClr>
                  <a:buSzPts val="1100"/>
                  <a:buFont typeface="Arial"/>
                  <a:buChar char="•"/>
                </a:pPr>
                <a:r>
                  <a:rPr lang="en-US" sz="825" dirty="0" err="1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Actividades</a:t>
                </a:r>
                <a:r>
                  <a:rPr lang="en-US" sz="825" dirty="0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825" dirty="0" err="1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en</a:t>
                </a:r>
                <a:r>
                  <a:rPr lang="en-US" sz="825" dirty="0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825" dirty="0" err="1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Áreas</a:t>
                </a:r>
                <a:r>
                  <a:rPr lang="en-US" sz="825" dirty="0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825" dirty="0" err="1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Protegidas</a:t>
                </a:r>
                <a:endParaRPr lang="en-US" sz="825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96441" indent="-96441">
                  <a:spcBef>
                    <a:spcPts val="0"/>
                  </a:spcBef>
                  <a:spcAft>
                    <a:spcPts val="0"/>
                  </a:spcAft>
                  <a:buClr>
                    <a:srgbClr val="3F3F3F"/>
                  </a:buClr>
                  <a:buSzPts val="1100"/>
                  <a:buFont typeface="Arial"/>
                  <a:buChar char="•"/>
                </a:pPr>
                <a:r>
                  <a:rPr lang="en-US" sz="825" dirty="0" err="1">
                    <a:solidFill>
                      <a:srgbClr val="3F3F3F"/>
                    </a:solidFill>
                  </a:rPr>
                  <a:t>Regulación</a:t>
                </a:r>
                <a:r>
                  <a:rPr lang="en-US" sz="825" dirty="0">
                    <a:solidFill>
                      <a:srgbClr val="3F3F3F"/>
                    </a:solidFill>
                  </a:rPr>
                  <a:t> de </a:t>
                </a:r>
                <a:r>
                  <a:rPr lang="en-US" sz="825" dirty="0" err="1">
                    <a:solidFill>
                      <a:srgbClr val="3F3F3F"/>
                    </a:solidFill>
                  </a:rPr>
                  <a:t>actividades</a:t>
                </a:r>
                <a:r>
                  <a:rPr lang="en-US" sz="825" dirty="0">
                    <a:solidFill>
                      <a:srgbClr val="3F3F3F"/>
                    </a:solidFill>
                  </a:rPr>
                  <a:t> </a:t>
                </a:r>
                <a:r>
                  <a:rPr lang="en-US" sz="825" dirty="0" err="1">
                    <a:solidFill>
                      <a:srgbClr val="3F3F3F"/>
                    </a:solidFill>
                  </a:rPr>
                  <a:t>en</a:t>
                </a:r>
                <a:r>
                  <a:rPr lang="en-US" sz="825" dirty="0">
                    <a:solidFill>
                      <a:srgbClr val="3F3F3F"/>
                    </a:solidFill>
                  </a:rPr>
                  <a:t> AP (</a:t>
                </a:r>
                <a:r>
                  <a:rPr lang="en-US" sz="825" dirty="0" err="1">
                    <a:solidFill>
                      <a:srgbClr val="3F3F3F"/>
                    </a:solidFill>
                  </a:rPr>
                  <a:t>Reglamentos</a:t>
                </a:r>
                <a:r>
                  <a:rPr lang="en-US" sz="825" dirty="0">
                    <a:solidFill>
                      <a:srgbClr val="3F3F3F"/>
                    </a:solidFill>
                  </a:rPr>
                  <a:t>)</a:t>
                </a:r>
                <a:endParaRPr sz="825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96441" indent="-96441">
                  <a:spcBef>
                    <a:spcPts val="0"/>
                  </a:spcBef>
                  <a:spcAft>
                    <a:spcPts val="0"/>
                  </a:spcAft>
                  <a:buClr>
                    <a:srgbClr val="3F3F3F"/>
                  </a:buClr>
                  <a:buSzPts val="1100"/>
                  <a:buFont typeface="Arial"/>
                  <a:buChar char="•"/>
                </a:pPr>
                <a:r>
                  <a:rPr lang="en-US" sz="825" dirty="0" err="1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Participación</a:t>
                </a:r>
                <a:r>
                  <a:rPr lang="en-US" sz="825" dirty="0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825" dirty="0" err="1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en</a:t>
                </a:r>
                <a:r>
                  <a:rPr lang="en-US" sz="825" dirty="0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 Proyecto </a:t>
                </a:r>
                <a:r>
                  <a:rPr lang="en-US" sz="825" dirty="0" err="1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temprano</a:t>
                </a:r>
                <a:r>
                  <a:rPr lang="en-US" sz="825" dirty="0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 REDD+ </a:t>
                </a:r>
                <a:r>
                  <a:rPr lang="en-US" sz="825" dirty="0" err="1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GuateCarbon</a:t>
                </a:r>
                <a:endParaRPr sz="825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6"/>
            <p:cNvSpPr/>
            <p:nvPr/>
          </p:nvSpPr>
          <p:spPr>
            <a:xfrm rot="16200000">
              <a:off x="181199" y="4642136"/>
              <a:ext cx="2620432" cy="605393"/>
            </a:xfrm>
            <a:prstGeom prst="roundRect">
              <a:avLst>
                <a:gd name="adj" fmla="val 16667"/>
              </a:avLst>
            </a:prstGeom>
            <a:solidFill>
              <a:srgbClr val="8296B0"/>
            </a:solidFill>
            <a:ln>
              <a:noFill/>
            </a:ln>
          </p:spPr>
          <p:txBody>
            <a:bodyPr spcFirstLastPara="1" wrap="square" lIns="68550" tIns="34275" rIns="68550" bIns="34275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</a:pPr>
              <a:r>
                <a:rPr lang="en-US" sz="12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Rol</a:t>
              </a:r>
              <a:r>
                <a:rPr lang="en-US" sz="12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2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en</a:t>
              </a:r>
              <a:r>
                <a:rPr lang="en-US" sz="12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la </a:t>
              </a:r>
              <a:r>
                <a:rPr lang="en-US" sz="12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implementación</a:t>
              </a:r>
              <a:r>
                <a:rPr lang="en-US" sz="12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del PRE</a:t>
              </a:r>
              <a:endParaRPr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 rot="16200000">
              <a:off x="1073903" y="1775353"/>
              <a:ext cx="835028" cy="605395"/>
            </a:xfrm>
            <a:prstGeom prst="roundRect">
              <a:avLst>
                <a:gd name="adj" fmla="val 16667"/>
              </a:avLst>
            </a:prstGeom>
            <a:solidFill>
              <a:srgbClr val="8296B0"/>
            </a:solidFill>
            <a:ln>
              <a:noFill/>
            </a:ln>
          </p:spPr>
          <p:txBody>
            <a:bodyPr spcFirstLastPara="1" wrap="square" lIns="68550" tIns="34275" rIns="68550" bIns="34275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8"/>
              </a:pPr>
              <a:r>
                <a:rPr lang="en-US" sz="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Entidad</a:t>
              </a:r>
              <a:r>
                <a:rPr lang="en-US" sz="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del </a:t>
              </a:r>
              <a:r>
                <a:rPr lang="en-US" sz="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programa</a:t>
              </a:r>
              <a:endParaRPr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7" name="Google Shape;177;p6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5206" y="2820797"/>
            <a:ext cx="914250" cy="634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6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4765" y="5394331"/>
            <a:ext cx="634069" cy="62374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79" name="Google Shape;179;p6" descr="Resultado de imagen para MINFIN logo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5206" y="1933014"/>
            <a:ext cx="914250" cy="80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6" descr="Resultado de imagen para MAGA logo"/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1023" y="3629874"/>
            <a:ext cx="814856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6" descr="Resultado de imagen para MARN logo"/>
          <p:cNvPicPr preferRelativeResize="0"/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9521" y="4394477"/>
            <a:ext cx="914250" cy="828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6"/>
          <p:cNvPicPr preferRelativeResize="0"/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107" y="4692263"/>
            <a:ext cx="914250" cy="699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6"/>
          <p:cNvPicPr preferRelativeResize="0"/>
          <p:nvPr/>
        </p:nvPicPr>
        <p:blipFill rotWithShape="1"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432" y="5433331"/>
            <a:ext cx="785459" cy="232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6"/>
          <p:cNvPicPr preferRelativeResize="0"/>
          <p:nvPr/>
        </p:nvPicPr>
        <p:blipFill rotWithShape="1"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4346" y="4675199"/>
            <a:ext cx="1021555" cy="741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6"/>
          <p:cNvPicPr preferRelativeResize="0"/>
          <p:nvPr/>
        </p:nvPicPr>
        <p:blipFill rotWithShape="1"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4045" y="5433331"/>
            <a:ext cx="634069" cy="25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6"/>
          <p:cNvPicPr preferRelativeResize="0"/>
          <p:nvPr/>
        </p:nvPicPr>
        <p:blipFill rotWithShape="1"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00"/>
          <a:stretch/>
        </p:blipFill>
        <p:spPr>
          <a:xfrm>
            <a:off x="9152321" y="5386536"/>
            <a:ext cx="718781" cy="199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6" descr="Resultado de imagen para PINPEP"/>
          <p:cNvPicPr preferRelativeResize="0"/>
          <p:nvPr/>
        </p:nvPicPr>
        <p:blipFill rotWithShape="1"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0096" y="3805392"/>
            <a:ext cx="1314517" cy="61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6" descr="Resultado de imagen para PINPEP"/>
          <p:cNvPicPr preferRelativeResize="0"/>
          <p:nvPr/>
        </p:nvPicPr>
        <p:blipFill rotWithShape="1"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1850" y="3808237"/>
            <a:ext cx="1314469" cy="61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6"/>
          <p:cNvSpPr txBox="1"/>
          <p:nvPr/>
        </p:nvSpPr>
        <p:spPr>
          <a:xfrm>
            <a:off x="6784918" y="2357075"/>
            <a:ext cx="3685050" cy="156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38"/>
            </a:pPr>
            <a:r>
              <a:rPr lang="en-US" sz="1238" b="1" dirty="0" err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Programas</a:t>
            </a:r>
            <a:r>
              <a:rPr lang="en-US" sz="1238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38" b="1" dirty="0" err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soporte</a:t>
            </a:r>
            <a:endParaRPr sz="1238" b="1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2881" indent="-192881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Noto Sans Symbols"/>
              <a:buChar char="▪"/>
            </a:pPr>
            <a:r>
              <a:rPr lang="en-US" sz="1125" dirty="0" err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Programas</a:t>
            </a:r>
            <a:r>
              <a:rPr lang="en-US" sz="1125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125" dirty="0" err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incentivos</a:t>
            </a:r>
            <a:r>
              <a:rPr lang="en-US" sz="1125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25" dirty="0" err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forestales</a:t>
            </a:r>
            <a:r>
              <a:rPr lang="en-US" sz="1125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PROBOSQUE y PINPEP</a:t>
            </a:r>
          </a:p>
          <a:p>
            <a:pPr marL="192881" indent="-192881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Noto Sans Symbols"/>
              <a:buChar char="▪"/>
            </a:pPr>
            <a:r>
              <a:rPr lang="en-US" sz="1125" dirty="0" err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Mecanismos</a:t>
            </a:r>
            <a:r>
              <a:rPr lang="en-US" sz="1125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125" dirty="0" err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compensación</a:t>
            </a:r>
            <a:r>
              <a:rPr lang="en-US" sz="1125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PROBOSQUE </a:t>
            </a:r>
            <a:endParaRPr sz="1275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92881" indent="-192881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Noto Sans Symbols"/>
              <a:buChar char="▪"/>
            </a:pPr>
            <a:r>
              <a:rPr lang="en-US" sz="1125" dirty="0" err="1">
                <a:solidFill>
                  <a:srgbClr val="595959"/>
                </a:solidFill>
              </a:rPr>
              <a:t>Modelos</a:t>
            </a:r>
            <a:r>
              <a:rPr lang="en-US" sz="1125" dirty="0">
                <a:solidFill>
                  <a:srgbClr val="595959"/>
                </a:solidFill>
              </a:rPr>
              <a:t> de </a:t>
            </a:r>
            <a:r>
              <a:rPr lang="en-US" sz="1125" dirty="0" err="1">
                <a:solidFill>
                  <a:srgbClr val="595959"/>
                </a:solidFill>
              </a:rPr>
              <a:t>manejo</a:t>
            </a:r>
            <a:r>
              <a:rPr lang="en-US" sz="1125" dirty="0">
                <a:solidFill>
                  <a:srgbClr val="595959"/>
                </a:solidFill>
              </a:rPr>
              <a:t> </a:t>
            </a:r>
            <a:r>
              <a:rPr lang="en-US" sz="1125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del SIGAP</a:t>
            </a:r>
            <a:endParaRPr sz="1275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92881" indent="-192881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Noto Sans Symbols"/>
              <a:buChar char="▪"/>
            </a:pPr>
            <a:r>
              <a:rPr lang="en-US" sz="1125" dirty="0" err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Proyectos</a:t>
            </a:r>
            <a:r>
              <a:rPr lang="en-US" sz="1125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25" dirty="0" err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tempranos</a:t>
            </a:r>
            <a:r>
              <a:rPr lang="en-US" sz="1125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REDD+ </a:t>
            </a:r>
          </a:p>
          <a:p>
            <a:pPr marL="192881" indent="-192881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Noto Sans Symbols"/>
              <a:buChar char="▪"/>
            </a:pPr>
            <a:r>
              <a:rPr lang="en-US" sz="1125" dirty="0" err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Proyectos</a:t>
            </a:r>
            <a:r>
              <a:rPr lang="en-US" sz="1125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FIP</a:t>
            </a:r>
            <a:endParaRPr sz="1275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92881" indent="-128588">
              <a:spcBef>
                <a:spcPts val="203"/>
              </a:spcBef>
              <a:spcAft>
                <a:spcPts val="0"/>
              </a:spcAft>
              <a:buClr>
                <a:srgbClr val="000000"/>
              </a:buClr>
              <a:buSzPts val="1238"/>
            </a:pPr>
            <a:endParaRPr sz="1238" b="1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176;p6">
            <a:extLst>
              <a:ext uri="{FF2B5EF4-FFF2-40B4-BE49-F238E27FC236}">
                <a16:creationId xmlns:a16="http://schemas.microsoft.com/office/drawing/2014/main" id="{C625EFBA-4715-4543-88CD-EEFB11D120B9}"/>
              </a:ext>
            </a:extLst>
          </p:cNvPr>
          <p:cNvSpPr/>
          <p:nvPr/>
        </p:nvSpPr>
        <p:spPr>
          <a:xfrm rot="16200000">
            <a:off x="689584" y="3031631"/>
            <a:ext cx="656519" cy="465670"/>
          </a:xfrm>
          <a:prstGeom prst="roundRect">
            <a:avLst>
              <a:gd name="adj" fmla="val 16667"/>
            </a:avLst>
          </a:prstGeom>
          <a:solidFill>
            <a:srgbClr val="8296B0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8"/>
            </a:pPr>
            <a:r>
              <a:rPr lang="en-US" sz="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Unidad </a:t>
            </a:r>
            <a:r>
              <a:rPr lang="en-US" sz="8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Ejecutora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5747F5E-C195-4625-889B-D68D067BF8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00" y="4658220"/>
            <a:ext cx="778080" cy="661874"/>
          </a:xfrm>
          <a:prstGeom prst="rect">
            <a:avLst/>
          </a:prstGeom>
        </p:spPr>
      </p:pic>
      <p:sp>
        <p:nvSpPr>
          <p:cNvPr id="40" name="Rectángulo 3">
            <a:extLst>
              <a:ext uri="{FF2B5EF4-FFF2-40B4-BE49-F238E27FC236}">
                <a16:creationId xmlns:a16="http://schemas.microsoft.com/office/drawing/2014/main" id="{17156E98-7C37-4045-A701-4BAF01BC3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9480" y="1035197"/>
            <a:ext cx="6307927" cy="46166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GT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Actores involucrados en el programa</a:t>
            </a:r>
            <a:endParaRPr lang="es-GT" altLang="es-GT" sz="135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 txBox="1">
            <a:spLocks noGrp="1"/>
          </p:cNvSpPr>
          <p:nvPr>
            <p:ph type="title"/>
          </p:nvPr>
        </p:nvSpPr>
        <p:spPr>
          <a:xfrm>
            <a:off x="3185419" y="778133"/>
            <a:ext cx="6349050" cy="994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50" tIns="34275" rIns="68550" bIns="34275" numCol="1" anchor="ctr" anchorCtr="0" compatLnSpc="1">
            <a:prstTxWarp prst="textNoShape">
              <a:avLst/>
            </a:prstTxWarp>
            <a:norm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2800" dirty="0" err="1">
                <a:solidFill>
                  <a:srgbClr val="134F5C"/>
                </a:solidFill>
              </a:rPr>
              <a:t>Objetivos</a:t>
            </a:r>
            <a:r>
              <a:rPr lang="en-US" sz="2800" dirty="0">
                <a:solidFill>
                  <a:srgbClr val="134F5C"/>
                </a:solidFill>
              </a:rPr>
              <a:t> y </a:t>
            </a:r>
            <a:r>
              <a:rPr lang="en-US" sz="2800" dirty="0" err="1">
                <a:solidFill>
                  <a:srgbClr val="134F5C"/>
                </a:solidFill>
              </a:rPr>
              <a:t>alcances</a:t>
            </a:r>
            <a:r>
              <a:rPr lang="en-US" sz="2800" dirty="0">
                <a:solidFill>
                  <a:srgbClr val="134F5C"/>
                </a:solidFill>
              </a:rPr>
              <a:t> del </a:t>
            </a:r>
            <a:r>
              <a:rPr lang="en-US" sz="2800" dirty="0" err="1">
                <a:solidFill>
                  <a:srgbClr val="134F5C"/>
                </a:solidFill>
              </a:rPr>
              <a:t>Programa</a:t>
            </a:r>
            <a:endParaRPr sz="2800" dirty="0"/>
          </a:p>
        </p:txBody>
      </p:sp>
      <p:sp>
        <p:nvSpPr>
          <p:cNvPr id="145" name="Google Shape;145;p5"/>
          <p:cNvSpPr/>
          <p:nvPr/>
        </p:nvSpPr>
        <p:spPr>
          <a:xfrm>
            <a:off x="5753622" y="5305403"/>
            <a:ext cx="610517" cy="1137175"/>
          </a:xfrm>
          <a:custGeom>
            <a:avLst/>
            <a:gdLst/>
            <a:ahLst/>
            <a:cxnLst/>
            <a:rect l="l" t="t" r="r" b="b"/>
            <a:pathLst>
              <a:path w="34839" h="101104" extrusionOk="0">
                <a:moveTo>
                  <a:pt x="19125" y="20756"/>
                </a:moveTo>
                <a:lnTo>
                  <a:pt x="19083" y="20840"/>
                </a:lnTo>
                <a:cubicBezTo>
                  <a:pt x="19083" y="20861"/>
                  <a:pt x="19083" y="20861"/>
                  <a:pt x="19083" y="20861"/>
                </a:cubicBezTo>
                <a:cubicBezTo>
                  <a:pt x="19041" y="20945"/>
                  <a:pt x="19020" y="21007"/>
                  <a:pt x="18978" y="21091"/>
                </a:cubicBezTo>
                <a:cubicBezTo>
                  <a:pt x="18957" y="21133"/>
                  <a:pt x="18937" y="21175"/>
                  <a:pt x="18937" y="21217"/>
                </a:cubicBezTo>
                <a:cubicBezTo>
                  <a:pt x="18895" y="21279"/>
                  <a:pt x="18874" y="21342"/>
                  <a:pt x="18853" y="21405"/>
                </a:cubicBezTo>
                <a:cubicBezTo>
                  <a:pt x="18811" y="21489"/>
                  <a:pt x="18769" y="21572"/>
                  <a:pt x="18727" y="21677"/>
                </a:cubicBezTo>
                <a:cubicBezTo>
                  <a:pt x="18706" y="21719"/>
                  <a:pt x="18685" y="21740"/>
                  <a:pt x="18665" y="21782"/>
                </a:cubicBezTo>
                <a:cubicBezTo>
                  <a:pt x="18644" y="21865"/>
                  <a:pt x="18602" y="21928"/>
                  <a:pt x="18581" y="22012"/>
                </a:cubicBezTo>
                <a:cubicBezTo>
                  <a:pt x="18560" y="22033"/>
                  <a:pt x="18539" y="22075"/>
                  <a:pt x="18518" y="22116"/>
                </a:cubicBezTo>
                <a:cubicBezTo>
                  <a:pt x="18476" y="22200"/>
                  <a:pt x="18434" y="22284"/>
                  <a:pt x="18393" y="22367"/>
                </a:cubicBezTo>
                <a:lnTo>
                  <a:pt x="18372" y="22430"/>
                </a:lnTo>
                <a:cubicBezTo>
                  <a:pt x="18330" y="22535"/>
                  <a:pt x="18267" y="22640"/>
                  <a:pt x="18225" y="22744"/>
                </a:cubicBezTo>
                <a:cubicBezTo>
                  <a:pt x="18204" y="22786"/>
                  <a:pt x="18183" y="22807"/>
                  <a:pt x="18183" y="22849"/>
                </a:cubicBezTo>
                <a:cubicBezTo>
                  <a:pt x="18141" y="22912"/>
                  <a:pt x="18100" y="22995"/>
                  <a:pt x="18079" y="23058"/>
                </a:cubicBezTo>
                <a:cubicBezTo>
                  <a:pt x="18058" y="23100"/>
                  <a:pt x="18037" y="23142"/>
                  <a:pt x="18016" y="23163"/>
                </a:cubicBezTo>
                <a:cubicBezTo>
                  <a:pt x="17974" y="23246"/>
                  <a:pt x="17932" y="23330"/>
                  <a:pt x="17890" y="23393"/>
                </a:cubicBezTo>
                <a:cubicBezTo>
                  <a:pt x="17869" y="23414"/>
                  <a:pt x="17869" y="23456"/>
                  <a:pt x="17848" y="23476"/>
                </a:cubicBezTo>
                <a:cubicBezTo>
                  <a:pt x="17807" y="23560"/>
                  <a:pt x="17765" y="23644"/>
                  <a:pt x="17702" y="23728"/>
                </a:cubicBezTo>
                <a:cubicBezTo>
                  <a:pt x="17681" y="23769"/>
                  <a:pt x="17660" y="23790"/>
                  <a:pt x="17660" y="23832"/>
                </a:cubicBezTo>
                <a:cubicBezTo>
                  <a:pt x="17618" y="23895"/>
                  <a:pt x="17576" y="23937"/>
                  <a:pt x="17556" y="24000"/>
                </a:cubicBezTo>
                <a:cubicBezTo>
                  <a:pt x="17535" y="24041"/>
                  <a:pt x="17514" y="24062"/>
                  <a:pt x="17493" y="24104"/>
                </a:cubicBezTo>
                <a:cubicBezTo>
                  <a:pt x="17451" y="24167"/>
                  <a:pt x="17409" y="24230"/>
                  <a:pt x="17367" y="24292"/>
                </a:cubicBezTo>
                <a:cubicBezTo>
                  <a:pt x="17367" y="24313"/>
                  <a:pt x="17346" y="24334"/>
                  <a:pt x="17325" y="24355"/>
                </a:cubicBezTo>
                <a:cubicBezTo>
                  <a:pt x="17284" y="24418"/>
                  <a:pt x="17242" y="24481"/>
                  <a:pt x="17200" y="24544"/>
                </a:cubicBezTo>
                <a:cubicBezTo>
                  <a:pt x="17179" y="24564"/>
                  <a:pt x="17158" y="24585"/>
                  <a:pt x="17158" y="24606"/>
                </a:cubicBezTo>
                <a:cubicBezTo>
                  <a:pt x="17116" y="24648"/>
                  <a:pt x="17074" y="24690"/>
                  <a:pt x="17053" y="24732"/>
                </a:cubicBezTo>
                <a:cubicBezTo>
                  <a:pt x="17032" y="24753"/>
                  <a:pt x="17012" y="24774"/>
                  <a:pt x="17012" y="24795"/>
                </a:cubicBezTo>
                <a:cubicBezTo>
                  <a:pt x="16949" y="24857"/>
                  <a:pt x="16907" y="24899"/>
                  <a:pt x="16865" y="24941"/>
                </a:cubicBezTo>
                <a:cubicBezTo>
                  <a:pt x="16865" y="24941"/>
                  <a:pt x="16865" y="24941"/>
                  <a:pt x="16865" y="24920"/>
                </a:cubicBezTo>
                <a:cubicBezTo>
                  <a:pt x="16886" y="24920"/>
                  <a:pt x="16886" y="24920"/>
                  <a:pt x="16886" y="24899"/>
                </a:cubicBezTo>
                <a:cubicBezTo>
                  <a:pt x="16886" y="24878"/>
                  <a:pt x="16886" y="24857"/>
                  <a:pt x="16886" y="24836"/>
                </a:cubicBezTo>
                <a:cubicBezTo>
                  <a:pt x="16886" y="24816"/>
                  <a:pt x="16886" y="24795"/>
                  <a:pt x="16886" y="24795"/>
                </a:cubicBezTo>
                <a:lnTo>
                  <a:pt x="16907" y="24732"/>
                </a:lnTo>
                <a:cubicBezTo>
                  <a:pt x="16907" y="24690"/>
                  <a:pt x="16907" y="24627"/>
                  <a:pt x="16928" y="24585"/>
                </a:cubicBezTo>
                <a:cubicBezTo>
                  <a:pt x="16928" y="24564"/>
                  <a:pt x="16928" y="24544"/>
                  <a:pt x="16928" y="24544"/>
                </a:cubicBezTo>
                <a:cubicBezTo>
                  <a:pt x="16928" y="24502"/>
                  <a:pt x="16928" y="24460"/>
                  <a:pt x="16949" y="24418"/>
                </a:cubicBezTo>
                <a:cubicBezTo>
                  <a:pt x="16949" y="24397"/>
                  <a:pt x="16949" y="24376"/>
                  <a:pt x="16949" y="24376"/>
                </a:cubicBezTo>
                <a:cubicBezTo>
                  <a:pt x="16949" y="24292"/>
                  <a:pt x="16970" y="24209"/>
                  <a:pt x="16970" y="24104"/>
                </a:cubicBezTo>
                <a:cubicBezTo>
                  <a:pt x="16970" y="24083"/>
                  <a:pt x="16991" y="24083"/>
                  <a:pt x="16991" y="24062"/>
                </a:cubicBezTo>
                <a:cubicBezTo>
                  <a:pt x="17012" y="23895"/>
                  <a:pt x="17032" y="23707"/>
                  <a:pt x="17053" y="23497"/>
                </a:cubicBezTo>
                <a:cubicBezTo>
                  <a:pt x="17053" y="23497"/>
                  <a:pt x="17053" y="23476"/>
                  <a:pt x="17053" y="23476"/>
                </a:cubicBezTo>
                <a:cubicBezTo>
                  <a:pt x="17053" y="23351"/>
                  <a:pt x="17074" y="23204"/>
                  <a:pt x="17074" y="23079"/>
                </a:cubicBezTo>
                <a:cubicBezTo>
                  <a:pt x="17074" y="23058"/>
                  <a:pt x="17095" y="23058"/>
                  <a:pt x="17095" y="23037"/>
                </a:cubicBezTo>
                <a:cubicBezTo>
                  <a:pt x="17095" y="22828"/>
                  <a:pt x="17116" y="22598"/>
                  <a:pt x="17137" y="22347"/>
                </a:cubicBezTo>
                <a:cubicBezTo>
                  <a:pt x="17137" y="22326"/>
                  <a:pt x="17137" y="22305"/>
                  <a:pt x="17137" y="22284"/>
                </a:cubicBezTo>
                <a:cubicBezTo>
                  <a:pt x="17158" y="22137"/>
                  <a:pt x="17158" y="22012"/>
                  <a:pt x="17158" y="21865"/>
                </a:cubicBezTo>
                <a:cubicBezTo>
                  <a:pt x="17158" y="21844"/>
                  <a:pt x="17179" y="21823"/>
                  <a:pt x="17179" y="21803"/>
                </a:cubicBezTo>
                <a:cubicBezTo>
                  <a:pt x="17179" y="21719"/>
                  <a:pt x="17179" y="21656"/>
                  <a:pt x="17179" y="21572"/>
                </a:cubicBezTo>
                <a:cubicBezTo>
                  <a:pt x="17179" y="21531"/>
                  <a:pt x="17179" y="21510"/>
                  <a:pt x="17179" y="21468"/>
                </a:cubicBezTo>
                <a:cubicBezTo>
                  <a:pt x="17179" y="21342"/>
                  <a:pt x="17200" y="21238"/>
                  <a:pt x="17200" y="21112"/>
                </a:cubicBezTo>
                <a:cubicBezTo>
                  <a:pt x="17200" y="21070"/>
                  <a:pt x="17200" y="21028"/>
                  <a:pt x="17200" y="20987"/>
                </a:cubicBezTo>
                <a:cubicBezTo>
                  <a:pt x="17200" y="20945"/>
                  <a:pt x="17200" y="20903"/>
                  <a:pt x="17200" y="20861"/>
                </a:cubicBezTo>
                <a:lnTo>
                  <a:pt x="17702" y="20861"/>
                </a:lnTo>
                <a:cubicBezTo>
                  <a:pt x="18183" y="20861"/>
                  <a:pt x="18665" y="20819"/>
                  <a:pt x="19125" y="20756"/>
                </a:cubicBezTo>
                <a:close/>
                <a:moveTo>
                  <a:pt x="9249" y="27933"/>
                </a:moveTo>
                <a:cubicBezTo>
                  <a:pt x="9291" y="28519"/>
                  <a:pt x="9333" y="29021"/>
                  <a:pt x="9354" y="29230"/>
                </a:cubicBezTo>
                <a:cubicBezTo>
                  <a:pt x="8914" y="28875"/>
                  <a:pt x="8558" y="28498"/>
                  <a:pt x="8245" y="28163"/>
                </a:cubicBezTo>
                <a:cubicBezTo>
                  <a:pt x="8600" y="28142"/>
                  <a:pt x="8935" y="28059"/>
                  <a:pt x="9249" y="27933"/>
                </a:cubicBezTo>
                <a:close/>
                <a:moveTo>
                  <a:pt x="24732" y="33813"/>
                </a:moveTo>
                <a:lnTo>
                  <a:pt x="24732" y="33813"/>
                </a:lnTo>
                <a:cubicBezTo>
                  <a:pt x="24900" y="33834"/>
                  <a:pt x="25067" y="33855"/>
                  <a:pt x="25235" y="33855"/>
                </a:cubicBezTo>
                <a:cubicBezTo>
                  <a:pt x="25297" y="33855"/>
                  <a:pt x="25360" y="33834"/>
                  <a:pt x="25423" y="33834"/>
                </a:cubicBezTo>
                <a:cubicBezTo>
                  <a:pt x="25423" y="34127"/>
                  <a:pt x="25444" y="34440"/>
                  <a:pt x="25465" y="34692"/>
                </a:cubicBezTo>
                <a:cubicBezTo>
                  <a:pt x="25465" y="34712"/>
                  <a:pt x="25465" y="34712"/>
                  <a:pt x="25465" y="34712"/>
                </a:cubicBezTo>
                <a:cubicBezTo>
                  <a:pt x="25465" y="34754"/>
                  <a:pt x="25465" y="34796"/>
                  <a:pt x="25465" y="34817"/>
                </a:cubicBezTo>
                <a:cubicBezTo>
                  <a:pt x="25486" y="34838"/>
                  <a:pt x="25486" y="34838"/>
                  <a:pt x="25486" y="34859"/>
                </a:cubicBezTo>
                <a:cubicBezTo>
                  <a:pt x="25486" y="34901"/>
                  <a:pt x="25486" y="34922"/>
                  <a:pt x="25486" y="34943"/>
                </a:cubicBezTo>
                <a:cubicBezTo>
                  <a:pt x="25486" y="34984"/>
                  <a:pt x="25507" y="35026"/>
                  <a:pt x="25507" y="35047"/>
                </a:cubicBezTo>
                <a:cubicBezTo>
                  <a:pt x="25507" y="35068"/>
                  <a:pt x="25507" y="35068"/>
                  <a:pt x="25507" y="35089"/>
                </a:cubicBezTo>
                <a:cubicBezTo>
                  <a:pt x="25507" y="35110"/>
                  <a:pt x="25507" y="35131"/>
                  <a:pt x="25507" y="35152"/>
                </a:cubicBezTo>
                <a:cubicBezTo>
                  <a:pt x="25507" y="35152"/>
                  <a:pt x="25507" y="35173"/>
                  <a:pt x="25527" y="35173"/>
                </a:cubicBezTo>
                <a:cubicBezTo>
                  <a:pt x="25527" y="35194"/>
                  <a:pt x="25527" y="35215"/>
                  <a:pt x="25527" y="35215"/>
                </a:cubicBezTo>
                <a:cubicBezTo>
                  <a:pt x="25527" y="35236"/>
                  <a:pt x="25527" y="35236"/>
                  <a:pt x="25527" y="35256"/>
                </a:cubicBezTo>
                <a:cubicBezTo>
                  <a:pt x="25527" y="35256"/>
                  <a:pt x="25527" y="35277"/>
                  <a:pt x="25527" y="35277"/>
                </a:cubicBezTo>
                <a:cubicBezTo>
                  <a:pt x="25527" y="35277"/>
                  <a:pt x="25527" y="35277"/>
                  <a:pt x="25527" y="35290"/>
                </a:cubicBezTo>
                <a:lnTo>
                  <a:pt x="25527" y="35290"/>
                </a:lnTo>
                <a:cubicBezTo>
                  <a:pt x="25480" y="35267"/>
                  <a:pt x="25460" y="35228"/>
                  <a:pt x="25423" y="35173"/>
                </a:cubicBezTo>
                <a:cubicBezTo>
                  <a:pt x="25423" y="35173"/>
                  <a:pt x="25402" y="35152"/>
                  <a:pt x="25402" y="35131"/>
                </a:cubicBezTo>
                <a:cubicBezTo>
                  <a:pt x="25360" y="35089"/>
                  <a:pt x="25339" y="35047"/>
                  <a:pt x="25318" y="35005"/>
                </a:cubicBezTo>
                <a:cubicBezTo>
                  <a:pt x="25297" y="34984"/>
                  <a:pt x="25297" y="34984"/>
                  <a:pt x="25297" y="34964"/>
                </a:cubicBezTo>
                <a:cubicBezTo>
                  <a:pt x="25088" y="34650"/>
                  <a:pt x="24879" y="34189"/>
                  <a:pt x="24732" y="33813"/>
                </a:cubicBezTo>
                <a:close/>
                <a:moveTo>
                  <a:pt x="28248" y="36365"/>
                </a:moveTo>
                <a:cubicBezTo>
                  <a:pt x="28352" y="36407"/>
                  <a:pt x="28478" y="36428"/>
                  <a:pt x="28603" y="36449"/>
                </a:cubicBezTo>
                <a:cubicBezTo>
                  <a:pt x="28499" y="36554"/>
                  <a:pt x="28373" y="36700"/>
                  <a:pt x="28206" y="36826"/>
                </a:cubicBezTo>
                <a:cubicBezTo>
                  <a:pt x="28206" y="36742"/>
                  <a:pt x="28227" y="36575"/>
                  <a:pt x="28248" y="36365"/>
                </a:cubicBezTo>
                <a:close/>
                <a:moveTo>
                  <a:pt x="17472" y="0"/>
                </a:moveTo>
                <a:cubicBezTo>
                  <a:pt x="15003" y="0"/>
                  <a:pt x="13015" y="1946"/>
                  <a:pt x="12890" y="4373"/>
                </a:cubicBezTo>
                <a:lnTo>
                  <a:pt x="12764" y="4373"/>
                </a:lnTo>
                <a:cubicBezTo>
                  <a:pt x="11571" y="4373"/>
                  <a:pt x="10588" y="5252"/>
                  <a:pt x="10421" y="6403"/>
                </a:cubicBezTo>
                <a:lnTo>
                  <a:pt x="10316" y="6403"/>
                </a:lnTo>
                <a:cubicBezTo>
                  <a:pt x="10128" y="6403"/>
                  <a:pt x="9939" y="6424"/>
                  <a:pt x="9751" y="6466"/>
                </a:cubicBezTo>
                <a:cubicBezTo>
                  <a:pt x="9584" y="6445"/>
                  <a:pt x="9416" y="6424"/>
                  <a:pt x="9228" y="6424"/>
                </a:cubicBezTo>
                <a:cubicBezTo>
                  <a:pt x="7617" y="6424"/>
                  <a:pt x="6278" y="7533"/>
                  <a:pt x="5943" y="9039"/>
                </a:cubicBezTo>
                <a:cubicBezTo>
                  <a:pt x="3600" y="9248"/>
                  <a:pt x="1758" y="11215"/>
                  <a:pt x="1758" y="13621"/>
                </a:cubicBezTo>
                <a:cubicBezTo>
                  <a:pt x="1758" y="16153"/>
                  <a:pt x="3809" y="18204"/>
                  <a:pt x="6341" y="18204"/>
                </a:cubicBezTo>
                <a:cubicBezTo>
                  <a:pt x="7010" y="18204"/>
                  <a:pt x="7638" y="18078"/>
                  <a:pt x="8203" y="17827"/>
                </a:cubicBezTo>
                <a:cubicBezTo>
                  <a:pt x="8684" y="19354"/>
                  <a:pt x="10128" y="20484"/>
                  <a:pt x="11822" y="20484"/>
                </a:cubicBezTo>
                <a:cubicBezTo>
                  <a:pt x="12534" y="20484"/>
                  <a:pt x="13203" y="20275"/>
                  <a:pt x="13768" y="19940"/>
                </a:cubicBezTo>
                <a:cubicBezTo>
                  <a:pt x="14312" y="20212"/>
                  <a:pt x="14898" y="20422"/>
                  <a:pt x="15505" y="20589"/>
                </a:cubicBezTo>
                <a:cubicBezTo>
                  <a:pt x="15610" y="21426"/>
                  <a:pt x="15526" y="23351"/>
                  <a:pt x="14522" y="27808"/>
                </a:cubicBezTo>
                <a:cubicBezTo>
                  <a:pt x="14208" y="29189"/>
                  <a:pt x="13957" y="30507"/>
                  <a:pt x="13789" y="31741"/>
                </a:cubicBezTo>
                <a:cubicBezTo>
                  <a:pt x="12387" y="31218"/>
                  <a:pt x="11258" y="30611"/>
                  <a:pt x="10337" y="30005"/>
                </a:cubicBezTo>
                <a:cubicBezTo>
                  <a:pt x="9960" y="29230"/>
                  <a:pt x="9751" y="28456"/>
                  <a:pt x="9667" y="27724"/>
                </a:cubicBezTo>
                <a:cubicBezTo>
                  <a:pt x="9981" y="27536"/>
                  <a:pt x="10274" y="27305"/>
                  <a:pt x="10504" y="27054"/>
                </a:cubicBezTo>
                <a:cubicBezTo>
                  <a:pt x="10797" y="27222"/>
                  <a:pt x="11132" y="27326"/>
                  <a:pt x="11488" y="27326"/>
                </a:cubicBezTo>
                <a:cubicBezTo>
                  <a:pt x="12492" y="27326"/>
                  <a:pt x="13308" y="26510"/>
                  <a:pt x="13308" y="25506"/>
                </a:cubicBezTo>
                <a:cubicBezTo>
                  <a:pt x="13308" y="25108"/>
                  <a:pt x="13203" y="24774"/>
                  <a:pt x="12994" y="24481"/>
                </a:cubicBezTo>
                <a:cubicBezTo>
                  <a:pt x="13036" y="24376"/>
                  <a:pt x="13036" y="24272"/>
                  <a:pt x="13036" y="24167"/>
                </a:cubicBezTo>
                <a:cubicBezTo>
                  <a:pt x="13036" y="23644"/>
                  <a:pt x="12618" y="23225"/>
                  <a:pt x="12094" y="23225"/>
                </a:cubicBezTo>
                <a:lnTo>
                  <a:pt x="12011" y="23225"/>
                </a:lnTo>
                <a:cubicBezTo>
                  <a:pt x="11948" y="23184"/>
                  <a:pt x="11864" y="23163"/>
                  <a:pt x="11781" y="23142"/>
                </a:cubicBezTo>
                <a:cubicBezTo>
                  <a:pt x="11530" y="22765"/>
                  <a:pt x="11153" y="22493"/>
                  <a:pt x="10693" y="22388"/>
                </a:cubicBezTo>
                <a:cubicBezTo>
                  <a:pt x="10714" y="22284"/>
                  <a:pt x="10734" y="22200"/>
                  <a:pt x="10734" y="22095"/>
                </a:cubicBezTo>
                <a:cubicBezTo>
                  <a:pt x="10734" y="21468"/>
                  <a:pt x="10211" y="20966"/>
                  <a:pt x="9584" y="20966"/>
                </a:cubicBezTo>
                <a:lnTo>
                  <a:pt x="9500" y="20966"/>
                </a:lnTo>
                <a:cubicBezTo>
                  <a:pt x="9207" y="20317"/>
                  <a:pt x="8579" y="19878"/>
                  <a:pt x="7826" y="19878"/>
                </a:cubicBezTo>
                <a:cubicBezTo>
                  <a:pt x="6843" y="19878"/>
                  <a:pt x="6048" y="20652"/>
                  <a:pt x="6006" y="21614"/>
                </a:cubicBezTo>
                <a:lnTo>
                  <a:pt x="5964" y="21614"/>
                </a:lnTo>
                <a:cubicBezTo>
                  <a:pt x="5483" y="21614"/>
                  <a:pt x="5085" y="21970"/>
                  <a:pt x="5022" y="22430"/>
                </a:cubicBezTo>
                <a:lnTo>
                  <a:pt x="4980" y="22430"/>
                </a:lnTo>
                <a:cubicBezTo>
                  <a:pt x="4897" y="22430"/>
                  <a:pt x="4834" y="22430"/>
                  <a:pt x="4771" y="22451"/>
                </a:cubicBezTo>
                <a:cubicBezTo>
                  <a:pt x="4688" y="22430"/>
                  <a:pt x="4625" y="22430"/>
                  <a:pt x="4541" y="22430"/>
                </a:cubicBezTo>
                <a:cubicBezTo>
                  <a:pt x="3913" y="22430"/>
                  <a:pt x="3369" y="22870"/>
                  <a:pt x="3244" y="23476"/>
                </a:cubicBezTo>
                <a:cubicBezTo>
                  <a:pt x="2302" y="23560"/>
                  <a:pt x="1570" y="24334"/>
                  <a:pt x="1570" y="25297"/>
                </a:cubicBezTo>
                <a:cubicBezTo>
                  <a:pt x="1570" y="26301"/>
                  <a:pt x="2386" y="27117"/>
                  <a:pt x="3411" y="27117"/>
                </a:cubicBezTo>
                <a:cubicBezTo>
                  <a:pt x="3662" y="27117"/>
                  <a:pt x="3913" y="27075"/>
                  <a:pt x="4144" y="26971"/>
                </a:cubicBezTo>
                <a:cubicBezTo>
                  <a:pt x="4332" y="27577"/>
                  <a:pt x="4897" y="28017"/>
                  <a:pt x="5587" y="28017"/>
                </a:cubicBezTo>
                <a:cubicBezTo>
                  <a:pt x="5859" y="28017"/>
                  <a:pt x="6131" y="27954"/>
                  <a:pt x="6361" y="27808"/>
                </a:cubicBezTo>
                <a:cubicBezTo>
                  <a:pt x="6780" y="28017"/>
                  <a:pt x="7261" y="28142"/>
                  <a:pt x="7763" y="28163"/>
                </a:cubicBezTo>
                <a:cubicBezTo>
                  <a:pt x="8684" y="29293"/>
                  <a:pt x="9981" y="30423"/>
                  <a:pt x="10965" y="31134"/>
                </a:cubicBezTo>
                <a:cubicBezTo>
                  <a:pt x="11062" y="31300"/>
                  <a:pt x="11105" y="31366"/>
                  <a:pt x="11113" y="31366"/>
                </a:cubicBezTo>
                <a:cubicBezTo>
                  <a:pt x="11121" y="31366"/>
                  <a:pt x="11083" y="31279"/>
                  <a:pt x="11027" y="31155"/>
                </a:cubicBezTo>
                <a:lnTo>
                  <a:pt x="11027" y="31155"/>
                </a:lnTo>
                <a:cubicBezTo>
                  <a:pt x="11362" y="31407"/>
                  <a:pt x="11676" y="31595"/>
                  <a:pt x="11906" y="31720"/>
                </a:cubicBezTo>
                <a:cubicBezTo>
                  <a:pt x="12639" y="32076"/>
                  <a:pt x="13245" y="32641"/>
                  <a:pt x="13622" y="33059"/>
                </a:cubicBezTo>
                <a:cubicBezTo>
                  <a:pt x="13517" y="34001"/>
                  <a:pt x="13434" y="34901"/>
                  <a:pt x="13392" y="35696"/>
                </a:cubicBezTo>
                <a:cubicBezTo>
                  <a:pt x="12115" y="36407"/>
                  <a:pt x="10462" y="37223"/>
                  <a:pt x="8307" y="38186"/>
                </a:cubicBezTo>
                <a:cubicBezTo>
                  <a:pt x="210" y="41764"/>
                  <a:pt x="1" y="46806"/>
                  <a:pt x="1" y="46806"/>
                </a:cubicBezTo>
                <a:lnTo>
                  <a:pt x="1" y="101103"/>
                </a:lnTo>
                <a:lnTo>
                  <a:pt x="34838" y="101103"/>
                </a:lnTo>
                <a:lnTo>
                  <a:pt x="34838" y="46806"/>
                </a:lnTo>
                <a:cubicBezTo>
                  <a:pt x="34838" y="46806"/>
                  <a:pt x="34734" y="44442"/>
                  <a:pt x="32077" y="41806"/>
                </a:cubicBezTo>
                <a:cubicBezTo>
                  <a:pt x="32830" y="41680"/>
                  <a:pt x="32976" y="41575"/>
                  <a:pt x="31972" y="41513"/>
                </a:cubicBezTo>
                <a:cubicBezTo>
                  <a:pt x="31888" y="41492"/>
                  <a:pt x="31825" y="41492"/>
                  <a:pt x="31742" y="41492"/>
                </a:cubicBezTo>
                <a:cubicBezTo>
                  <a:pt x="30570" y="40404"/>
                  <a:pt x="28938" y="39274"/>
                  <a:pt x="26699" y="38269"/>
                </a:cubicBezTo>
                <a:cubicBezTo>
                  <a:pt x="26678" y="38228"/>
                  <a:pt x="26678" y="38207"/>
                  <a:pt x="26678" y="38186"/>
                </a:cubicBezTo>
                <a:cubicBezTo>
                  <a:pt x="26825" y="38039"/>
                  <a:pt x="27034" y="37851"/>
                  <a:pt x="27306" y="37705"/>
                </a:cubicBezTo>
                <a:cubicBezTo>
                  <a:pt x="27387" y="37664"/>
                  <a:pt x="27487" y="37604"/>
                  <a:pt x="27607" y="37524"/>
                </a:cubicBezTo>
                <a:lnTo>
                  <a:pt x="27607" y="37524"/>
                </a:lnTo>
                <a:cubicBezTo>
                  <a:pt x="27587" y="37573"/>
                  <a:pt x="27579" y="37592"/>
                  <a:pt x="27580" y="37592"/>
                </a:cubicBezTo>
                <a:cubicBezTo>
                  <a:pt x="27582" y="37592"/>
                  <a:pt x="27598" y="37560"/>
                  <a:pt x="27620" y="37516"/>
                </a:cubicBezTo>
                <a:lnTo>
                  <a:pt x="27620" y="37516"/>
                </a:lnTo>
                <a:cubicBezTo>
                  <a:pt x="27616" y="37519"/>
                  <a:pt x="27611" y="37522"/>
                  <a:pt x="27607" y="37524"/>
                </a:cubicBezTo>
                <a:lnTo>
                  <a:pt x="27607" y="37524"/>
                </a:lnTo>
                <a:cubicBezTo>
                  <a:pt x="27611" y="37516"/>
                  <a:pt x="27615" y="37506"/>
                  <a:pt x="27620" y="37495"/>
                </a:cubicBezTo>
                <a:cubicBezTo>
                  <a:pt x="27976" y="37244"/>
                  <a:pt x="28457" y="36847"/>
                  <a:pt x="28771" y="36449"/>
                </a:cubicBezTo>
                <a:cubicBezTo>
                  <a:pt x="28959" y="36449"/>
                  <a:pt x="29126" y="36407"/>
                  <a:pt x="29273" y="36324"/>
                </a:cubicBezTo>
                <a:cubicBezTo>
                  <a:pt x="29356" y="36365"/>
                  <a:pt x="29440" y="36407"/>
                  <a:pt x="29545" y="36407"/>
                </a:cubicBezTo>
                <a:cubicBezTo>
                  <a:pt x="29796" y="36407"/>
                  <a:pt x="30005" y="36240"/>
                  <a:pt x="30068" y="36031"/>
                </a:cubicBezTo>
                <a:cubicBezTo>
                  <a:pt x="30152" y="36052"/>
                  <a:pt x="30235" y="36072"/>
                  <a:pt x="30319" y="36072"/>
                </a:cubicBezTo>
                <a:cubicBezTo>
                  <a:pt x="30675" y="36072"/>
                  <a:pt x="30989" y="35780"/>
                  <a:pt x="30989" y="35424"/>
                </a:cubicBezTo>
                <a:cubicBezTo>
                  <a:pt x="30989" y="35089"/>
                  <a:pt x="30717" y="34817"/>
                  <a:pt x="30382" y="34775"/>
                </a:cubicBezTo>
                <a:cubicBezTo>
                  <a:pt x="30340" y="34566"/>
                  <a:pt x="30152" y="34420"/>
                  <a:pt x="29921" y="34420"/>
                </a:cubicBezTo>
                <a:lnTo>
                  <a:pt x="29838" y="34420"/>
                </a:lnTo>
                <a:cubicBezTo>
                  <a:pt x="29817" y="34420"/>
                  <a:pt x="29796" y="34399"/>
                  <a:pt x="29754" y="34399"/>
                </a:cubicBezTo>
                <a:lnTo>
                  <a:pt x="29733" y="34399"/>
                </a:lnTo>
                <a:cubicBezTo>
                  <a:pt x="29712" y="34231"/>
                  <a:pt x="29587" y="34106"/>
                  <a:pt x="29419" y="34106"/>
                </a:cubicBezTo>
                <a:cubicBezTo>
                  <a:pt x="29398" y="34106"/>
                  <a:pt x="29398" y="34127"/>
                  <a:pt x="29398" y="34127"/>
                </a:cubicBezTo>
                <a:cubicBezTo>
                  <a:pt x="29377" y="33771"/>
                  <a:pt x="29084" y="33499"/>
                  <a:pt x="28750" y="33499"/>
                </a:cubicBezTo>
                <a:cubicBezTo>
                  <a:pt x="28478" y="33499"/>
                  <a:pt x="28248" y="33645"/>
                  <a:pt x="28143" y="33875"/>
                </a:cubicBezTo>
                <a:lnTo>
                  <a:pt x="28122" y="33875"/>
                </a:lnTo>
                <a:cubicBezTo>
                  <a:pt x="27892" y="33875"/>
                  <a:pt x="27704" y="34064"/>
                  <a:pt x="27704" y="34294"/>
                </a:cubicBezTo>
                <a:cubicBezTo>
                  <a:pt x="27704" y="34315"/>
                  <a:pt x="27704" y="34357"/>
                  <a:pt x="27724" y="34399"/>
                </a:cubicBezTo>
                <a:cubicBezTo>
                  <a:pt x="27557" y="34440"/>
                  <a:pt x="27432" y="34524"/>
                  <a:pt x="27348" y="34671"/>
                </a:cubicBezTo>
                <a:cubicBezTo>
                  <a:pt x="27306" y="34671"/>
                  <a:pt x="27285" y="34671"/>
                  <a:pt x="27243" y="34692"/>
                </a:cubicBezTo>
                <a:lnTo>
                  <a:pt x="27222" y="34692"/>
                </a:lnTo>
                <a:cubicBezTo>
                  <a:pt x="27034" y="34692"/>
                  <a:pt x="26887" y="34838"/>
                  <a:pt x="26887" y="35026"/>
                </a:cubicBezTo>
                <a:cubicBezTo>
                  <a:pt x="26887" y="35068"/>
                  <a:pt x="26887" y="35089"/>
                  <a:pt x="26908" y="35131"/>
                </a:cubicBezTo>
                <a:cubicBezTo>
                  <a:pt x="26825" y="35236"/>
                  <a:pt x="26783" y="35361"/>
                  <a:pt x="26783" y="35487"/>
                </a:cubicBezTo>
                <a:cubicBezTo>
                  <a:pt x="26783" y="35863"/>
                  <a:pt x="27076" y="36156"/>
                  <a:pt x="27432" y="36156"/>
                </a:cubicBezTo>
                <a:cubicBezTo>
                  <a:pt x="27578" y="36156"/>
                  <a:pt x="27683" y="36114"/>
                  <a:pt x="27787" y="36052"/>
                </a:cubicBezTo>
                <a:cubicBezTo>
                  <a:pt x="27871" y="36135"/>
                  <a:pt x="27976" y="36219"/>
                  <a:pt x="28080" y="36282"/>
                </a:cubicBezTo>
                <a:cubicBezTo>
                  <a:pt x="28059" y="36533"/>
                  <a:pt x="27996" y="36826"/>
                  <a:pt x="27850" y="37098"/>
                </a:cubicBezTo>
                <a:cubicBezTo>
                  <a:pt x="27536" y="37307"/>
                  <a:pt x="27118" y="37537"/>
                  <a:pt x="26615" y="37725"/>
                </a:cubicBezTo>
                <a:cubicBezTo>
                  <a:pt x="26553" y="37286"/>
                  <a:pt x="26469" y="36805"/>
                  <a:pt x="26364" y="36324"/>
                </a:cubicBezTo>
                <a:cubicBezTo>
                  <a:pt x="26009" y="34733"/>
                  <a:pt x="25967" y="34043"/>
                  <a:pt x="26009" y="33750"/>
                </a:cubicBezTo>
                <a:cubicBezTo>
                  <a:pt x="26218" y="33687"/>
                  <a:pt x="26427" y="33624"/>
                  <a:pt x="26636" y="33520"/>
                </a:cubicBezTo>
                <a:cubicBezTo>
                  <a:pt x="26825" y="33645"/>
                  <a:pt x="27055" y="33708"/>
                  <a:pt x="27327" y="33708"/>
                </a:cubicBezTo>
                <a:cubicBezTo>
                  <a:pt x="27934" y="33708"/>
                  <a:pt x="28436" y="33311"/>
                  <a:pt x="28624" y="32767"/>
                </a:cubicBezTo>
                <a:cubicBezTo>
                  <a:pt x="28812" y="32850"/>
                  <a:pt x="29043" y="32892"/>
                  <a:pt x="29273" y="32892"/>
                </a:cubicBezTo>
                <a:cubicBezTo>
                  <a:pt x="30173" y="32892"/>
                  <a:pt x="30905" y="32160"/>
                  <a:pt x="30905" y="31260"/>
                </a:cubicBezTo>
                <a:cubicBezTo>
                  <a:pt x="30905" y="30402"/>
                  <a:pt x="30256" y="29712"/>
                  <a:pt x="29419" y="29628"/>
                </a:cubicBezTo>
                <a:cubicBezTo>
                  <a:pt x="29294" y="29105"/>
                  <a:pt x="28812" y="28707"/>
                  <a:pt x="28248" y="28707"/>
                </a:cubicBezTo>
                <a:lnTo>
                  <a:pt x="28059" y="28707"/>
                </a:lnTo>
                <a:cubicBezTo>
                  <a:pt x="27996" y="28707"/>
                  <a:pt x="27913" y="28686"/>
                  <a:pt x="27850" y="28686"/>
                </a:cubicBezTo>
                <a:lnTo>
                  <a:pt x="27808" y="28686"/>
                </a:lnTo>
                <a:cubicBezTo>
                  <a:pt x="27766" y="28289"/>
                  <a:pt x="27411" y="27975"/>
                  <a:pt x="26971" y="27975"/>
                </a:cubicBezTo>
                <a:lnTo>
                  <a:pt x="26929" y="27975"/>
                </a:lnTo>
                <a:cubicBezTo>
                  <a:pt x="26887" y="27096"/>
                  <a:pt x="26176" y="26406"/>
                  <a:pt x="25297" y="26406"/>
                </a:cubicBezTo>
                <a:cubicBezTo>
                  <a:pt x="24649" y="26406"/>
                  <a:pt x="24063" y="26803"/>
                  <a:pt x="23812" y="27389"/>
                </a:cubicBezTo>
                <a:cubicBezTo>
                  <a:pt x="23770" y="27368"/>
                  <a:pt x="23749" y="27368"/>
                  <a:pt x="23728" y="27368"/>
                </a:cubicBezTo>
                <a:cubicBezTo>
                  <a:pt x="23163" y="27368"/>
                  <a:pt x="22703" y="27829"/>
                  <a:pt x="22703" y="28394"/>
                </a:cubicBezTo>
                <a:cubicBezTo>
                  <a:pt x="22703" y="28477"/>
                  <a:pt x="22703" y="28561"/>
                  <a:pt x="22724" y="28645"/>
                </a:cubicBezTo>
                <a:cubicBezTo>
                  <a:pt x="22326" y="28749"/>
                  <a:pt x="21991" y="29000"/>
                  <a:pt x="21782" y="29335"/>
                </a:cubicBezTo>
                <a:cubicBezTo>
                  <a:pt x="21698" y="29335"/>
                  <a:pt x="21615" y="29377"/>
                  <a:pt x="21552" y="29419"/>
                </a:cubicBezTo>
                <a:cubicBezTo>
                  <a:pt x="21531" y="29398"/>
                  <a:pt x="21510" y="29398"/>
                  <a:pt x="21468" y="29398"/>
                </a:cubicBezTo>
                <a:cubicBezTo>
                  <a:pt x="21008" y="29398"/>
                  <a:pt x="20631" y="29774"/>
                  <a:pt x="20631" y="30256"/>
                </a:cubicBezTo>
                <a:cubicBezTo>
                  <a:pt x="20631" y="30339"/>
                  <a:pt x="20652" y="30444"/>
                  <a:pt x="20673" y="30528"/>
                </a:cubicBezTo>
                <a:cubicBezTo>
                  <a:pt x="20485" y="30779"/>
                  <a:pt x="20380" y="31093"/>
                  <a:pt x="20380" y="31427"/>
                </a:cubicBezTo>
                <a:cubicBezTo>
                  <a:pt x="20380" y="32348"/>
                  <a:pt x="21134" y="33080"/>
                  <a:pt x="22033" y="33080"/>
                </a:cubicBezTo>
                <a:cubicBezTo>
                  <a:pt x="22347" y="33080"/>
                  <a:pt x="22661" y="32976"/>
                  <a:pt x="22891" y="32829"/>
                </a:cubicBezTo>
                <a:cubicBezTo>
                  <a:pt x="23226" y="33185"/>
                  <a:pt x="23644" y="33457"/>
                  <a:pt x="24126" y="33645"/>
                </a:cubicBezTo>
                <a:cubicBezTo>
                  <a:pt x="24398" y="34336"/>
                  <a:pt x="24879" y="35110"/>
                  <a:pt x="25235" y="35947"/>
                </a:cubicBezTo>
                <a:cubicBezTo>
                  <a:pt x="24670" y="35842"/>
                  <a:pt x="24251" y="35675"/>
                  <a:pt x="23979" y="35508"/>
                </a:cubicBezTo>
                <a:cubicBezTo>
                  <a:pt x="24000" y="35466"/>
                  <a:pt x="24042" y="35424"/>
                  <a:pt x="24063" y="35382"/>
                </a:cubicBezTo>
                <a:cubicBezTo>
                  <a:pt x="24105" y="35403"/>
                  <a:pt x="24147" y="35424"/>
                  <a:pt x="24209" y="35424"/>
                </a:cubicBezTo>
                <a:cubicBezTo>
                  <a:pt x="24439" y="35424"/>
                  <a:pt x="24607" y="35236"/>
                  <a:pt x="24607" y="35026"/>
                </a:cubicBezTo>
                <a:cubicBezTo>
                  <a:pt x="24607" y="34817"/>
                  <a:pt x="24460" y="34650"/>
                  <a:pt x="24251" y="34629"/>
                </a:cubicBezTo>
                <a:cubicBezTo>
                  <a:pt x="24209" y="34503"/>
                  <a:pt x="24105" y="34399"/>
                  <a:pt x="23958" y="34399"/>
                </a:cubicBezTo>
                <a:lnTo>
                  <a:pt x="23854" y="34399"/>
                </a:lnTo>
                <a:cubicBezTo>
                  <a:pt x="23854" y="34294"/>
                  <a:pt x="23770" y="34231"/>
                  <a:pt x="23665" y="34231"/>
                </a:cubicBezTo>
                <a:lnTo>
                  <a:pt x="23644" y="34231"/>
                </a:lnTo>
                <a:cubicBezTo>
                  <a:pt x="23644" y="34022"/>
                  <a:pt x="23456" y="33855"/>
                  <a:pt x="23247" y="33855"/>
                </a:cubicBezTo>
                <a:cubicBezTo>
                  <a:pt x="23100" y="33855"/>
                  <a:pt x="22954" y="33938"/>
                  <a:pt x="22891" y="34085"/>
                </a:cubicBezTo>
                <a:lnTo>
                  <a:pt x="22870" y="34085"/>
                </a:lnTo>
                <a:cubicBezTo>
                  <a:pt x="22724" y="34085"/>
                  <a:pt x="22619" y="34189"/>
                  <a:pt x="22619" y="34336"/>
                </a:cubicBezTo>
                <a:cubicBezTo>
                  <a:pt x="22619" y="34357"/>
                  <a:pt x="22619" y="34378"/>
                  <a:pt x="22640" y="34399"/>
                </a:cubicBezTo>
                <a:cubicBezTo>
                  <a:pt x="22535" y="34420"/>
                  <a:pt x="22452" y="34482"/>
                  <a:pt x="22410" y="34566"/>
                </a:cubicBezTo>
                <a:lnTo>
                  <a:pt x="22326" y="34566"/>
                </a:lnTo>
                <a:cubicBezTo>
                  <a:pt x="22201" y="34566"/>
                  <a:pt x="22117" y="34671"/>
                  <a:pt x="22117" y="34775"/>
                </a:cubicBezTo>
                <a:cubicBezTo>
                  <a:pt x="22117" y="34796"/>
                  <a:pt x="22117" y="34817"/>
                  <a:pt x="22138" y="34838"/>
                </a:cubicBezTo>
                <a:cubicBezTo>
                  <a:pt x="22096" y="34901"/>
                  <a:pt x="22054" y="34984"/>
                  <a:pt x="22054" y="35068"/>
                </a:cubicBezTo>
                <a:cubicBezTo>
                  <a:pt x="22054" y="35277"/>
                  <a:pt x="22242" y="35466"/>
                  <a:pt x="22452" y="35466"/>
                </a:cubicBezTo>
                <a:cubicBezTo>
                  <a:pt x="22535" y="35466"/>
                  <a:pt x="22598" y="35445"/>
                  <a:pt x="22661" y="35403"/>
                </a:cubicBezTo>
                <a:cubicBezTo>
                  <a:pt x="22807" y="35549"/>
                  <a:pt x="23017" y="35654"/>
                  <a:pt x="23226" y="35654"/>
                </a:cubicBezTo>
                <a:cubicBezTo>
                  <a:pt x="23351" y="35654"/>
                  <a:pt x="23456" y="35612"/>
                  <a:pt x="23561" y="35570"/>
                </a:cubicBezTo>
                <a:cubicBezTo>
                  <a:pt x="23623" y="35591"/>
                  <a:pt x="23686" y="35612"/>
                  <a:pt x="23728" y="35612"/>
                </a:cubicBezTo>
                <a:cubicBezTo>
                  <a:pt x="23791" y="35612"/>
                  <a:pt x="23833" y="35591"/>
                  <a:pt x="23895" y="35570"/>
                </a:cubicBezTo>
                <a:cubicBezTo>
                  <a:pt x="24335" y="35863"/>
                  <a:pt x="24942" y="36093"/>
                  <a:pt x="25214" y="36135"/>
                </a:cubicBezTo>
                <a:cubicBezTo>
                  <a:pt x="25255" y="36156"/>
                  <a:pt x="25297" y="36156"/>
                  <a:pt x="25339" y="36177"/>
                </a:cubicBezTo>
                <a:cubicBezTo>
                  <a:pt x="25527" y="36637"/>
                  <a:pt x="25653" y="37119"/>
                  <a:pt x="25695" y="37621"/>
                </a:cubicBezTo>
                <a:cubicBezTo>
                  <a:pt x="25695" y="37684"/>
                  <a:pt x="25695" y="37746"/>
                  <a:pt x="25695" y="37809"/>
                </a:cubicBezTo>
                <a:cubicBezTo>
                  <a:pt x="19334" y="34943"/>
                  <a:pt x="17765" y="33331"/>
                  <a:pt x="17451" y="32934"/>
                </a:cubicBezTo>
                <a:lnTo>
                  <a:pt x="17451" y="32850"/>
                </a:lnTo>
                <a:cubicBezTo>
                  <a:pt x="17451" y="32850"/>
                  <a:pt x="17430" y="32871"/>
                  <a:pt x="17409" y="32892"/>
                </a:cubicBezTo>
                <a:cubicBezTo>
                  <a:pt x="17388" y="32871"/>
                  <a:pt x="17367" y="32850"/>
                  <a:pt x="17367" y="32850"/>
                </a:cubicBezTo>
                <a:lnTo>
                  <a:pt x="17367" y="32934"/>
                </a:lnTo>
                <a:cubicBezTo>
                  <a:pt x="17263" y="33080"/>
                  <a:pt x="17012" y="33352"/>
                  <a:pt x="16447" y="33771"/>
                </a:cubicBezTo>
                <a:cubicBezTo>
                  <a:pt x="16384" y="33018"/>
                  <a:pt x="16342" y="32223"/>
                  <a:pt x="16405" y="31427"/>
                </a:cubicBezTo>
                <a:cubicBezTo>
                  <a:pt x="16488" y="30046"/>
                  <a:pt x="16865" y="28686"/>
                  <a:pt x="17388" y="27368"/>
                </a:cubicBezTo>
                <a:cubicBezTo>
                  <a:pt x="17493" y="27347"/>
                  <a:pt x="17597" y="27326"/>
                  <a:pt x="17702" y="27305"/>
                </a:cubicBezTo>
                <a:cubicBezTo>
                  <a:pt x="18455" y="27180"/>
                  <a:pt x="20150" y="26510"/>
                  <a:pt x="21426" y="25715"/>
                </a:cubicBezTo>
                <a:cubicBezTo>
                  <a:pt x="21552" y="25778"/>
                  <a:pt x="21719" y="25820"/>
                  <a:pt x="21866" y="25820"/>
                </a:cubicBezTo>
                <a:cubicBezTo>
                  <a:pt x="22033" y="25820"/>
                  <a:pt x="22201" y="25778"/>
                  <a:pt x="22347" y="25694"/>
                </a:cubicBezTo>
                <a:cubicBezTo>
                  <a:pt x="22619" y="25841"/>
                  <a:pt x="22954" y="25925"/>
                  <a:pt x="23289" y="25925"/>
                </a:cubicBezTo>
                <a:cubicBezTo>
                  <a:pt x="23916" y="25925"/>
                  <a:pt x="24481" y="25653"/>
                  <a:pt x="24879" y="25213"/>
                </a:cubicBezTo>
                <a:cubicBezTo>
                  <a:pt x="25046" y="25339"/>
                  <a:pt x="25235" y="25401"/>
                  <a:pt x="25465" y="25401"/>
                </a:cubicBezTo>
                <a:cubicBezTo>
                  <a:pt x="26071" y="25401"/>
                  <a:pt x="26574" y="24899"/>
                  <a:pt x="26574" y="24272"/>
                </a:cubicBezTo>
                <a:cubicBezTo>
                  <a:pt x="26574" y="24041"/>
                  <a:pt x="26511" y="23832"/>
                  <a:pt x="26385" y="23665"/>
                </a:cubicBezTo>
                <a:cubicBezTo>
                  <a:pt x="26406" y="23602"/>
                  <a:pt x="26406" y="23539"/>
                  <a:pt x="26406" y="23476"/>
                </a:cubicBezTo>
                <a:cubicBezTo>
                  <a:pt x="26406" y="23163"/>
                  <a:pt x="26155" y="22891"/>
                  <a:pt x="25841" y="22891"/>
                </a:cubicBezTo>
                <a:cubicBezTo>
                  <a:pt x="25820" y="22891"/>
                  <a:pt x="25820" y="22912"/>
                  <a:pt x="25799" y="22912"/>
                </a:cubicBezTo>
                <a:cubicBezTo>
                  <a:pt x="25758" y="22870"/>
                  <a:pt x="25695" y="22849"/>
                  <a:pt x="25632" y="22849"/>
                </a:cubicBezTo>
                <a:cubicBezTo>
                  <a:pt x="25486" y="22619"/>
                  <a:pt x="25255" y="22451"/>
                  <a:pt x="24983" y="22388"/>
                </a:cubicBezTo>
                <a:cubicBezTo>
                  <a:pt x="25004" y="22326"/>
                  <a:pt x="25004" y="22263"/>
                  <a:pt x="25004" y="22200"/>
                </a:cubicBezTo>
                <a:cubicBezTo>
                  <a:pt x="25004" y="21823"/>
                  <a:pt x="24691" y="21510"/>
                  <a:pt x="24314" y="21510"/>
                </a:cubicBezTo>
                <a:lnTo>
                  <a:pt x="24251" y="21510"/>
                </a:lnTo>
                <a:cubicBezTo>
                  <a:pt x="24084" y="21133"/>
                  <a:pt x="23686" y="20861"/>
                  <a:pt x="23247" y="20861"/>
                </a:cubicBezTo>
                <a:cubicBezTo>
                  <a:pt x="22640" y="20861"/>
                  <a:pt x="22159" y="21321"/>
                  <a:pt x="22138" y="21907"/>
                </a:cubicBezTo>
                <a:lnTo>
                  <a:pt x="22096" y="21907"/>
                </a:lnTo>
                <a:cubicBezTo>
                  <a:pt x="21803" y="21907"/>
                  <a:pt x="21573" y="22137"/>
                  <a:pt x="21531" y="22409"/>
                </a:cubicBezTo>
                <a:lnTo>
                  <a:pt x="21510" y="22409"/>
                </a:lnTo>
                <a:cubicBezTo>
                  <a:pt x="21447" y="22409"/>
                  <a:pt x="21406" y="22409"/>
                  <a:pt x="21364" y="22430"/>
                </a:cubicBezTo>
                <a:cubicBezTo>
                  <a:pt x="21322" y="22409"/>
                  <a:pt x="21280" y="22409"/>
                  <a:pt x="21238" y="22409"/>
                </a:cubicBezTo>
                <a:cubicBezTo>
                  <a:pt x="20841" y="22409"/>
                  <a:pt x="20527" y="22681"/>
                  <a:pt x="20443" y="23058"/>
                </a:cubicBezTo>
                <a:cubicBezTo>
                  <a:pt x="19878" y="23100"/>
                  <a:pt x="19439" y="23581"/>
                  <a:pt x="19439" y="24167"/>
                </a:cubicBezTo>
                <a:cubicBezTo>
                  <a:pt x="19439" y="24774"/>
                  <a:pt x="19920" y="25276"/>
                  <a:pt x="20548" y="25276"/>
                </a:cubicBezTo>
                <a:cubicBezTo>
                  <a:pt x="20694" y="25276"/>
                  <a:pt x="20841" y="25234"/>
                  <a:pt x="20987" y="25171"/>
                </a:cubicBezTo>
                <a:cubicBezTo>
                  <a:pt x="21029" y="25297"/>
                  <a:pt x="21092" y="25422"/>
                  <a:pt x="21175" y="25506"/>
                </a:cubicBezTo>
                <a:cubicBezTo>
                  <a:pt x="20401" y="25966"/>
                  <a:pt x="19250" y="26469"/>
                  <a:pt x="17639" y="26741"/>
                </a:cubicBezTo>
                <a:cubicBezTo>
                  <a:pt x="18644" y="24397"/>
                  <a:pt x="20004" y="22221"/>
                  <a:pt x="20799" y="20296"/>
                </a:cubicBezTo>
                <a:cubicBezTo>
                  <a:pt x="22117" y="19815"/>
                  <a:pt x="23289" y="19020"/>
                  <a:pt x="24209" y="17994"/>
                </a:cubicBezTo>
                <a:cubicBezTo>
                  <a:pt x="24921" y="18434"/>
                  <a:pt x="25758" y="18706"/>
                  <a:pt x="26657" y="18706"/>
                </a:cubicBezTo>
                <a:cubicBezTo>
                  <a:pt x="29189" y="18706"/>
                  <a:pt x="31261" y="16634"/>
                  <a:pt x="31261" y="14103"/>
                </a:cubicBezTo>
                <a:cubicBezTo>
                  <a:pt x="31261" y="13161"/>
                  <a:pt x="30968" y="12282"/>
                  <a:pt x="30465" y="11529"/>
                </a:cubicBezTo>
                <a:cubicBezTo>
                  <a:pt x="30549" y="11299"/>
                  <a:pt x="30591" y="11048"/>
                  <a:pt x="30591" y="10797"/>
                </a:cubicBezTo>
                <a:cubicBezTo>
                  <a:pt x="30591" y="9479"/>
                  <a:pt x="29524" y="8411"/>
                  <a:pt x="28206" y="8411"/>
                </a:cubicBezTo>
                <a:cubicBezTo>
                  <a:pt x="28164" y="8411"/>
                  <a:pt x="28101" y="8411"/>
                  <a:pt x="28038" y="8432"/>
                </a:cubicBezTo>
                <a:cubicBezTo>
                  <a:pt x="27829" y="8307"/>
                  <a:pt x="27620" y="8223"/>
                  <a:pt x="27390" y="8181"/>
                </a:cubicBezTo>
                <a:cubicBezTo>
                  <a:pt x="26762" y="7261"/>
                  <a:pt x="25799" y="6570"/>
                  <a:pt x="24691" y="6277"/>
                </a:cubicBezTo>
                <a:cubicBezTo>
                  <a:pt x="24753" y="6068"/>
                  <a:pt x="24774" y="5838"/>
                  <a:pt x="24774" y="5587"/>
                </a:cubicBezTo>
                <a:cubicBezTo>
                  <a:pt x="24774" y="3997"/>
                  <a:pt x="23498" y="2720"/>
                  <a:pt x="21908" y="2720"/>
                </a:cubicBezTo>
                <a:lnTo>
                  <a:pt x="21657" y="2720"/>
                </a:lnTo>
                <a:cubicBezTo>
                  <a:pt x="20945" y="1130"/>
                  <a:pt x="19355" y="0"/>
                  <a:pt x="17472" y="0"/>
                </a:cubicBezTo>
                <a:close/>
              </a:path>
            </a:pathLst>
          </a:custGeom>
          <a:solidFill>
            <a:srgbClr val="39B54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6641610" y="5085593"/>
            <a:ext cx="610517" cy="1356985"/>
          </a:xfrm>
          <a:custGeom>
            <a:avLst/>
            <a:gdLst/>
            <a:ahLst/>
            <a:cxnLst/>
            <a:rect l="l" t="t" r="r" b="b"/>
            <a:pathLst>
              <a:path w="34839" h="114098" extrusionOk="0">
                <a:moveTo>
                  <a:pt x="19124" y="20778"/>
                </a:moveTo>
                <a:lnTo>
                  <a:pt x="19083" y="20861"/>
                </a:lnTo>
                <a:lnTo>
                  <a:pt x="19083" y="20882"/>
                </a:lnTo>
                <a:cubicBezTo>
                  <a:pt x="19041" y="20945"/>
                  <a:pt x="19020" y="21029"/>
                  <a:pt x="18978" y="21113"/>
                </a:cubicBezTo>
                <a:cubicBezTo>
                  <a:pt x="18957" y="21133"/>
                  <a:pt x="18957" y="21175"/>
                  <a:pt x="18936" y="21217"/>
                </a:cubicBezTo>
                <a:cubicBezTo>
                  <a:pt x="18894" y="21301"/>
                  <a:pt x="18873" y="21364"/>
                  <a:pt x="18852" y="21426"/>
                </a:cubicBezTo>
                <a:cubicBezTo>
                  <a:pt x="18811" y="21510"/>
                  <a:pt x="18769" y="21594"/>
                  <a:pt x="18727" y="21698"/>
                </a:cubicBezTo>
                <a:cubicBezTo>
                  <a:pt x="18706" y="21719"/>
                  <a:pt x="18706" y="21761"/>
                  <a:pt x="18685" y="21803"/>
                </a:cubicBezTo>
                <a:cubicBezTo>
                  <a:pt x="18643" y="21866"/>
                  <a:pt x="18622" y="21949"/>
                  <a:pt x="18580" y="22012"/>
                </a:cubicBezTo>
                <a:cubicBezTo>
                  <a:pt x="18560" y="22054"/>
                  <a:pt x="18560" y="22096"/>
                  <a:pt x="18539" y="22138"/>
                </a:cubicBezTo>
                <a:cubicBezTo>
                  <a:pt x="18497" y="22221"/>
                  <a:pt x="18455" y="22305"/>
                  <a:pt x="18413" y="22389"/>
                </a:cubicBezTo>
                <a:cubicBezTo>
                  <a:pt x="18392" y="22410"/>
                  <a:pt x="18392" y="22431"/>
                  <a:pt x="18392" y="22452"/>
                </a:cubicBezTo>
                <a:cubicBezTo>
                  <a:pt x="18329" y="22556"/>
                  <a:pt x="18288" y="22661"/>
                  <a:pt x="18246" y="22765"/>
                </a:cubicBezTo>
                <a:cubicBezTo>
                  <a:pt x="18225" y="22786"/>
                  <a:pt x="18204" y="22828"/>
                  <a:pt x="18183" y="22870"/>
                </a:cubicBezTo>
                <a:cubicBezTo>
                  <a:pt x="18141" y="22933"/>
                  <a:pt x="18120" y="22996"/>
                  <a:pt x="18078" y="23079"/>
                </a:cubicBezTo>
                <a:cubicBezTo>
                  <a:pt x="18057" y="23100"/>
                  <a:pt x="18036" y="23142"/>
                  <a:pt x="18015" y="23184"/>
                </a:cubicBezTo>
                <a:cubicBezTo>
                  <a:pt x="17974" y="23268"/>
                  <a:pt x="17953" y="23330"/>
                  <a:pt x="17911" y="23414"/>
                </a:cubicBezTo>
                <a:cubicBezTo>
                  <a:pt x="17890" y="23435"/>
                  <a:pt x="17869" y="23456"/>
                  <a:pt x="17869" y="23498"/>
                </a:cubicBezTo>
                <a:cubicBezTo>
                  <a:pt x="17806" y="23582"/>
                  <a:pt x="17764" y="23665"/>
                  <a:pt x="17723" y="23749"/>
                </a:cubicBezTo>
                <a:cubicBezTo>
                  <a:pt x="17702" y="23770"/>
                  <a:pt x="17681" y="23812"/>
                  <a:pt x="17660" y="23854"/>
                </a:cubicBezTo>
                <a:cubicBezTo>
                  <a:pt x="17639" y="23895"/>
                  <a:pt x="17597" y="23958"/>
                  <a:pt x="17555" y="24021"/>
                </a:cubicBezTo>
                <a:cubicBezTo>
                  <a:pt x="17555" y="24042"/>
                  <a:pt x="17534" y="24084"/>
                  <a:pt x="17513" y="24105"/>
                </a:cubicBezTo>
                <a:cubicBezTo>
                  <a:pt x="17471" y="24167"/>
                  <a:pt x="17430" y="24230"/>
                  <a:pt x="17388" y="24293"/>
                </a:cubicBezTo>
                <a:cubicBezTo>
                  <a:pt x="17367" y="24314"/>
                  <a:pt x="17367" y="24335"/>
                  <a:pt x="17346" y="24356"/>
                </a:cubicBezTo>
                <a:cubicBezTo>
                  <a:pt x="17304" y="24439"/>
                  <a:pt x="17262" y="24502"/>
                  <a:pt x="17220" y="24565"/>
                </a:cubicBezTo>
                <a:cubicBezTo>
                  <a:pt x="17199" y="24586"/>
                  <a:pt x="17179" y="24607"/>
                  <a:pt x="17158" y="24628"/>
                </a:cubicBezTo>
                <a:cubicBezTo>
                  <a:pt x="17137" y="24670"/>
                  <a:pt x="17095" y="24711"/>
                  <a:pt x="17053" y="24753"/>
                </a:cubicBezTo>
                <a:cubicBezTo>
                  <a:pt x="17053" y="24774"/>
                  <a:pt x="17032" y="24795"/>
                  <a:pt x="17011" y="24816"/>
                </a:cubicBezTo>
                <a:cubicBezTo>
                  <a:pt x="16969" y="24858"/>
                  <a:pt x="16927" y="24921"/>
                  <a:pt x="16865" y="24962"/>
                </a:cubicBezTo>
                <a:cubicBezTo>
                  <a:pt x="16865" y="24962"/>
                  <a:pt x="16865" y="24962"/>
                  <a:pt x="16865" y="24942"/>
                </a:cubicBezTo>
                <a:cubicBezTo>
                  <a:pt x="16886" y="24942"/>
                  <a:pt x="16886" y="24921"/>
                  <a:pt x="16886" y="24921"/>
                </a:cubicBezTo>
                <a:cubicBezTo>
                  <a:pt x="16886" y="24900"/>
                  <a:pt x="16886" y="24879"/>
                  <a:pt x="16886" y="24858"/>
                </a:cubicBezTo>
                <a:cubicBezTo>
                  <a:pt x="16886" y="24837"/>
                  <a:pt x="16886" y="24816"/>
                  <a:pt x="16907" y="24795"/>
                </a:cubicBezTo>
                <a:lnTo>
                  <a:pt x="16907" y="24753"/>
                </a:lnTo>
                <a:cubicBezTo>
                  <a:pt x="16907" y="24711"/>
                  <a:pt x="16927" y="24649"/>
                  <a:pt x="16927" y="24586"/>
                </a:cubicBezTo>
                <a:cubicBezTo>
                  <a:pt x="16927" y="24586"/>
                  <a:pt x="16927" y="24565"/>
                  <a:pt x="16927" y="24544"/>
                </a:cubicBezTo>
                <a:cubicBezTo>
                  <a:pt x="16927" y="24502"/>
                  <a:pt x="16948" y="24481"/>
                  <a:pt x="16948" y="24439"/>
                </a:cubicBezTo>
                <a:cubicBezTo>
                  <a:pt x="16948" y="24418"/>
                  <a:pt x="16948" y="24398"/>
                  <a:pt x="16948" y="24377"/>
                </a:cubicBezTo>
                <a:cubicBezTo>
                  <a:pt x="16969" y="24293"/>
                  <a:pt x="16969" y="24209"/>
                  <a:pt x="16990" y="24126"/>
                </a:cubicBezTo>
                <a:cubicBezTo>
                  <a:pt x="16990" y="24105"/>
                  <a:pt x="16990" y="24105"/>
                  <a:pt x="16990" y="24084"/>
                </a:cubicBezTo>
                <a:cubicBezTo>
                  <a:pt x="17011" y="23916"/>
                  <a:pt x="17032" y="23728"/>
                  <a:pt x="17053" y="23519"/>
                </a:cubicBezTo>
                <a:cubicBezTo>
                  <a:pt x="17053" y="23519"/>
                  <a:pt x="17053" y="23498"/>
                  <a:pt x="17053" y="23477"/>
                </a:cubicBezTo>
                <a:cubicBezTo>
                  <a:pt x="17074" y="23351"/>
                  <a:pt x="17074" y="23226"/>
                  <a:pt x="17095" y="23079"/>
                </a:cubicBezTo>
                <a:cubicBezTo>
                  <a:pt x="17095" y="23079"/>
                  <a:pt x="17095" y="23058"/>
                  <a:pt x="17095" y="23058"/>
                </a:cubicBezTo>
                <a:cubicBezTo>
                  <a:pt x="17116" y="22828"/>
                  <a:pt x="17137" y="22598"/>
                  <a:pt x="17158" y="22368"/>
                </a:cubicBezTo>
                <a:cubicBezTo>
                  <a:pt x="17158" y="22347"/>
                  <a:pt x="17158" y="22326"/>
                  <a:pt x="17158" y="22305"/>
                </a:cubicBezTo>
                <a:cubicBezTo>
                  <a:pt x="17158" y="22159"/>
                  <a:pt x="17179" y="22033"/>
                  <a:pt x="17179" y="21887"/>
                </a:cubicBezTo>
                <a:cubicBezTo>
                  <a:pt x="17179" y="21866"/>
                  <a:pt x="17179" y="21845"/>
                  <a:pt x="17179" y="21824"/>
                </a:cubicBezTo>
                <a:cubicBezTo>
                  <a:pt x="17179" y="21740"/>
                  <a:pt x="17179" y="21657"/>
                  <a:pt x="17199" y="21594"/>
                </a:cubicBezTo>
                <a:cubicBezTo>
                  <a:pt x="17199" y="21552"/>
                  <a:pt x="17199" y="21531"/>
                  <a:pt x="17199" y="21489"/>
                </a:cubicBezTo>
                <a:cubicBezTo>
                  <a:pt x="17199" y="21364"/>
                  <a:pt x="17199" y="21259"/>
                  <a:pt x="17199" y="21133"/>
                </a:cubicBezTo>
                <a:cubicBezTo>
                  <a:pt x="17199" y="21092"/>
                  <a:pt x="17199" y="21029"/>
                  <a:pt x="17199" y="20987"/>
                </a:cubicBezTo>
                <a:lnTo>
                  <a:pt x="17199" y="20861"/>
                </a:lnTo>
                <a:cubicBezTo>
                  <a:pt x="17367" y="20882"/>
                  <a:pt x="17555" y="20882"/>
                  <a:pt x="17723" y="20882"/>
                </a:cubicBezTo>
                <a:cubicBezTo>
                  <a:pt x="18204" y="20882"/>
                  <a:pt x="18664" y="20841"/>
                  <a:pt x="19124" y="20778"/>
                </a:cubicBezTo>
                <a:close/>
                <a:moveTo>
                  <a:pt x="9249" y="27934"/>
                </a:moveTo>
                <a:cubicBezTo>
                  <a:pt x="9290" y="28540"/>
                  <a:pt x="9332" y="29022"/>
                  <a:pt x="9353" y="29252"/>
                </a:cubicBezTo>
                <a:cubicBezTo>
                  <a:pt x="8914" y="28875"/>
                  <a:pt x="8558" y="28519"/>
                  <a:pt x="8244" y="28185"/>
                </a:cubicBezTo>
                <a:cubicBezTo>
                  <a:pt x="8600" y="28143"/>
                  <a:pt x="8935" y="28059"/>
                  <a:pt x="9249" y="27934"/>
                </a:cubicBezTo>
                <a:close/>
                <a:moveTo>
                  <a:pt x="24732" y="33813"/>
                </a:moveTo>
                <a:lnTo>
                  <a:pt x="24732" y="33813"/>
                </a:lnTo>
                <a:cubicBezTo>
                  <a:pt x="24878" y="33834"/>
                  <a:pt x="25046" y="33855"/>
                  <a:pt x="25234" y="33855"/>
                </a:cubicBezTo>
                <a:lnTo>
                  <a:pt x="25402" y="33855"/>
                </a:lnTo>
                <a:cubicBezTo>
                  <a:pt x="25402" y="34148"/>
                  <a:pt x="25422" y="34462"/>
                  <a:pt x="25464" y="34713"/>
                </a:cubicBezTo>
                <a:lnTo>
                  <a:pt x="25464" y="34734"/>
                </a:lnTo>
                <a:cubicBezTo>
                  <a:pt x="25464" y="34776"/>
                  <a:pt x="25464" y="34797"/>
                  <a:pt x="25464" y="34838"/>
                </a:cubicBezTo>
                <a:cubicBezTo>
                  <a:pt x="25464" y="34859"/>
                  <a:pt x="25464" y="34859"/>
                  <a:pt x="25464" y="34880"/>
                </a:cubicBezTo>
                <a:cubicBezTo>
                  <a:pt x="25485" y="34901"/>
                  <a:pt x="25485" y="34943"/>
                  <a:pt x="25485" y="34964"/>
                </a:cubicBezTo>
                <a:cubicBezTo>
                  <a:pt x="25485" y="35006"/>
                  <a:pt x="25485" y="35027"/>
                  <a:pt x="25485" y="35069"/>
                </a:cubicBezTo>
                <a:cubicBezTo>
                  <a:pt x="25485" y="35069"/>
                  <a:pt x="25506" y="35089"/>
                  <a:pt x="25506" y="35089"/>
                </a:cubicBezTo>
                <a:cubicBezTo>
                  <a:pt x="25506" y="35110"/>
                  <a:pt x="25506" y="35152"/>
                  <a:pt x="25506" y="35152"/>
                </a:cubicBezTo>
                <a:cubicBezTo>
                  <a:pt x="25506" y="35173"/>
                  <a:pt x="25506" y="35194"/>
                  <a:pt x="25506" y="35194"/>
                </a:cubicBezTo>
                <a:cubicBezTo>
                  <a:pt x="25506" y="35215"/>
                  <a:pt x="25527" y="35236"/>
                  <a:pt x="25527" y="35236"/>
                </a:cubicBezTo>
                <a:cubicBezTo>
                  <a:pt x="25527" y="35257"/>
                  <a:pt x="25527" y="35257"/>
                  <a:pt x="25527" y="35257"/>
                </a:cubicBezTo>
                <a:cubicBezTo>
                  <a:pt x="25527" y="35278"/>
                  <a:pt x="25527" y="35278"/>
                  <a:pt x="25527" y="35299"/>
                </a:cubicBezTo>
                <a:cubicBezTo>
                  <a:pt x="25527" y="35320"/>
                  <a:pt x="25527" y="35320"/>
                  <a:pt x="25527" y="35320"/>
                </a:cubicBezTo>
                <a:cubicBezTo>
                  <a:pt x="25506" y="35278"/>
                  <a:pt x="25464" y="35236"/>
                  <a:pt x="25422" y="35194"/>
                </a:cubicBezTo>
                <a:cubicBezTo>
                  <a:pt x="25422" y="35173"/>
                  <a:pt x="25402" y="35173"/>
                  <a:pt x="25402" y="35152"/>
                </a:cubicBezTo>
                <a:cubicBezTo>
                  <a:pt x="25360" y="35110"/>
                  <a:pt x="25339" y="35069"/>
                  <a:pt x="25318" y="35027"/>
                </a:cubicBezTo>
                <a:cubicBezTo>
                  <a:pt x="25297" y="35006"/>
                  <a:pt x="25297" y="35006"/>
                  <a:pt x="25297" y="34985"/>
                </a:cubicBezTo>
                <a:cubicBezTo>
                  <a:pt x="25088" y="34650"/>
                  <a:pt x="24878" y="34211"/>
                  <a:pt x="24732" y="33813"/>
                </a:cubicBezTo>
                <a:close/>
                <a:moveTo>
                  <a:pt x="28247" y="36366"/>
                </a:moveTo>
                <a:cubicBezTo>
                  <a:pt x="28352" y="36429"/>
                  <a:pt x="28477" y="36450"/>
                  <a:pt x="28603" y="36450"/>
                </a:cubicBezTo>
                <a:cubicBezTo>
                  <a:pt x="28498" y="36575"/>
                  <a:pt x="28373" y="36701"/>
                  <a:pt x="28205" y="36847"/>
                </a:cubicBezTo>
                <a:cubicBezTo>
                  <a:pt x="28205" y="36763"/>
                  <a:pt x="28226" y="36596"/>
                  <a:pt x="28247" y="36366"/>
                </a:cubicBezTo>
                <a:close/>
                <a:moveTo>
                  <a:pt x="17492" y="1"/>
                </a:moveTo>
                <a:cubicBezTo>
                  <a:pt x="15023" y="1"/>
                  <a:pt x="13015" y="1946"/>
                  <a:pt x="12910" y="4374"/>
                </a:cubicBezTo>
                <a:lnTo>
                  <a:pt x="12785" y="4374"/>
                </a:lnTo>
                <a:cubicBezTo>
                  <a:pt x="11592" y="4374"/>
                  <a:pt x="10588" y="5273"/>
                  <a:pt x="10441" y="6424"/>
                </a:cubicBezTo>
                <a:cubicBezTo>
                  <a:pt x="10399" y="6424"/>
                  <a:pt x="10357" y="6403"/>
                  <a:pt x="10337" y="6403"/>
                </a:cubicBezTo>
                <a:cubicBezTo>
                  <a:pt x="10127" y="6403"/>
                  <a:pt x="9939" y="6424"/>
                  <a:pt x="9751" y="6466"/>
                </a:cubicBezTo>
                <a:cubicBezTo>
                  <a:pt x="9583" y="6445"/>
                  <a:pt x="9416" y="6424"/>
                  <a:pt x="9249" y="6424"/>
                </a:cubicBezTo>
                <a:cubicBezTo>
                  <a:pt x="7637" y="6424"/>
                  <a:pt x="6298" y="7554"/>
                  <a:pt x="5943" y="9040"/>
                </a:cubicBezTo>
                <a:cubicBezTo>
                  <a:pt x="3599" y="9249"/>
                  <a:pt x="1779" y="11216"/>
                  <a:pt x="1779" y="13622"/>
                </a:cubicBezTo>
                <a:cubicBezTo>
                  <a:pt x="1779" y="16154"/>
                  <a:pt x="3829" y="18204"/>
                  <a:pt x="6361" y="18204"/>
                </a:cubicBezTo>
                <a:cubicBezTo>
                  <a:pt x="7010" y="18204"/>
                  <a:pt x="7637" y="18079"/>
                  <a:pt x="8202" y="17828"/>
                </a:cubicBezTo>
                <a:cubicBezTo>
                  <a:pt x="8704" y="19376"/>
                  <a:pt x="10127" y="20485"/>
                  <a:pt x="11843" y="20485"/>
                </a:cubicBezTo>
                <a:cubicBezTo>
                  <a:pt x="12554" y="20485"/>
                  <a:pt x="13203" y="20276"/>
                  <a:pt x="13768" y="19941"/>
                </a:cubicBezTo>
                <a:cubicBezTo>
                  <a:pt x="14333" y="20213"/>
                  <a:pt x="14898" y="20443"/>
                  <a:pt x="15505" y="20589"/>
                </a:cubicBezTo>
                <a:cubicBezTo>
                  <a:pt x="15609" y="21426"/>
                  <a:pt x="15526" y="23372"/>
                  <a:pt x="14521" y="27808"/>
                </a:cubicBezTo>
                <a:cubicBezTo>
                  <a:pt x="14207" y="29189"/>
                  <a:pt x="13977" y="30528"/>
                  <a:pt x="13810" y="31763"/>
                </a:cubicBezTo>
                <a:cubicBezTo>
                  <a:pt x="12387" y="31219"/>
                  <a:pt x="11257" y="30612"/>
                  <a:pt x="10357" y="30005"/>
                </a:cubicBezTo>
                <a:cubicBezTo>
                  <a:pt x="9981" y="29231"/>
                  <a:pt x="9772" y="28457"/>
                  <a:pt x="9688" y="27724"/>
                </a:cubicBezTo>
                <a:cubicBezTo>
                  <a:pt x="10002" y="27536"/>
                  <a:pt x="10274" y="27306"/>
                  <a:pt x="10525" y="27055"/>
                </a:cubicBezTo>
                <a:cubicBezTo>
                  <a:pt x="10797" y="27222"/>
                  <a:pt x="11132" y="27327"/>
                  <a:pt x="11487" y="27327"/>
                </a:cubicBezTo>
                <a:cubicBezTo>
                  <a:pt x="12492" y="27327"/>
                  <a:pt x="13329" y="26511"/>
                  <a:pt x="13329" y="25506"/>
                </a:cubicBezTo>
                <a:cubicBezTo>
                  <a:pt x="13329" y="25109"/>
                  <a:pt x="13203" y="24774"/>
                  <a:pt x="13015" y="24481"/>
                </a:cubicBezTo>
                <a:cubicBezTo>
                  <a:pt x="13036" y="24377"/>
                  <a:pt x="13057" y="24272"/>
                  <a:pt x="13057" y="24167"/>
                </a:cubicBezTo>
                <a:cubicBezTo>
                  <a:pt x="13057" y="23644"/>
                  <a:pt x="12638" y="23226"/>
                  <a:pt x="12115" y="23226"/>
                </a:cubicBezTo>
                <a:lnTo>
                  <a:pt x="12031" y="23226"/>
                </a:lnTo>
                <a:cubicBezTo>
                  <a:pt x="11948" y="23184"/>
                  <a:pt x="11864" y="23163"/>
                  <a:pt x="11780" y="23142"/>
                </a:cubicBezTo>
                <a:cubicBezTo>
                  <a:pt x="11529" y="22765"/>
                  <a:pt x="11153" y="22493"/>
                  <a:pt x="10713" y="22389"/>
                </a:cubicBezTo>
                <a:cubicBezTo>
                  <a:pt x="10734" y="22305"/>
                  <a:pt x="10734" y="22201"/>
                  <a:pt x="10734" y="22117"/>
                </a:cubicBezTo>
                <a:cubicBezTo>
                  <a:pt x="10734" y="21468"/>
                  <a:pt x="10232" y="20966"/>
                  <a:pt x="9604" y="20966"/>
                </a:cubicBezTo>
                <a:lnTo>
                  <a:pt x="9500" y="20966"/>
                </a:lnTo>
                <a:cubicBezTo>
                  <a:pt x="9228" y="20338"/>
                  <a:pt x="8579" y="19878"/>
                  <a:pt x="7847" y="19878"/>
                </a:cubicBezTo>
                <a:cubicBezTo>
                  <a:pt x="6863" y="19878"/>
                  <a:pt x="6068" y="20652"/>
                  <a:pt x="6005" y="21636"/>
                </a:cubicBezTo>
                <a:cubicBezTo>
                  <a:pt x="6005" y="21636"/>
                  <a:pt x="5984" y="21615"/>
                  <a:pt x="5963" y="21615"/>
                </a:cubicBezTo>
                <a:cubicBezTo>
                  <a:pt x="5482" y="21615"/>
                  <a:pt x="5106" y="21991"/>
                  <a:pt x="5043" y="22431"/>
                </a:cubicBezTo>
                <a:lnTo>
                  <a:pt x="4980" y="22431"/>
                </a:lnTo>
                <a:cubicBezTo>
                  <a:pt x="4917" y="22431"/>
                  <a:pt x="4834" y="22452"/>
                  <a:pt x="4771" y="22452"/>
                </a:cubicBezTo>
                <a:cubicBezTo>
                  <a:pt x="4708" y="22452"/>
                  <a:pt x="4624" y="22431"/>
                  <a:pt x="4562" y="22431"/>
                </a:cubicBezTo>
                <a:cubicBezTo>
                  <a:pt x="3913" y="22431"/>
                  <a:pt x="3390" y="22891"/>
                  <a:pt x="3243" y="23477"/>
                </a:cubicBezTo>
                <a:cubicBezTo>
                  <a:pt x="2302" y="23561"/>
                  <a:pt x="1590" y="24356"/>
                  <a:pt x="1590" y="25297"/>
                </a:cubicBezTo>
                <a:cubicBezTo>
                  <a:pt x="1590" y="26322"/>
                  <a:pt x="2406" y="27139"/>
                  <a:pt x="3411" y="27139"/>
                </a:cubicBezTo>
                <a:cubicBezTo>
                  <a:pt x="3662" y="27139"/>
                  <a:pt x="3913" y="27076"/>
                  <a:pt x="4143" y="26971"/>
                </a:cubicBezTo>
                <a:cubicBezTo>
                  <a:pt x="4352" y="27599"/>
                  <a:pt x="4917" y="28038"/>
                  <a:pt x="5587" y="28038"/>
                </a:cubicBezTo>
                <a:cubicBezTo>
                  <a:pt x="5880" y="28038"/>
                  <a:pt x="6131" y="27955"/>
                  <a:pt x="6361" y="27829"/>
                </a:cubicBezTo>
                <a:cubicBezTo>
                  <a:pt x="6780" y="28038"/>
                  <a:pt x="7261" y="28164"/>
                  <a:pt x="7763" y="28185"/>
                </a:cubicBezTo>
                <a:cubicBezTo>
                  <a:pt x="8684" y="29294"/>
                  <a:pt x="9981" y="30444"/>
                  <a:pt x="10985" y="31135"/>
                </a:cubicBezTo>
                <a:cubicBezTo>
                  <a:pt x="11084" y="31314"/>
                  <a:pt x="11127" y="31384"/>
                  <a:pt x="11131" y="31384"/>
                </a:cubicBezTo>
                <a:cubicBezTo>
                  <a:pt x="11136" y="31384"/>
                  <a:pt x="11093" y="31298"/>
                  <a:pt x="11027" y="31177"/>
                </a:cubicBezTo>
                <a:lnTo>
                  <a:pt x="11027" y="31177"/>
                </a:lnTo>
                <a:cubicBezTo>
                  <a:pt x="11383" y="31428"/>
                  <a:pt x="11676" y="31616"/>
                  <a:pt x="11906" y="31721"/>
                </a:cubicBezTo>
                <a:cubicBezTo>
                  <a:pt x="12638" y="32097"/>
                  <a:pt x="13245" y="32641"/>
                  <a:pt x="13642" y="33060"/>
                </a:cubicBezTo>
                <a:cubicBezTo>
                  <a:pt x="13517" y="34022"/>
                  <a:pt x="13454" y="34901"/>
                  <a:pt x="13391" y="35717"/>
                </a:cubicBezTo>
                <a:cubicBezTo>
                  <a:pt x="12136" y="36408"/>
                  <a:pt x="10483" y="37245"/>
                  <a:pt x="8307" y="38186"/>
                </a:cubicBezTo>
                <a:cubicBezTo>
                  <a:pt x="210" y="41785"/>
                  <a:pt x="0" y="46828"/>
                  <a:pt x="0" y="46828"/>
                </a:cubicBezTo>
                <a:lnTo>
                  <a:pt x="0" y="114097"/>
                </a:lnTo>
                <a:lnTo>
                  <a:pt x="34838" y="114097"/>
                </a:lnTo>
                <a:lnTo>
                  <a:pt x="34838" y="46828"/>
                </a:lnTo>
                <a:cubicBezTo>
                  <a:pt x="34838" y="46828"/>
                  <a:pt x="34733" y="44463"/>
                  <a:pt x="32076" y="41827"/>
                </a:cubicBezTo>
                <a:cubicBezTo>
                  <a:pt x="32829" y="41701"/>
                  <a:pt x="32976" y="41597"/>
                  <a:pt x="31972" y="41513"/>
                </a:cubicBezTo>
                <a:cubicBezTo>
                  <a:pt x="31888" y="41513"/>
                  <a:pt x="31804" y="41513"/>
                  <a:pt x="31741" y="41492"/>
                </a:cubicBezTo>
                <a:cubicBezTo>
                  <a:pt x="30549" y="40404"/>
                  <a:pt x="28938" y="39295"/>
                  <a:pt x="26678" y="38270"/>
                </a:cubicBezTo>
                <a:cubicBezTo>
                  <a:pt x="26678" y="38249"/>
                  <a:pt x="26678" y="38228"/>
                  <a:pt x="26678" y="38207"/>
                </a:cubicBezTo>
                <a:cubicBezTo>
                  <a:pt x="26824" y="38061"/>
                  <a:pt x="27034" y="37851"/>
                  <a:pt x="27306" y="37726"/>
                </a:cubicBezTo>
                <a:cubicBezTo>
                  <a:pt x="27389" y="37684"/>
                  <a:pt x="27494" y="37621"/>
                  <a:pt x="27619" y="37538"/>
                </a:cubicBezTo>
                <a:lnTo>
                  <a:pt x="27619" y="37538"/>
                </a:lnTo>
                <a:cubicBezTo>
                  <a:pt x="27599" y="37579"/>
                  <a:pt x="27583" y="37606"/>
                  <a:pt x="27583" y="37606"/>
                </a:cubicBezTo>
                <a:cubicBezTo>
                  <a:pt x="27583" y="37606"/>
                  <a:pt x="27599" y="37579"/>
                  <a:pt x="27640" y="37517"/>
                </a:cubicBezTo>
                <a:cubicBezTo>
                  <a:pt x="27975" y="37266"/>
                  <a:pt x="28456" y="36868"/>
                  <a:pt x="28770" y="36470"/>
                </a:cubicBezTo>
                <a:cubicBezTo>
                  <a:pt x="28959" y="36450"/>
                  <a:pt x="29126" y="36408"/>
                  <a:pt x="29272" y="36345"/>
                </a:cubicBezTo>
                <a:cubicBezTo>
                  <a:pt x="29356" y="36387"/>
                  <a:pt x="29440" y="36429"/>
                  <a:pt x="29544" y="36429"/>
                </a:cubicBezTo>
                <a:cubicBezTo>
                  <a:pt x="29795" y="36429"/>
                  <a:pt x="30005" y="36261"/>
                  <a:pt x="30068" y="36052"/>
                </a:cubicBezTo>
                <a:cubicBezTo>
                  <a:pt x="30151" y="36073"/>
                  <a:pt x="30235" y="36094"/>
                  <a:pt x="30319" y="36094"/>
                </a:cubicBezTo>
                <a:cubicBezTo>
                  <a:pt x="30695" y="36094"/>
                  <a:pt x="30988" y="35801"/>
                  <a:pt x="30988" y="35445"/>
                </a:cubicBezTo>
                <a:cubicBezTo>
                  <a:pt x="30988" y="35110"/>
                  <a:pt x="30716" y="34817"/>
                  <a:pt x="30381" y="34797"/>
                </a:cubicBezTo>
                <a:cubicBezTo>
                  <a:pt x="30340" y="34587"/>
                  <a:pt x="30151" y="34420"/>
                  <a:pt x="29921" y="34420"/>
                </a:cubicBezTo>
                <a:cubicBezTo>
                  <a:pt x="29900" y="34420"/>
                  <a:pt x="29858" y="34420"/>
                  <a:pt x="29837" y="34441"/>
                </a:cubicBezTo>
                <a:cubicBezTo>
                  <a:pt x="29816" y="34420"/>
                  <a:pt x="29795" y="34420"/>
                  <a:pt x="29775" y="34420"/>
                </a:cubicBezTo>
                <a:lnTo>
                  <a:pt x="29754" y="34420"/>
                </a:lnTo>
                <a:cubicBezTo>
                  <a:pt x="29712" y="34253"/>
                  <a:pt x="29586" y="34127"/>
                  <a:pt x="29419" y="34127"/>
                </a:cubicBezTo>
                <a:lnTo>
                  <a:pt x="29398" y="34127"/>
                </a:lnTo>
                <a:cubicBezTo>
                  <a:pt x="29377" y="33792"/>
                  <a:pt x="29105" y="33520"/>
                  <a:pt x="28749" y="33520"/>
                </a:cubicBezTo>
                <a:cubicBezTo>
                  <a:pt x="28477" y="33520"/>
                  <a:pt x="28268" y="33667"/>
                  <a:pt x="28163" y="33897"/>
                </a:cubicBezTo>
                <a:lnTo>
                  <a:pt x="28122" y="33897"/>
                </a:lnTo>
                <a:cubicBezTo>
                  <a:pt x="27891" y="33897"/>
                  <a:pt x="27724" y="34085"/>
                  <a:pt x="27724" y="34315"/>
                </a:cubicBezTo>
                <a:cubicBezTo>
                  <a:pt x="27724" y="34336"/>
                  <a:pt x="27724" y="34378"/>
                  <a:pt x="27724" y="34399"/>
                </a:cubicBezTo>
                <a:cubicBezTo>
                  <a:pt x="27578" y="34441"/>
                  <a:pt x="27431" y="34545"/>
                  <a:pt x="27347" y="34671"/>
                </a:cubicBezTo>
                <a:cubicBezTo>
                  <a:pt x="27306" y="34692"/>
                  <a:pt x="27285" y="34692"/>
                  <a:pt x="27264" y="34713"/>
                </a:cubicBezTo>
                <a:lnTo>
                  <a:pt x="27222" y="34713"/>
                </a:lnTo>
                <a:cubicBezTo>
                  <a:pt x="27034" y="34713"/>
                  <a:pt x="26887" y="34859"/>
                  <a:pt x="26887" y="35048"/>
                </a:cubicBezTo>
                <a:cubicBezTo>
                  <a:pt x="26887" y="35089"/>
                  <a:pt x="26887" y="35110"/>
                  <a:pt x="26908" y="35152"/>
                </a:cubicBezTo>
                <a:cubicBezTo>
                  <a:pt x="26845" y="35257"/>
                  <a:pt x="26803" y="35382"/>
                  <a:pt x="26803" y="35508"/>
                </a:cubicBezTo>
                <a:cubicBezTo>
                  <a:pt x="26803" y="35864"/>
                  <a:pt x="27096" y="36157"/>
                  <a:pt x="27452" y="36157"/>
                </a:cubicBezTo>
                <a:cubicBezTo>
                  <a:pt x="27578" y="36157"/>
                  <a:pt x="27703" y="36136"/>
                  <a:pt x="27787" y="36073"/>
                </a:cubicBezTo>
                <a:cubicBezTo>
                  <a:pt x="27891" y="36157"/>
                  <a:pt x="27975" y="36240"/>
                  <a:pt x="28101" y="36303"/>
                </a:cubicBezTo>
                <a:cubicBezTo>
                  <a:pt x="28059" y="36554"/>
                  <a:pt x="27996" y="36847"/>
                  <a:pt x="27850" y="37119"/>
                </a:cubicBezTo>
                <a:cubicBezTo>
                  <a:pt x="27536" y="37328"/>
                  <a:pt x="27138" y="37558"/>
                  <a:pt x="26615" y="37747"/>
                </a:cubicBezTo>
                <a:cubicBezTo>
                  <a:pt x="26552" y="37307"/>
                  <a:pt x="26469" y="36826"/>
                  <a:pt x="26364" y="36324"/>
                </a:cubicBezTo>
                <a:cubicBezTo>
                  <a:pt x="26008" y="34755"/>
                  <a:pt x="25987" y="34064"/>
                  <a:pt x="26008" y="33771"/>
                </a:cubicBezTo>
                <a:cubicBezTo>
                  <a:pt x="26238" y="33709"/>
                  <a:pt x="26448" y="33625"/>
                  <a:pt x="26636" y="33541"/>
                </a:cubicBezTo>
                <a:cubicBezTo>
                  <a:pt x="26845" y="33646"/>
                  <a:pt x="27075" y="33729"/>
                  <a:pt x="27327" y="33729"/>
                </a:cubicBezTo>
                <a:cubicBezTo>
                  <a:pt x="27933" y="33729"/>
                  <a:pt x="28456" y="33332"/>
                  <a:pt x="28624" y="32767"/>
                </a:cubicBezTo>
                <a:cubicBezTo>
                  <a:pt x="28833" y="32851"/>
                  <a:pt x="29042" y="32913"/>
                  <a:pt x="29272" y="32913"/>
                </a:cubicBezTo>
                <a:cubicBezTo>
                  <a:pt x="30193" y="32913"/>
                  <a:pt x="30925" y="32181"/>
                  <a:pt x="30925" y="31281"/>
                </a:cubicBezTo>
                <a:cubicBezTo>
                  <a:pt x="30925" y="30424"/>
                  <a:pt x="30256" y="29712"/>
                  <a:pt x="29419" y="29649"/>
                </a:cubicBezTo>
                <a:cubicBezTo>
                  <a:pt x="29314" y="29105"/>
                  <a:pt x="28833" y="28708"/>
                  <a:pt x="28247" y="28708"/>
                </a:cubicBezTo>
                <a:cubicBezTo>
                  <a:pt x="28184" y="28708"/>
                  <a:pt x="28122" y="28729"/>
                  <a:pt x="28059" y="28729"/>
                </a:cubicBezTo>
                <a:cubicBezTo>
                  <a:pt x="27996" y="28708"/>
                  <a:pt x="27933" y="28708"/>
                  <a:pt x="27871" y="28708"/>
                </a:cubicBezTo>
                <a:lnTo>
                  <a:pt x="27829" y="28708"/>
                </a:lnTo>
                <a:cubicBezTo>
                  <a:pt x="27766" y="28289"/>
                  <a:pt x="27410" y="27975"/>
                  <a:pt x="26992" y="27975"/>
                </a:cubicBezTo>
                <a:lnTo>
                  <a:pt x="26950" y="27975"/>
                </a:lnTo>
                <a:cubicBezTo>
                  <a:pt x="26908" y="27118"/>
                  <a:pt x="26197" y="26427"/>
                  <a:pt x="25318" y="26427"/>
                </a:cubicBezTo>
                <a:cubicBezTo>
                  <a:pt x="24648" y="26427"/>
                  <a:pt x="24083" y="26825"/>
                  <a:pt x="23811" y="27390"/>
                </a:cubicBezTo>
                <a:lnTo>
                  <a:pt x="23728" y="27390"/>
                </a:lnTo>
                <a:cubicBezTo>
                  <a:pt x="23163" y="27390"/>
                  <a:pt x="22702" y="27850"/>
                  <a:pt x="22702" y="28415"/>
                </a:cubicBezTo>
                <a:cubicBezTo>
                  <a:pt x="22702" y="28499"/>
                  <a:pt x="22723" y="28582"/>
                  <a:pt x="22744" y="28666"/>
                </a:cubicBezTo>
                <a:cubicBezTo>
                  <a:pt x="22347" y="28750"/>
                  <a:pt x="22012" y="29001"/>
                  <a:pt x="21782" y="29335"/>
                </a:cubicBezTo>
                <a:cubicBezTo>
                  <a:pt x="21698" y="29356"/>
                  <a:pt x="21635" y="29377"/>
                  <a:pt x="21552" y="29419"/>
                </a:cubicBezTo>
                <a:lnTo>
                  <a:pt x="21489" y="29419"/>
                </a:lnTo>
                <a:cubicBezTo>
                  <a:pt x="21008" y="29419"/>
                  <a:pt x="20631" y="29796"/>
                  <a:pt x="20631" y="30277"/>
                </a:cubicBezTo>
                <a:cubicBezTo>
                  <a:pt x="20631" y="30361"/>
                  <a:pt x="20652" y="30444"/>
                  <a:pt x="20673" y="30528"/>
                </a:cubicBezTo>
                <a:cubicBezTo>
                  <a:pt x="20505" y="30800"/>
                  <a:pt x="20401" y="31114"/>
                  <a:pt x="20401" y="31449"/>
                </a:cubicBezTo>
                <a:cubicBezTo>
                  <a:pt x="20401" y="32348"/>
                  <a:pt x="21133" y="33081"/>
                  <a:pt x="22033" y="33081"/>
                </a:cubicBezTo>
                <a:cubicBezTo>
                  <a:pt x="22368" y="33081"/>
                  <a:pt x="22661" y="32997"/>
                  <a:pt x="22912" y="32830"/>
                </a:cubicBezTo>
                <a:cubicBezTo>
                  <a:pt x="23246" y="33206"/>
                  <a:pt x="23665" y="33478"/>
                  <a:pt x="24125" y="33667"/>
                </a:cubicBezTo>
                <a:cubicBezTo>
                  <a:pt x="24397" y="34336"/>
                  <a:pt x="24899" y="35131"/>
                  <a:pt x="25255" y="35947"/>
                </a:cubicBezTo>
                <a:cubicBezTo>
                  <a:pt x="24690" y="35864"/>
                  <a:pt x="24272" y="35675"/>
                  <a:pt x="24000" y="35508"/>
                </a:cubicBezTo>
                <a:cubicBezTo>
                  <a:pt x="24021" y="35487"/>
                  <a:pt x="24042" y="35445"/>
                  <a:pt x="24062" y="35403"/>
                </a:cubicBezTo>
                <a:cubicBezTo>
                  <a:pt x="24104" y="35424"/>
                  <a:pt x="24167" y="35424"/>
                  <a:pt x="24230" y="35424"/>
                </a:cubicBezTo>
                <a:cubicBezTo>
                  <a:pt x="24439" y="35424"/>
                  <a:pt x="24627" y="35257"/>
                  <a:pt x="24627" y="35027"/>
                </a:cubicBezTo>
                <a:cubicBezTo>
                  <a:pt x="24627" y="34817"/>
                  <a:pt x="24460" y="34650"/>
                  <a:pt x="24251" y="34629"/>
                </a:cubicBezTo>
                <a:cubicBezTo>
                  <a:pt x="24230" y="34504"/>
                  <a:pt x="24104" y="34420"/>
                  <a:pt x="23979" y="34420"/>
                </a:cubicBezTo>
                <a:lnTo>
                  <a:pt x="23937" y="34420"/>
                </a:lnTo>
                <a:cubicBezTo>
                  <a:pt x="23916" y="34420"/>
                  <a:pt x="23895" y="34399"/>
                  <a:pt x="23874" y="34399"/>
                </a:cubicBezTo>
                <a:cubicBezTo>
                  <a:pt x="23874" y="34399"/>
                  <a:pt x="23874" y="34420"/>
                  <a:pt x="23874" y="34420"/>
                </a:cubicBezTo>
                <a:cubicBezTo>
                  <a:pt x="23853" y="34315"/>
                  <a:pt x="23769" y="34232"/>
                  <a:pt x="23665" y="34232"/>
                </a:cubicBezTo>
                <a:lnTo>
                  <a:pt x="23644" y="34232"/>
                </a:lnTo>
                <a:cubicBezTo>
                  <a:pt x="23644" y="34022"/>
                  <a:pt x="23477" y="33855"/>
                  <a:pt x="23267" y="33855"/>
                </a:cubicBezTo>
                <a:cubicBezTo>
                  <a:pt x="23100" y="33855"/>
                  <a:pt x="22953" y="33960"/>
                  <a:pt x="22891" y="34085"/>
                </a:cubicBezTo>
                <a:lnTo>
                  <a:pt x="22870" y="34085"/>
                </a:lnTo>
                <a:cubicBezTo>
                  <a:pt x="22744" y="34085"/>
                  <a:pt x="22640" y="34190"/>
                  <a:pt x="22640" y="34336"/>
                </a:cubicBezTo>
                <a:cubicBezTo>
                  <a:pt x="22640" y="34357"/>
                  <a:pt x="22640" y="34378"/>
                  <a:pt x="22640" y="34399"/>
                </a:cubicBezTo>
                <a:cubicBezTo>
                  <a:pt x="22535" y="34420"/>
                  <a:pt x="22451" y="34483"/>
                  <a:pt x="22409" y="34566"/>
                </a:cubicBezTo>
                <a:cubicBezTo>
                  <a:pt x="22389" y="34566"/>
                  <a:pt x="22368" y="34566"/>
                  <a:pt x="22347" y="34587"/>
                </a:cubicBezTo>
                <a:lnTo>
                  <a:pt x="22326" y="34587"/>
                </a:lnTo>
                <a:cubicBezTo>
                  <a:pt x="22221" y="34587"/>
                  <a:pt x="22117" y="34671"/>
                  <a:pt x="22117" y="34776"/>
                </a:cubicBezTo>
                <a:cubicBezTo>
                  <a:pt x="22117" y="34817"/>
                  <a:pt x="22137" y="34838"/>
                  <a:pt x="22137" y="34838"/>
                </a:cubicBezTo>
                <a:cubicBezTo>
                  <a:pt x="22096" y="34922"/>
                  <a:pt x="22075" y="34985"/>
                  <a:pt x="22075" y="35069"/>
                </a:cubicBezTo>
                <a:cubicBezTo>
                  <a:pt x="22075" y="35299"/>
                  <a:pt x="22242" y="35466"/>
                  <a:pt x="22472" y="35466"/>
                </a:cubicBezTo>
                <a:cubicBezTo>
                  <a:pt x="22535" y="35466"/>
                  <a:pt x="22619" y="35445"/>
                  <a:pt x="22681" y="35403"/>
                </a:cubicBezTo>
                <a:cubicBezTo>
                  <a:pt x="22807" y="35550"/>
                  <a:pt x="23016" y="35654"/>
                  <a:pt x="23246" y="35654"/>
                </a:cubicBezTo>
                <a:cubicBezTo>
                  <a:pt x="23351" y="35654"/>
                  <a:pt x="23477" y="35634"/>
                  <a:pt x="23581" y="35571"/>
                </a:cubicBezTo>
                <a:cubicBezTo>
                  <a:pt x="23623" y="35613"/>
                  <a:pt x="23686" y="35613"/>
                  <a:pt x="23749" y="35613"/>
                </a:cubicBezTo>
                <a:cubicBezTo>
                  <a:pt x="23790" y="35613"/>
                  <a:pt x="23853" y="35613"/>
                  <a:pt x="23895" y="35571"/>
                </a:cubicBezTo>
                <a:cubicBezTo>
                  <a:pt x="24355" y="35864"/>
                  <a:pt x="24962" y="36094"/>
                  <a:pt x="25234" y="36157"/>
                </a:cubicBezTo>
                <a:cubicBezTo>
                  <a:pt x="25255" y="36157"/>
                  <a:pt x="25297" y="36157"/>
                  <a:pt x="25339" y="36178"/>
                </a:cubicBezTo>
                <a:cubicBezTo>
                  <a:pt x="25527" y="36638"/>
                  <a:pt x="25674" y="37140"/>
                  <a:pt x="25694" y="37621"/>
                </a:cubicBezTo>
                <a:cubicBezTo>
                  <a:pt x="25694" y="37684"/>
                  <a:pt x="25694" y="37747"/>
                  <a:pt x="25694" y="37830"/>
                </a:cubicBezTo>
                <a:cubicBezTo>
                  <a:pt x="19355" y="34943"/>
                  <a:pt x="17764" y="33332"/>
                  <a:pt x="17451" y="32955"/>
                </a:cubicBezTo>
                <a:lnTo>
                  <a:pt x="17451" y="32851"/>
                </a:lnTo>
                <a:cubicBezTo>
                  <a:pt x="17451" y="32851"/>
                  <a:pt x="17451" y="32872"/>
                  <a:pt x="17430" y="32893"/>
                </a:cubicBezTo>
                <a:cubicBezTo>
                  <a:pt x="17409" y="32872"/>
                  <a:pt x="17388" y="32851"/>
                  <a:pt x="17388" y="32851"/>
                </a:cubicBezTo>
                <a:lnTo>
                  <a:pt x="17388" y="32955"/>
                </a:lnTo>
                <a:cubicBezTo>
                  <a:pt x="17283" y="33081"/>
                  <a:pt x="17011" y="33353"/>
                  <a:pt x="16467" y="33792"/>
                </a:cubicBezTo>
                <a:cubicBezTo>
                  <a:pt x="16383" y="33018"/>
                  <a:pt x="16363" y="32223"/>
                  <a:pt x="16404" y="31428"/>
                </a:cubicBezTo>
                <a:cubicBezTo>
                  <a:pt x="16488" y="30068"/>
                  <a:pt x="16886" y="28708"/>
                  <a:pt x="17409" y="27369"/>
                </a:cubicBezTo>
                <a:cubicBezTo>
                  <a:pt x="17513" y="27348"/>
                  <a:pt x="17618" y="27327"/>
                  <a:pt x="17723" y="27306"/>
                </a:cubicBezTo>
                <a:cubicBezTo>
                  <a:pt x="18455" y="27180"/>
                  <a:pt x="20171" y="26532"/>
                  <a:pt x="21447" y="25716"/>
                </a:cubicBezTo>
                <a:cubicBezTo>
                  <a:pt x="21573" y="25778"/>
                  <a:pt x="21719" y="25820"/>
                  <a:pt x="21886" y="25820"/>
                </a:cubicBezTo>
                <a:cubicBezTo>
                  <a:pt x="22054" y="25820"/>
                  <a:pt x="22200" y="25778"/>
                  <a:pt x="22347" y="25695"/>
                </a:cubicBezTo>
                <a:cubicBezTo>
                  <a:pt x="22640" y="25841"/>
                  <a:pt x="22953" y="25925"/>
                  <a:pt x="23288" y="25925"/>
                </a:cubicBezTo>
                <a:cubicBezTo>
                  <a:pt x="23916" y="25925"/>
                  <a:pt x="24481" y="25653"/>
                  <a:pt x="24878" y="25234"/>
                </a:cubicBezTo>
                <a:cubicBezTo>
                  <a:pt x="25046" y="25339"/>
                  <a:pt x="25255" y="25402"/>
                  <a:pt x="25464" y="25402"/>
                </a:cubicBezTo>
                <a:cubicBezTo>
                  <a:pt x="26071" y="25402"/>
                  <a:pt x="26573" y="24900"/>
                  <a:pt x="26573" y="24272"/>
                </a:cubicBezTo>
                <a:cubicBezTo>
                  <a:pt x="26573" y="24063"/>
                  <a:pt x="26510" y="23833"/>
                  <a:pt x="26385" y="23665"/>
                </a:cubicBezTo>
                <a:cubicBezTo>
                  <a:pt x="26406" y="23602"/>
                  <a:pt x="26427" y="23540"/>
                  <a:pt x="26427" y="23477"/>
                </a:cubicBezTo>
                <a:cubicBezTo>
                  <a:pt x="26427" y="23163"/>
                  <a:pt x="26155" y="22912"/>
                  <a:pt x="25841" y="22912"/>
                </a:cubicBezTo>
                <a:lnTo>
                  <a:pt x="25799" y="22912"/>
                </a:lnTo>
                <a:cubicBezTo>
                  <a:pt x="25757" y="22870"/>
                  <a:pt x="25694" y="22870"/>
                  <a:pt x="25632" y="22849"/>
                </a:cubicBezTo>
                <a:cubicBezTo>
                  <a:pt x="25485" y="22619"/>
                  <a:pt x="25255" y="22452"/>
                  <a:pt x="24983" y="22389"/>
                </a:cubicBezTo>
                <a:cubicBezTo>
                  <a:pt x="25004" y="22326"/>
                  <a:pt x="25025" y="22284"/>
                  <a:pt x="25025" y="22221"/>
                </a:cubicBezTo>
                <a:cubicBezTo>
                  <a:pt x="25025" y="21845"/>
                  <a:pt x="24711" y="21531"/>
                  <a:pt x="24314" y="21531"/>
                </a:cubicBezTo>
                <a:lnTo>
                  <a:pt x="24251" y="21531"/>
                </a:lnTo>
                <a:cubicBezTo>
                  <a:pt x="24083" y="21133"/>
                  <a:pt x="23707" y="20861"/>
                  <a:pt x="23246" y="20861"/>
                </a:cubicBezTo>
                <a:cubicBezTo>
                  <a:pt x="22640" y="20861"/>
                  <a:pt x="22158" y="21343"/>
                  <a:pt x="22137" y="21929"/>
                </a:cubicBezTo>
                <a:lnTo>
                  <a:pt x="22096" y="21929"/>
                </a:lnTo>
                <a:cubicBezTo>
                  <a:pt x="21803" y="21929"/>
                  <a:pt x="21573" y="22138"/>
                  <a:pt x="21531" y="22410"/>
                </a:cubicBezTo>
                <a:lnTo>
                  <a:pt x="21510" y="22410"/>
                </a:lnTo>
                <a:cubicBezTo>
                  <a:pt x="21468" y="22410"/>
                  <a:pt x="21405" y="22431"/>
                  <a:pt x="21363" y="22431"/>
                </a:cubicBezTo>
                <a:cubicBezTo>
                  <a:pt x="21321" y="22431"/>
                  <a:pt x="21280" y="22410"/>
                  <a:pt x="21238" y="22410"/>
                </a:cubicBezTo>
                <a:cubicBezTo>
                  <a:pt x="20861" y="22410"/>
                  <a:pt x="20526" y="22682"/>
                  <a:pt x="20443" y="23058"/>
                </a:cubicBezTo>
                <a:cubicBezTo>
                  <a:pt x="19878" y="23100"/>
                  <a:pt x="19438" y="23582"/>
                  <a:pt x="19438" y="24167"/>
                </a:cubicBezTo>
                <a:cubicBezTo>
                  <a:pt x="19438" y="24774"/>
                  <a:pt x="19940" y="25276"/>
                  <a:pt x="20547" y="25276"/>
                </a:cubicBezTo>
                <a:cubicBezTo>
                  <a:pt x="20715" y="25276"/>
                  <a:pt x="20861" y="25234"/>
                  <a:pt x="20987" y="25172"/>
                </a:cubicBezTo>
                <a:cubicBezTo>
                  <a:pt x="21029" y="25297"/>
                  <a:pt x="21091" y="25423"/>
                  <a:pt x="21196" y="25506"/>
                </a:cubicBezTo>
                <a:cubicBezTo>
                  <a:pt x="20401" y="25988"/>
                  <a:pt x="19250" y="26490"/>
                  <a:pt x="17660" y="26741"/>
                </a:cubicBezTo>
                <a:cubicBezTo>
                  <a:pt x="18664" y="24418"/>
                  <a:pt x="20024" y="22221"/>
                  <a:pt x="20798" y="20317"/>
                </a:cubicBezTo>
                <a:cubicBezTo>
                  <a:pt x="22117" y="19815"/>
                  <a:pt x="23288" y="19020"/>
                  <a:pt x="24230" y="17995"/>
                </a:cubicBezTo>
                <a:cubicBezTo>
                  <a:pt x="24941" y="18455"/>
                  <a:pt x="25778" y="18706"/>
                  <a:pt x="26678" y="18706"/>
                </a:cubicBezTo>
                <a:cubicBezTo>
                  <a:pt x="29210" y="18706"/>
                  <a:pt x="31260" y="16656"/>
                  <a:pt x="31260" y="14103"/>
                </a:cubicBezTo>
                <a:cubicBezTo>
                  <a:pt x="31260" y="13162"/>
                  <a:pt x="30967" y="12283"/>
                  <a:pt x="30465" y="11550"/>
                </a:cubicBezTo>
                <a:cubicBezTo>
                  <a:pt x="30549" y="11299"/>
                  <a:pt x="30591" y="11048"/>
                  <a:pt x="30591" y="10797"/>
                </a:cubicBezTo>
                <a:cubicBezTo>
                  <a:pt x="30591" y="9479"/>
                  <a:pt x="29523" y="8412"/>
                  <a:pt x="28226" y="8412"/>
                </a:cubicBezTo>
                <a:cubicBezTo>
                  <a:pt x="28163" y="8412"/>
                  <a:pt x="28101" y="8433"/>
                  <a:pt x="28038" y="8433"/>
                </a:cubicBezTo>
                <a:cubicBezTo>
                  <a:pt x="27850" y="8307"/>
                  <a:pt x="27619" y="8244"/>
                  <a:pt x="27389" y="8203"/>
                </a:cubicBezTo>
                <a:cubicBezTo>
                  <a:pt x="26762" y="7261"/>
                  <a:pt x="25820" y="6571"/>
                  <a:pt x="24711" y="6299"/>
                </a:cubicBezTo>
                <a:cubicBezTo>
                  <a:pt x="24753" y="6068"/>
                  <a:pt x="24795" y="5838"/>
                  <a:pt x="24795" y="5587"/>
                </a:cubicBezTo>
                <a:cubicBezTo>
                  <a:pt x="24795" y="3997"/>
                  <a:pt x="23497" y="2721"/>
                  <a:pt x="21907" y="2721"/>
                </a:cubicBezTo>
                <a:cubicBezTo>
                  <a:pt x="21824" y="2721"/>
                  <a:pt x="21761" y="2721"/>
                  <a:pt x="21677" y="2742"/>
                </a:cubicBezTo>
                <a:cubicBezTo>
                  <a:pt x="20966" y="1130"/>
                  <a:pt x="19355" y="1"/>
                  <a:pt x="17492" y="1"/>
                </a:cubicBezTo>
                <a:close/>
              </a:path>
            </a:pathLst>
          </a:custGeom>
          <a:solidFill>
            <a:srgbClr val="61C46E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7565866" y="4471608"/>
            <a:ext cx="783014" cy="1934513"/>
          </a:xfrm>
          <a:custGeom>
            <a:avLst/>
            <a:gdLst/>
            <a:ahLst/>
            <a:cxnLst/>
            <a:rect l="l" t="t" r="r" b="b"/>
            <a:pathLst>
              <a:path w="34818" h="130606" extrusionOk="0">
                <a:moveTo>
                  <a:pt x="19104" y="20736"/>
                </a:moveTo>
                <a:lnTo>
                  <a:pt x="19062" y="20820"/>
                </a:lnTo>
                <a:cubicBezTo>
                  <a:pt x="19062" y="20841"/>
                  <a:pt x="19062" y="20841"/>
                  <a:pt x="19062" y="20841"/>
                </a:cubicBezTo>
                <a:cubicBezTo>
                  <a:pt x="19041" y="20924"/>
                  <a:pt x="18999" y="20987"/>
                  <a:pt x="18979" y="21071"/>
                </a:cubicBezTo>
                <a:cubicBezTo>
                  <a:pt x="18958" y="21113"/>
                  <a:pt x="18937" y="21155"/>
                  <a:pt x="18916" y="21196"/>
                </a:cubicBezTo>
                <a:cubicBezTo>
                  <a:pt x="18895" y="21259"/>
                  <a:pt x="18853" y="21322"/>
                  <a:pt x="18832" y="21385"/>
                </a:cubicBezTo>
                <a:cubicBezTo>
                  <a:pt x="18790" y="21468"/>
                  <a:pt x="18748" y="21573"/>
                  <a:pt x="18707" y="21657"/>
                </a:cubicBezTo>
                <a:cubicBezTo>
                  <a:pt x="18707" y="21699"/>
                  <a:pt x="18686" y="21719"/>
                  <a:pt x="18665" y="21761"/>
                </a:cubicBezTo>
                <a:cubicBezTo>
                  <a:pt x="18623" y="21845"/>
                  <a:pt x="18602" y="21908"/>
                  <a:pt x="18560" y="21992"/>
                </a:cubicBezTo>
                <a:cubicBezTo>
                  <a:pt x="18539" y="22012"/>
                  <a:pt x="18539" y="22054"/>
                  <a:pt x="18518" y="22096"/>
                </a:cubicBezTo>
                <a:cubicBezTo>
                  <a:pt x="18476" y="22180"/>
                  <a:pt x="18435" y="22264"/>
                  <a:pt x="18393" y="22347"/>
                </a:cubicBezTo>
                <a:cubicBezTo>
                  <a:pt x="18372" y="22368"/>
                  <a:pt x="18372" y="22389"/>
                  <a:pt x="18372" y="22410"/>
                </a:cubicBezTo>
                <a:cubicBezTo>
                  <a:pt x="18309" y="22515"/>
                  <a:pt x="18267" y="22619"/>
                  <a:pt x="18225" y="22724"/>
                </a:cubicBezTo>
                <a:cubicBezTo>
                  <a:pt x="18204" y="22766"/>
                  <a:pt x="18183" y="22787"/>
                  <a:pt x="18163" y="22828"/>
                </a:cubicBezTo>
                <a:cubicBezTo>
                  <a:pt x="18121" y="22891"/>
                  <a:pt x="18100" y="22975"/>
                  <a:pt x="18058" y="23038"/>
                </a:cubicBezTo>
                <a:lnTo>
                  <a:pt x="17995" y="23142"/>
                </a:lnTo>
                <a:cubicBezTo>
                  <a:pt x="17953" y="23226"/>
                  <a:pt x="17932" y="23310"/>
                  <a:pt x="17890" y="23372"/>
                </a:cubicBezTo>
                <a:cubicBezTo>
                  <a:pt x="17870" y="23393"/>
                  <a:pt x="17849" y="23435"/>
                  <a:pt x="17849" y="23456"/>
                </a:cubicBezTo>
                <a:cubicBezTo>
                  <a:pt x="17786" y="23540"/>
                  <a:pt x="17744" y="23624"/>
                  <a:pt x="17702" y="23707"/>
                </a:cubicBezTo>
                <a:cubicBezTo>
                  <a:pt x="17681" y="23749"/>
                  <a:pt x="17660" y="23770"/>
                  <a:pt x="17639" y="23812"/>
                </a:cubicBezTo>
                <a:cubicBezTo>
                  <a:pt x="17618" y="23875"/>
                  <a:pt x="17577" y="23916"/>
                  <a:pt x="17556" y="23979"/>
                </a:cubicBezTo>
                <a:cubicBezTo>
                  <a:pt x="17535" y="24021"/>
                  <a:pt x="17514" y="24042"/>
                  <a:pt x="17493" y="24084"/>
                </a:cubicBezTo>
                <a:cubicBezTo>
                  <a:pt x="17451" y="24147"/>
                  <a:pt x="17409" y="24209"/>
                  <a:pt x="17367" y="24272"/>
                </a:cubicBezTo>
                <a:cubicBezTo>
                  <a:pt x="17346" y="24293"/>
                  <a:pt x="17346" y="24314"/>
                  <a:pt x="17326" y="24335"/>
                </a:cubicBezTo>
                <a:cubicBezTo>
                  <a:pt x="17284" y="24398"/>
                  <a:pt x="17242" y="24460"/>
                  <a:pt x="17200" y="24523"/>
                </a:cubicBezTo>
                <a:cubicBezTo>
                  <a:pt x="17179" y="24544"/>
                  <a:pt x="17158" y="24565"/>
                  <a:pt x="17137" y="24586"/>
                </a:cubicBezTo>
                <a:cubicBezTo>
                  <a:pt x="17116" y="24628"/>
                  <a:pt x="17074" y="24670"/>
                  <a:pt x="17054" y="24712"/>
                </a:cubicBezTo>
                <a:cubicBezTo>
                  <a:pt x="17033" y="24732"/>
                  <a:pt x="17012" y="24753"/>
                  <a:pt x="16991" y="24774"/>
                </a:cubicBezTo>
                <a:cubicBezTo>
                  <a:pt x="16949" y="24837"/>
                  <a:pt x="16907" y="24879"/>
                  <a:pt x="16865" y="24921"/>
                </a:cubicBezTo>
                <a:cubicBezTo>
                  <a:pt x="16865" y="24921"/>
                  <a:pt x="16865" y="24921"/>
                  <a:pt x="16865" y="24900"/>
                </a:cubicBezTo>
                <a:cubicBezTo>
                  <a:pt x="16865" y="24900"/>
                  <a:pt x="16865" y="24900"/>
                  <a:pt x="16865" y="24879"/>
                </a:cubicBezTo>
                <a:cubicBezTo>
                  <a:pt x="16865" y="24879"/>
                  <a:pt x="16865" y="24858"/>
                  <a:pt x="16865" y="24816"/>
                </a:cubicBezTo>
                <a:cubicBezTo>
                  <a:pt x="16865" y="24795"/>
                  <a:pt x="16865" y="24795"/>
                  <a:pt x="16886" y="24774"/>
                </a:cubicBezTo>
                <a:lnTo>
                  <a:pt x="16886" y="24712"/>
                </a:lnTo>
                <a:cubicBezTo>
                  <a:pt x="16886" y="24670"/>
                  <a:pt x="16907" y="24628"/>
                  <a:pt x="16907" y="24565"/>
                </a:cubicBezTo>
                <a:cubicBezTo>
                  <a:pt x="16907" y="24544"/>
                  <a:pt x="16907" y="24523"/>
                  <a:pt x="16907" y="24523"/>
                </a:cubicBezTo>
                <a:cubicBezTo>
                  <a:pt x="16928" y="24481"/>
                  <a:pt x="16928" y="24440"/>
                  <a:pt x="16928" y="24398"/>
                </a:cubicBezTo>
                <a:cubicBezTo>
                  <a:pt x="16928" y="24377"/>
                  <a:pt x="16928" y="24356"/>
                  <a:pt x="16928" y="24356"/>
                </a:cubicBezTo>
                <a:cubicBezTo>
                  <a:pt x="16949" y="24272"/>
                  <a:pt x="16949" y="24188"/>
                  <a:pt x="16970" y="24084"/>
                </a:cubicBezTo>
                <a:cubicBezTo>
                  <a:pt x="16970" y="24084"/>
                  <a:pt x="16970" y="24063"/>
                  <a:pt x="16970" y="24042"/>
                </a:cubicBezTo>
                <a:cubicBezTo>
                  <a:pt x="16991" y="23875"/>
                  <a:pt x="17012" y="23686"/>
                  <a:pt x="17033" y="23498"/>
                </a:cubicBezTo>
                <a:cubicBezTo>
                  <a:pt x="17033" y="23477"/>
                  <a:pt x="17033" y="23456"/>
                  <a:pt x="17033" y="23456"/>
                </a:cubicBezTo>
                <a:cubicBezTo>
                  <a:pt x="17054" y="23331"/>
                  <a:pt x="17054" y="23184"/>
                  <a:pt x="17074" y="23059"/>
                </a:cubicBezTo>
                <a:cubicBezTo>
                  <a:pt x="17074" y="23038"/>
                  <a:pt x="17074" y="23038"/>
                  <a:pt x="17074" y="23017"/>
                </a:cubicBezTo>
                <a:cubicBezTo>
                  <a:pt x="17095" y="22808"/>
                  <a:pt x="17116" y="22577"/>
                  <a:pt x="17137" y="22347"/>
                </a:cubicBezTo>
                <a:cubicBezTo>
                  <a:pt x="17137" y="22305"/>
                  <a:pt x="17137" y="22284"/>
                  <a:pt x="17137" y="22264"/>
                </a:cubicBezTo>
                <a:cubicBezTo>
                  <a:pt x="17137" y="22138"/>
                  <a:pt x="17158" y="21992"/>
                  <a:pt x="17158" y="21866"/>
                </a:cubicBezTo>
                <a:cubicBezTo>
                  <a:pt x="17158" y="21824"/>
                  <a:pt x="17158" y="21803"/>
                  <a:pt x="17158" y="21782"/>
                </a:cubicBezTo>
                <a:cubicBezTo>
                  <a:pt x="17158" y="21699"/>
                  <a:pt x="17179" y="21636"/>
                  <a:pt x="17179" y="21552"/>
                </a:cubicBezTo>
                <a:cubicBezTo>
                  <a:pt x="17179" y="21531"/>
                  <a:pt x="17179" y="21489"/>
                  <a:pt x="17179" y="21447"/>
                </a:cubicBezTo>
                <a:cubicBezTo>
                  <a:pt x="17179" y="21343"/>
                  <a:pt x="17179" y="21217"/>
                  <a:pt x="17179" y="21092"/>
                </a:cubicBezTo>
                <a:lnTo>
                  <a:pt x="17179" y="20966"/>
                </a:lnTo>
                <a:cubicBezTo>
                  <a:pt x="17179" y="20924"/>
                  <a:pt x="17200" y="20883"/>
                  <a:pt x="17200" y="20841"/>
                </a:cubicBezTo>
                <a:lnTo>
                  <a:pt x="17702" y="20841"/>
                </a:lnTo>
                <a:cubicBezTo>
                  <a:pt x="18183" y="20841"/>
                  <a:pt x="18644" y="20799"/>
                  <a:pt x="19104" y="20736"/>
                </a:cubicBezTo>
                <a:close/>
                <a:moveTo>
                  <a:pt x="9249" y="27913"/>
                </a:moveTo>
                <a:cubicBezTo>
                  <a:pt x="9270" y="28499"/>
                  <a:pt x="9312" y="29001"/>
                  <a:pt x="9354" y="29210"/>
                </a:cubicBezTo>
                <a:cubicBezTo>
                  <a:pt x="8893" y="28854"/>
                  <a:pt x="8538" y="28478"/>
                  <a:pt x="8224" y="28143"/>
                </a:cubicBezTo>
                <a:cubicBezTo>
                  <a:pt x="8579" y="28122"/>
                  <a:pt x="8914" y="28038"/>
                  <a:pt x="9249" y="27913"/>
                </a:cubicBezTo>
                <a:close/>
                <a:moveTo>
                  <a:pt x="24712" y="33792"/>
                </a:moveTo>
                <a:lnTo>
                  <a:pt x="24712" y="33792"/>
                </a:lnTo>
                <a:cubicBezTo>
                  <a:pt x="24879" y="33813"/>
                  <a:pt x="25046" y="33834"/>
                  <a:pt x="25214" y="33834"/>
                </a:cubicBezTo>
                <a:cubicBezTo>
                  <a:pt x="25277" y="33834"/>
                  <a:pt x="25339" y="33834"/>
                  <a:pt x="25402" y="33813"/>
                </a:cubicBezTo>
                <a:cubicBezTo>
                  <a:pt x="25402" y="34127"/>
                  <a:pt x="25423" y="34420"/>
                  <a:pt x="25444" y="34692"/>
                </a:cubicBezTo>
                <a:cubicBezTo>
                  <a:pt x="25444" y="34692"/>
                  <a:pt x="25444" y="34692"/>
                  <a:pt x="25444" y="34713"/>
                </a:cubicBezTo>
                <a:cubicBezTo>
                  <a:pt x="25444" y="34734"/>
                  <a:pt x="25444" y="34776"/>
                  <a:pt x="25444" y="34797"/>
                </a:cubicBezTo>
                <a:cubicBezTo>
                  <a:pt x="25465" y="34818"/>
                  <a:pt x="25465" y="34839"/>
                  <a:pt x="25465" y="34839"/>
                </a:cubicBezTo>
                <a:cubicBezTo>
                  <a:pt x="25465" y="34880"/>
                  <a:pt x="25465" y="34901"/>
                  <a:pt x="25465" y="34943"/>
                </a:cubicBezTo>
                <a:cubicBezTo>
                  <a:pt x="25465" y="34964"/>
                  <a:pt x="25486" y="35006"/>
                  <a:pt x="25486" y="35027"/>
                </a:cubicBezTo>
                <a:cubicBezTo>
                  <a:pt x="25486" y="35048"/>
                  <a:pt x="25486" y="35048"/>
                  <a:pt x="25486" y="35069"/>
                </a:cubicBezTo>
                <a:cubicBezTo>
                  <a:pt x="25486" y="35090"/>
                  <a:pt x="25486" y="35111"/>
                  <a:pt x="25486" y="35132"/>
                </a:cubicBezTo>
                <a:cubicBezTo>
                  <a:pt x="25486" y="35152"/>
                  <a:pt x="25486" y="35152"/>
                  <a:pt x="25486" y="35173"/>
                </a:cubicBezTo>
                <a:cubicBezTo>
                  <a:pt x="25507" y="35173"/>
                  <a:pt x="25507" y="35194"/>
                  <a:pt x="25507" y="35215"/>
                </a:cubicBezTo>
                <a:cubicBezTo>
                  <a:pt x="25507" y="35215"/>
                  <a:pt x="25507" y="35215"/>
                  <a:pt x="25507" y="35236"/>
                </a:cubicBezTo>
                <a:cubicBezTo>
                  <a:pt x="25507" y="35236"/>
                  <a:pt x="25507" y="35257"/>
                  <a:pt x="25507" y="35257"/>
                </a:cubicBezTo>
                <a:cubicBezTo>
                  <a:pt x="25507" y="35261"/>
                  <a:pt x="25507" y="35263"/>
                  <a:pt x="25507" y="35266"/>
                </a:cubicBezTo>
                <a:lnTo>
                  <a:pt x="25507" y="35266"/>
                </a:lnTo>
                <a:cubicBezTo>
                  <a:pt x="25472" y="35243"/>
                  <a:pt x="25437" y="35205"/>
                  <a:pt x="25402" y="35152"/>
                </a:cubicBezTo>
                <a:cubicBezTo>
                  <a:pt x="25402" y="35152"/>
                  <a:pt x="25381" y="35132"/>
                  <a:pt x="25381" y="35132"/>
                </a:cubicBezTo>
                <a:cubicBezTo>
                  <a:pt x="25360" y="35090"/>
                  <a:pt x="25318" y="35027"/>
                  <a:pt x="25297" y="34985"/>
                </a:cubicBezTo>
                <a:cubicBezTo>
                  <a:pt x="25277" y="34985"/>
                  <a:pt x="25277" y="34964"/>
                  <a:pt x="25277" y="34964"/>
                </a:cubicBezTo>
                <a:cubicBezTo>
                  <a:pt x="25088" y="34629"/>
                  <a:pt x="24879" y="34169"/>
                  <a:pt x="24712" y="33792"/>
                </a:cubicBezTo>
                <a:close/>
                <a:moveTo>
                  <a:pt x="28227" y="36345"/>
                </a:moveTo>
                <a:cubicBezTo>
                  <a:pt x="28331" y="36387"/>
                  <a:pt x="28457" y="36408"/>
                  <a:pt x="28582" y="36429"/>
                </a:cubicBezTo>
                <a:cubicBezTo>
                  <a:pt x="28478" y="36554"/>
                  <a:pt x="28352" y="36680"/>
                  <a:pt x="28185" y="36805"/>
                </a:cubicBezTo>
                <a:cubicBezTo>
                  <a:pt x="28206" y="36722"/>
                  <a:pt x="28227" y="36554"/>
                  <a:pt x="28227" y="36345"/>
                </a:cubicBezTo>
                <a:close/>
                <a:moveTo>
                  <a:pt x="17472" y="1"/>
                </a:moveTo>
                <a:cubicBezTo>
                  <a:pt x="15003" y="1"/>
                  <a:pt x="13015" y="1926"/>
                  <a:pt x="12890" y="4374"/>
                </a:cubicBezTo>
                <a:cubicBezTo>
                  <a:pt x="12848" y="4374"/>
                  <a:pt x="12806" y="4353"/>
                  <a:pt x="12764" y="4353"/>
                </a:cubicBezTo>
                <a:cubicBezTo>
                  <a:pt x="11572" y="4353"/>
                  <a:pt x="10588" y="5253"/>
                  <a:pt x="10421" y="6403"/>
                </a:cubicBezTo>
                <a:lnTo>
                  <a:pt x="10316" y="6403"/>
                </a:lnTo>
                <a:cubicBezTo>
                  <a:pt x="10128" y="6403"/>
                  <a:pt x="9940" y="6424"/>
                  <a:pt x="9751" y="6445"/>
                </a:cubicBezTo>
                <a:cubicBezTo>
                  <a:pt x="9584" y="6424"/>
                  <a:pt x="9416" y="6403"/>
                  <a:pt x="9228" y="6403"/>
                </a:cubicBezTo>
                <a:cubicBezTo>
                  <a:pt x="7617" y="6403"/>
                  <a:pt x="6278" y="7533"/>
                  <a:pt x="5943" y="9040"/>
                </a:cubicBezTo>
                <a:cubicBezTo>
                  <a:pt x="3600" y="9228"/>
                  <a:pt x="1758" y="11195"/>
                  <a:pt x="1758" y="13601"/>
                </a:cubicBezTo>
                <a:cubicBezTo>
                  <a:pt x="1758" y="16133"/>
                  <a:pt x="3809" y="18204"/>
                  <a:pt x="6362" y="18204"/>
                </a:cubicBezTo>
                <a:cubicBezTo>
                  <a:pt x="7010" y="18204"/>
                  <a:pt x="7638" y="18058"/>
                  <a:pt x="8203" y="17807"/>
                </a:cubicBezTo>
                <a:cubicBezTo>
                  <a:pt x="8684" y="19355"/>
                  <a:pt x="10128" y="20464"/>
                  <a:pt x="11823" y="20464"/>
                </a:cubicBezTo>
                <a:cubicBezTo>
                  <a:pt x="12534" y="20464"/>
                  <a:pt x="13204" y="20276"/>
                  <a:pt x="13769" y="19941"/>
                </a:cubicBezTo>
                <a:cubicBezTo>
                  <a:pt x="14313" y="20213"/>
                  <a:pt x="14898" y="20422"/>
                  <a:pt x="15505" y="20569"/>
                </a:cubicBezTo>
                <a:cubicBezTo>
                  <a:pt x="15610" y="21406"/>
                  <a:pt x="15526" y="23352"/>
                  <a:pt x="14522" y="27787"/>
                </a:cubicBezTo>
                <a:cubicBezTo>
                  <a:pt x="14208" y="29168"/>
                  <a:pt x="13957" y="30507"/>
                  <a:pt x="13789" y="31742"/>
                </a:cubicBezTo>
                <a:cubicBezTo>
                  <a:pt x="12388" y="31219"/>
                  <a:pt x="11258" y="30591"/>
                  <a:pt x="10337" y="29984"/>
                </a:cubicBezTo>
                <a:cubicBezTo>
                  <a:pt x="9960" y="29210"/>
                  <a:pt x="9751" y="28436"/>
                  <a:pt x="9668" y="27704"/>
                </a:cubicBezTo>
                <a:cubicBezTo>
                  <a:pt x="9981" y="27515"/>
                  <a:pt x="10253" y="27285"/>
                  <a:pt x="10504" y="27034"/>
                </a:cubicBezTo>
                <a:cubicBezTo>
                  <a:pt x="10797" y="27201"/>
                  <a:pt x="11111" y="27306"/>
                  <a:pt x="11467" y="27306"/>
                </a:cubicBezTo>
                <a:cubicBezTo>
                  <a:pt x="12492" y="27306"/>
                  <a:pt x="13308" y="26490"/>
                  <a:pt x="13308" y="25486"/>
                </a:cubicBezTo>
                <a:cubicBezTo>
                  <a:pt x="13308" y="25109"/>
                  <a:pt x="13183" y="24753"/>
                  <a:pt x="12994" y="24460"/>
                </a:cubicBezTo>
                <a:cubicBezTo>
                  <a:pt x="13015" y="24356"/>
                  <a:pt x="13036" y="24272"/>
                  <a:pt x="13036" y="24168"/>
                </a:cubicBezTo>
                <a:cubicBezTo>
                  <a:pt x="13036" y="23644"/>
                  <a:pt x="12618" y="23205"/>
                  <a:pt x="12095" y="23205"/>
                </a:cubicBezTo>
                <a:cubicBezTo>
                  <a:pt x="12074" y="23205"/>
                  <a:pt x="12053" y="23205"/>
                  <a:pt x="12011" y="23226"/>
                </a:cubicBezTo>
                <a:cubicBezTo>
                  <a:pt x="11948" y="23184"/>
                  <a:pt x="11864" y="23142"/>
                  <a:pt x="11760" y="23121"/>
                </a:cubicBezTo>
                <a:cubicBezTo>
                  <a:pt x="11530" y="22766"/>
                  <a:pt x="11153" y="22473"/>
                  <a:pt x="10693" y="22368"/>
                </a:cubicBezTo>
                <a:cubicBezTo>
                  <a:pt x="10714" y="22284"/>
                  <a:pt x="10735" y="22180"/>
                  <a:pt x="10735" y="22096"/>
                </a:cubicBezTo>
                <a:cubicBezTo>
                  <a:pt x="10735" y="21447"/>
                  <a:pt x="10212" y="20945"/>
                  <a:pt x="9584" y="20945"/>
                </a:cubicBezTo>
                <a:lnTo>
                  <a:pt x="9500" y="20945"/>
                </a:lnTo>
                <a:cubicBezTo>
                  <a:pt x="9207" y="20318"/>
                  <a:pt x="8579" y="19857"/>
                  <a:pt x="7826" y="19857"/>
                </a:cubicBezTo>
                <a:cubicBezTo>
                  <a:pt x="6843" y="19857"/>
                  <a:pt x="6048" y="20631"/>
                  <a:pt x="6006" y="21615"/>
                </a:cubicBezTo>
                <a:lnTo>
                  <a:pt x="5964" y="21615"/>
                </a:lnTo>
                <a:cubicBezTo>
                  <a:pt x="5483" y="21615"/>
                  <a:pt x="5085" y="21971"/>
                  <a:pt x="5022" y="22431"/>
                </a:cubicBezTo>
                <a:cubicBezTo>
                  <a:pt x="5002" y="22431"/>
                  <a:pt x="5002" y="22410"/>
                  <a:pt x="4981" y="22410"/>
                </a:cubicBezTo>
                <a:cubicBezTo>
                  <a:pt x="4897" y="22410"/>
                  <a:pt x="4834" y="22431"/>
                  <a:pt x="4771" y="22431"/>
                </a:cubicBezTo>
                <a:cubicBezTo>
                  <a:pt x="4688" y="22431"/>
                  <a:pt x="4625" y="22410"/>
                  <a:pt x="4541" y="22410"/>
                </a:cubicBezTo>
                <a:cubicBezTo>
                  <a:pt x="3914" y="22410"/>
                  <a:pt x="3370" y="22870"/>
                  <a:pt x="3244" y="23456"/>
                </a:cubicBezTo>
                <a:cubicBezTo>
                  <a:pt x="2302" y="23540"/>
                  <a:pt x="1570" y="24335"/>
                  <a:pt x="1570" y="25277"/>
                </a:cubicBezTo>
                <a:cubicBezTo>
                  <a:pt x="1570" y="26302"/>
                  <a:pt x="2386" y="27118"/>
                  <a:pt x="3411" y="27118"/>
                </a:cubicBezTo>
                <a:cubicBezTo>
                  <a:pt x="3662" y="27118"/>
                  <a:pt x="3914" y="27055"/>
                  <a:pt x="4144" y="26950"/>
                </a:cubicBezTo>
                <a:cubicBezTo>
                  <a:pt x="4332" y="27578"/>
                  <a:pt x="4918" y="28018"/>
                  <a:pt x="5587" y="28018"/>
                </a:cubicBezTo>
                <a:cubicBezTo>
                  <a:pt x="5880" y="28018"/>
                  <a:pt x="6131" y="27934"/>
                  <a:pt x="6362" y="27808"/>
                </a:cubicBezTo>
                <a:cubicBezTo>
                  <a:pt x="6780" y="28018"/>
                  <a:pt x="7261" y="28143"/>
                  <a:pt x="7763" y="28164"/>
                </a:cubicBezTo>
                <a:cubicBezTo>
                  <a:pt x="8684" y="29294"/>
                  <a:pt x="9981" y="30424"/>
                  <a:pt x="10965" y="31114"/>
                </a:cubicBezTo>
                <a:cubicBezTo>
                  <a:pt x="11064" y="31293"/>
                  <a:pt x="11107" y="31363"/>
                  <a:pt x="11113" y="31363"/>
                </a:cubicBezTo>
                <a:cubicBezTo>
                  <a:pt x="11120" y="31363"/>
                  <a:pt x="11083" y="31277"/>
                  <a:pt x="11028" y="31156"/>
                </a:cubicBezTo>
                <a:lnTo>
                  <a:pt x="11028" y="31156"/>
                </a:lnTo>
                <a:cubicBezTo>
                  <a:pt x="11362" y="31407"/>
                  <a:pt x="11676" y="31595"/>
                  <a:pt x="11906" y="31700"/>
                </a:cubicBezTo>
                <a:cubicBezTo>
                  <a:pt x="12639" y="32077"/>
                  <a:pt x="13225" y="32621"/>
                  <a:pt x="13622" y="33039"/>
                </a:cubicBezTo>
                <a:cubicBezTo>
                  <a:pt x="13517" y="34002"/>
                  <a:pt x="13434" y="34880"/>
                  <a:pt x="13392" y="35696"/>
                </a:cubicBezTo>
                <a:cubicBezTo>
                  <a:pt x="12116" y="36387"/>
                  <a:pt x="10463" y="37224"/>
                  <a:pt x="8307" y="38165"/>
                </a:cubicBezTo>
                <a:cubicBezTo>
                  <a:pt x="189" y="41764"/>
                  <a:pt x="1" y="46807"/>
                  <a:pt x="1" y="46807"/>
                </a:cubicBezTo>
                <a:lnTo>
                  <a:pt x="1" y="130606"/>
                </a:lnTo>
                <a:lnTo>
                  <a:pt x="34818" y="130585"/>
                </a:lnTo>
                <a:lnTo>
                  <a:pt x="34818" y="46786"/>
                </a:lnTo>
                <a:cubicBezTo>
                  <a:pt x="34818" y="46786"/>
                  <a:pt x="34713" y="44422"/>
                  <a:pt x="32056" y="41785"/>
                </a:cubicBezTo>
                <a:cubicBezTo>
                  <a:pt x="32809" y="41660"/>
                  <a:pt x="32955" y="41555"/>
                  <a:pt x="31951" y="41492"/>
                </a:cubicBezTo>
                <a:cubicBezTo>
                  <a:pt x="31867" y="41492"/>
                  <a:pt x="31784" y="41471"/>
                  <a:pt x="31721" y="41471"/>
                </a:cubicBezTo>
                <a:cubicBezTo>
                  <a:pt x="30549" y="40383"/>
                  <a:pt x="28917" y="39253"/>
                  <a:pt x="26678" y="38249"/>
                </a:cubicBezTo>
                <a:cubicBezTo>
                  <a:pt x="26657" y="38228"/>
                  <a:pt x="26657" y="38207"/>
                  <a:pt x="26657" y="38165"/>
                </a:cubicBezTo>
                <a:cubicBezTo>
                  <a:pt x="26804" y="38019"/>
                  <a:pt x="27013" y="37831"/>
                  <a:pt x="27285" y="37705"/>
                </a:cubicBezTo>
                <a:cubicBezTo>
                  <a:pt x="27369" y="37663"/>
                  <a:pt x="27473" y="37580"/>
                  <a:pt x="27599" y="37496"/>
                </a:cubicBezTo>
                <a:lnTo>
                  <a:pt x="27599" y="37496"/>
                </a:lnTo>
                <a:cubicBezTo>
                  <a:pt x="27576" y="37542"/>
                  <a:pt x="27559" y="37575"/>
                  <a:pt x="27563" y="37575"/>
                </a:cubicBezTo>
                <a:cubicBezTo>
                  <a:pt x="27566" y="37575"/>
                  <a:pt x="27582" y="37553"/>
                  <a:pt x="27620" y="37496"/>
                </a:cubicBezTo>
                <a:cubicBezTo>
                  <a:pt x="27955" y="37245"/>
                  <a:pt x="28436" y="36826"/>
                  <a:pt x="28750" y="36429"/>
                </a:cubicBezTo>
                <a:cubicBezTo>
                  <a:pt x="28938" y="36429"/>
                  <a:pt x="29106" y="36387"/>
                  <a:pt x="29252" y="36303"/>
                </a:cubicBezTo>
                <a:cubicBezTo>
                  <a:pt x="29336" y="36345"/>
                  <a:pt x="29419" y="36387"/>
                  <a:pt x="29524" y="36387"/>
                </a:cubicBezTo>
                <a:cubicBezTo>
                  <a:pt x="29775" y="36387"/>
                  <a:pt x="29984" y="36220"/>
                  <a:pt x="30047" y="36010"/>
                </a:cubicBezTo>
                <a:cubicBezTo>
                  <a:pt x="30131" y="36031"/>
                  <a:pt x="30214" y="36052"/>
                  <a:pt x="30298" y="36052"/>
                </a:cubicBezTo>
                <a:cubicBezTo>
                  <a:pt x="30654" y="36052"/>
                  <a:pt x="30968" y="35759"/>
                  <a:pt x="30968" y="35404"/>
                </a:cubicBezTo>
                <a:cubicBezTo>
                  <a:pt x="30968" y="35069"/>
                  <a:pt x="30696" y="34797"/>
                  <a:pt x="30361" y="34755"/>
                </a:cubicBezTo>
                <a:cubicBezTo>
                  <a:pt x="30319" y="34546"/>
                  <a:pt x="30131" y="34399"/>
                  <a:pt x="29901" y="34399"/>
                </a:cubicBezTo>
                <a:lnTo>
                  <a:pt x="29817" y="34399"/>
                </a:lnTo>
                <a:cubicBezTo>
                  <a:pt x="29796" y="34399"/>
                  <a:pt x="29775" y="34378"/>
                  <a:pt x="29733" y="34378"/>
                </a:cubicBezTo>
                <a:cubicBezTo>
                  <a:pt x="29733" y="34378"/>
                  <a:pt x="29733" y="34378"/>
                  <a:pt x="29733" y="34399"/>
                </a:cubicBezTo>
                <a:cubicBezTo>
                  <a:pt x="29691" y="34232"/>
                  <a:pt x="29566" y="34106"/>
                  <a:pt x="29398" y="34106"/>
                </a:cubicBezTo>
                <a:lnTo>
                  <a:pt x="29378" y="34106"/>
                </a:lnTo>
                <a:cubicBezTo>
                  <a:pt x="29357" y="33751"/>
                  <a:pt x="29085" y="33479"/>
                  <a:pt x="28729" y="33479"/>
                </a:cubicBezTo>
                <a:cubicBezTo>
                  <a:pt x="28457" y="33479"/>
                  <a:pt x="28227" y="33646"/>
                  <a:pt x="28143" y="33876"/>
                </a:cubicBezTo>
                <a:cubicBezTo>
                  <a:pt x="28122" y="33855"/>
                  <a:pt x="28122" y="33855"/>
                  <a:pt x="28101" y="33855"/>
                </a:cubicBezTo>
                <a:cubicBezTo>
                  <a:pt x="27871" y="33855"/>
                  <a:pt x="27683" y="34044"/>
                  <a:pt x="27683" y="34274"/>
                </a:cubicBezTo>
                <a:cubicBezTo>
                  <a:pt x="27683" y="34295"/>
                  <a:pt x="27704" y="34336"/>
                  <a:pt x="27704" y="34378"/>
                </a:cubicBezTo>
                <a:cubicBezTo>
                  <a:pt x="27536" y="34420"/>
                  <a:pt x="27411" y="34504"/>
                  <a:pt x="27327" y="34650"/>
                </a:cubicBezTo>
                <a:cubicBezTo>
                  <a:pt x="27285" y="34650"/>
                  <a:pt x="27264" y="34650"/>
                  <a:pt x="27243" y="34671"/>
                </a:cubicBezTo>
                <a:lnTo>
                  <a:pt x="27201" y="34671"/>
                </a:lnTo>
                <a:cubicBezTo>
                  <a:pt x="27013" y="34671"/>
                  <a:pt x="26867" y="34818"/>
                  <a:pt x="26867" y="35006"/>
                </a:cubicBezTo>
                <a:cubicBezTo>
                  <a:pt x="26867" y="35048"/>
                  <a:pt x="26867" y="35090"/>
                  <a:pt x="26888" y="35111"/>
                </a:cubicBezTo>
                <a:cubicBezTo>
                  <a:pt x="26804" y="35215"/>
                  <a:pt x="26783" y="35341"/>
                  <a:pt x="26783" y="35487"/>
                </a:cubicBezTo>
                <a:cubicBezTo>
                  <a:pt x="26783" y="35843"/>
                  <a:pt x="27055" y="36136"/>
                  <a:pt x="27411" y="36136"/>
                </a:cubicBezTo>
                <a:cubicBezTo>
                  <a:pt x="27557" y="36136"/>
                  <a:pt x="27662" y="36094"/>
                  <a:pt x="27766" y="36031"/>
                </a:cubicBezTo>
                <a:cubicBezTo>
                  <a:pt x="27850" y="36115"/>
                  <a:pt x="27955" y="36199"/>
                  <a:pt x="28059" y="36261"/>
                </a:cubicBezTo>
                <a:cubicBezTo>
                  <a:pt x="28038" y="36533"/>
                  <a:pt x="27976" y="36805"/>
                  <a:pt x="27829" y="37077"/>
                </a:cubicBezTo>
                <a:cubicBezTo>
                  <a:pt x="27515" y="37308"/>
                  <a:pt x="27097" y="37517"/>
                  <a:pt x="26595" y="37705"/>
                </a:cubicBezTo>
                <a:cubicBezTo>
                  <a:pt x="26532" y="37266"/>
                  <a:pt x="26448" y="36784"/>
                  <a:pt x="26344" y="36303"/>
                </a:cubicBezTo>
                <a:cubicBezTo>
                  <a:pt x="25988" y="34713"/>
                  <a:pt x="25946" y="34023"/>
                  <a:pt x="25988" y="33730"/>
                </a:cubicBezTo>
                <a:cubicBezTo>
                  <a:pt x="26218" y="33667"/>
                  <a:pt x="26406" y="33604"/>
                  <a:pt x="26616" y="33499"/>
                </a:cubicBezTo>
                <a:cubicBezTo>
                  <a:pt x="26804" y="33625"/>
                  <a:pt x="27055" y="33688"/>
                  <a:pt x="27306" y="33688"/>
                </a:cubicBezTo>
                <a:cubicBezTo>
                  <a:pt x="27913" y="33688"/>
                  <a:pt x="28415" y="33290"/>
                  <a:pt x="28603" y="32746"/>
                </a:cubicBezTo>
                <a:cubicBezTo>
                  <a:pt x="28792" y="32830"/>
                  <a:pt x="29022" y="32872"/>
                  <a:pt x="29252" y="32872"/>
                </a:cubicBezTo>
                <a:cubicBezTo>
                  <a:pt x="30152" y="32872"/>
                  <a:pt x="30884" y="32139"/>
                  <a:pt x="30884" y="31240"/>
                </a:cubicBezTo>
                <a:cubicBezTo>
                  <a:pt x="30884" y="30382"/>
                  <a:pt x="30235" y="29670"/>
                  <a:pt x="29398" y="29608"/>
                </a:cubicBezTo>
                <a:cubicBezTo>
                  <a:pt x="29273" y="29064"/>
                  <a:pt x="28792" y="28666"/>
                  <a:pt x="28227" y="28666"/>
                </a:cubicBezTo>
                <a:cubicBezTo>
                  <a:pt x="28164" y="28666"/>
                  <a:pt x="28101" y="28687"/>
                  <a:pt x="28038" y="28687"/>
                </a:cubicBezTo>
                <a:cubicBezTo>
                  <a:pt x="27976" y="28687"/>
                  <a:pt x="27913" y="28666"/>
                  <a:pt x="27829" y="28666"/>
                </a:cubicBezTo>
                <a:lnTo>
                  <a:pt x="27808" y="28666"/>
                </a:lnTo>
                <a:cubicBezTo>
                  <a:pt x="27746" y="28269"/>
                  <a:pt x="27390" y="27955"/>
                  <a:pt x="26950" y="27955"/>
                </a:cubicBezTo>
                <a:lnTo>
                  <a:pt x="26929" y="27955"/>
                </a:lnTo>
                <a:cubicBezTo>
                  <a:pt x="26888" y="27076"/>
                  <a:pt x="26155" y="26385"/>
                  <a:pt x="25277" y="26385"/>
                </a:cubicBezTo>
                <a:cubicBezTo>
                  <a:pt x="24628" y="26385"/>
                  <a:pt x="24042" y="26783"/>
                  <a:pt x="23791" y="27369"/>
                </a:cubicBezTo>
                <a:cubicBezTo>
                  <a:pt x="23770" y="27348"/>
                  <a:pt x="23728" y="27348"/>
                  <a:pt x="23707" y="27348"/>
                </a:cubicBezTo>
                <a:cubicBezTo>
                  <a:pt x="23142" y="27348"/>
                  <a:pt x="22682" y="27808"/>
                  <a:pt x="22682" y="28373"/>
                </a:cubicBezTo>
                <a:cubicBezTo>
                  <a:pt x="22682" y="28457"/>
                  <a:pt x="22703" y="28541"/>
                  <a:pt x="22724" y="28624"/>
                </a:cubicBezTo>
                <a:cubicBezTo>
                  <a:pt x="22326" y="28729"/>
                  <a:pt x="21992" y="28980"/>
                  <a:pt x="21761" y="29315"/>
                </a:cubicBezTo>
                <a:cubicBezTo>
                  <a:pt x="21678" y="29315"/>
                  <a:pt x="21594" y="29357"/>
                  <a:pt x="21531" y="29398"/>
                </a:cubicBezTo>
                <a:cubicBezTo>
                  <a:pt x="21510" y="29378"/>
                  <a:pt x="21489" y="29378"/>
                  <a:pt x="21468" y="29378"/>
                </a:cubicBezTo>
                <a:cubicBezTo>
                  <a:pt x="20987" y="29378"/>
                  <a:pt x="20611" y="29754"/>
                  <a:pt x="20611" y="30235"/>
                </a:cubicBezTo>
                <a:cubicBezTo>
                  <a:pt x="20611" y="30319"/>
                  <a:pt x="20631" y="30424"/>
                  <a:pt x="20652" y="30507"/>
                </a:cubicBezTo>
                <a:cubicBezTo>
                  <a:pt x="20485" y="30758"/>
                  <a:pt x="20380" y="31072"/>
                  <a:pt x="20380" y="31428"/>
                </a:cubicBezTo>
                <a:cubicBezTo>
                  <a:pt x="20380" y="32328"/>
                  <a:pt x="21113" y="33060"/>
                  <a:pt x="22012" y="33060"/>
                </a:cubicBezTo>
                <a:cubicBezTo>
                  <a:pt x="22326" y="33060"/>
                  <a:pt x="22640" y="32955"/>
                  <a:pt x="22891" y="32809"/>
                </a:cubicBezTo>
                <a:cubicBezTo>
                  <a:pt x="23226" y="33165"/>
                  <a:pt x="23644" y="33437"/>
                  <a:pt x="24105" y="33625"/>
                </a:cubicBezTo>
                <a:cubicBezTo>
                  <a:pt x="24377" y="34316"/>
                  <a:pt x="24858" y="35090"/>
                  <a:pt x="25235" y="35927"/>
                </a:cubicBezTo>
                <a:cubicBezTo>
                  <a:pt x="24649" y="35822"/>
                  <a:pt x="24251" y="35655"/>
                  <a:pt x="23958" y="35487"/>
                </a:cubicBezTo>
                <a:cubicBezTo>
                  <a:pt x="24000" y="35445"/>
                  <a:pt x="24021" y="35404"/>
                  <a:pt x="24042" y="35362"/>
                </a:cubicBezTo>
                <a:cubicBezTo>
                  <a:pt x="24084" y="35383"/>
                  <a:pt x="24147" y="35404"/>
                  <a:pt x="24188" y="35404"/>
                </a:cubicBezTo>
                <a:cubicBezTo>
                  <a:pt x="24419" y="35404"/>
                  <a:pt x="24586" y="35215"/>
                  <a:pt x="24586" y="35006"/>
                </a:cubicBezTo>
                <a:cubicBezTo>
                  <a:pt x="24586" y="34797"/>
                  <a:pt x="24440" y="34629"/>
                  <a:pt x="24230" y="34608"/>
                </a:cubicBezTo>
                <a:cubicBezTo>
                  <a:pt x="24209" y="34483"/>
                  <a:pt x="24084" y="34378"/>
                  <a:pt x="23958" y="34378"/>
                </a:cubicBezTo>
                <a:lnTo>
                  <a:pt x="23833" y="34378"/>
                </a:lnTo>
                <a:cubicBezTo>
                  <a:pt x="23833" y="34274"/>
                  <a:pt x="23749" y="34190"/>
                  <a:pt x="23644" y="34190"/>
                </a:cubicBezTo>
                <a:lnTo>
                  <a:pt x="23624" y="34190"/>
                </a:lnTo>
                <a:cubicBezTo>
                  <a:pt x="23624" y="34002"/>
                  <a:pt x="23456" y="33813"/>
                  <a:pt x="23226" y="33813"/>
                </a:cubicBezTo>
                <a:cubicBezTo>
                  <a:pt x="23080" y="33813"/>
                  <a:pt x="22933" y="33918"/>
                  <a:pt x="22870" y="34064"/>
                </a:cubicBezTo>
                <a:cubicBezTo>
                  <a:pt x="22870" y="34044"/>
                  <a:pt x="22870" y="34044"/>
                  <a:pt x="22849" y="34044"/>
                </a:cubicBezTo>
                <a:cubicBezTo>
                  <a:pt x="22724" y="34044"/>
                  <a:pt x="22619" y="34169"/>
                  <a:pt x="22619" y="34295"/>
                </a:cubicBezTo>
                <a:cubicBezTo>
                  <a:pt x="22619" y="34316"/>
                  <a:pt x="22619" y="34336"/>
                  <a:pt x="22619" y="34357"/>
                </a:cubicBezTo>
                <a:cubicBezTo>
                  <a:pt x="22515" y="34399"/>
                  <a:pt x="22431" y="34462"/>
                  <a:pt x="22389" y="34525"/>
                </a:cubicBezTo>
                <a:cubicBezTo>
                  <a:pt x="22368" y="34546"/>
                  <a:pt x="22347" y="34546"/>
                  <a:pt x="22326" y="34546"/>
                </a:cubicBezTo>
                <a:lnTo>
                  <a:pt x="22305" y="34546"/>
                </a:lnTo>
                <a:cubicBezTo>
                  <a:pt x="22201" y="34546"/>
                  <a:pt x="22096" y="34650"/>
                  <a:pt x="22096" y="34755"/>
                </a:cubicBezTo>
                <a:cubicBezTo>
                  <a:pt x="22096" y="34776"/>
                  <a:pt x="22117" y="34797"/>
                  <a:pt x="22117" y="34818"/>
                </a:cubicBezTo>
                <a:cubicBezTo>
                  <a:pt x="22075" y="34880"/>
                  <a:pt x="22054" y="34964"/>
                  <a:pt x="22054" y="35048"/>
                </a:cubicBezTo>
                <a:cubicBezTo>
                  <a:pt x="22054" y="35257"/>
                  <a:pt x="22222" y="35445"/>
                  <a:pt x="22452" y="35445"/>
                </a:cubicBezTo>
                <a:cubicBezTo>
                  <a:pt x="22515" y="35445"/>
                  <a:pt x="22598" y="35424"/>
                  <a:pt x="22661" y="35383"/>
                </a:cubicBezTo>
                <a:cubicBezTo>
                  <a:pt x="22787" y="35529"/>
                  <a:pt x="22996" y="35634"/>
                  <a:pt x="23226" y="35634"/>
                </a:cubicBezTo>
                <a:cubicBezTo>
                  <a:pt x="23331" y="35634"/>
                  <a:pt x="23456" y="35592"/>
                  <a:pt x="23561" y="35550"/>
                </a:cubicBezTo>
                <a:cubicBezTo>
                  <a:pt x="23603" y="35571"/>
                  <a:pt x="23665" y="35592"/>
                  <a:pt x="23728" y="35592"/>
                </a:cubicBezTo>
                <a:cubicBezTo>
                  <a:pt x="23770" y="35592"/>
                  <a:pt x="23833" y="35571"/>
                  <a:pt x="23875" y="35550"/>
                </a:cubicBezTo>
                <a:cubicBezTo>
                  <a:pt x="24335" y="35843"/>
                  <a:pt x="24942" y="36073"/>
                  <a:pt x="25214" y="36115"/>
                </a:cubicBezTo>
                <a:cubicBezTo>
                  <a:pt x="25256" y="36136"/>
                  <a:pt x="25277" y="36136"/>
                  <a:pt x="25318" y="36157"/>
                </a:cubicBezTo>
                <a:cubicBezTo>
                  <a:pt x="25507" y="36617"/>
                  <a:pt x="25653" y="37098"/>
                  <a:pt x="25674" y="37601"/>
                </a:cubicBezTo>
                <a:cubicBezTo>
                  <a:pt x="25674" y="37663"/>
                  <a:pt x="25674" y="37726"/>
                  <a:pt x="25674" y="37810"/>
                </a:cubicBezTo>
                <a:cubicBezTo>
                  <a:pt x="19334" y="34922"/>
                  <a:pt x="17744" y="33311"/>
                  <a:pt x="17430" y="32935"/>
                </a:cubicBezTo>
                <a:lnTo>
                  <a:pt x="17430" y="32830"/>
                </a:lnTo>
                <a:cubicBezTo>
                  <a:pt x="17430" y="32830"/>
                  <a:pt x="17430" y="32851"/>
                  <a:pt x="17409" y="32872"/>
                </a:cubicBezTo>
                <a:cubicBezTo>
                  <a:pt x="17367" y="32851"/>
                  <a:pt x="17367" y="32830"/>
                  <a:pt x="17367" y="32830"/>
                </a:cubicBezTo>
                <a:lnTo>
                  <a:pt x="17367" y="32935"/>
                </a:lnTo>
                <a:cubicBezTo>
                  <a:pt x="17263" y="33060"/>
                  <a:pt x="16991" y="33332"/>
                  <a:pt x="16447" y="33771"/>
                </a:cubicBezTo>
                <a:cubicBezTo>
                  <a:pt x="16363" y="32997"/>
                  <a:pt x="16342" y="32202"/>
                  <a:pt x="16384" y="31428"/>
                </a:cubicBezTo>
                <a:cubicBezTo>
                  <a:pt x="16468" y="30047"/>
                  <a:pt x="16865" y="28687"/>
                  <a:pt x="17388" y="27369"/>
                </a:cubicBezTo>
                <a:cubicBezTo>
                  <a:pt x="17493" y="27327"/>
                  <a:pt x="17598" y="27306"/>
                  <a:pt x="17702" y="27285"/>
                </a:cubicBezTo>
                <a:cubicBezTo>
                  <a:pt x="18435" y="27160"/>
                  <a:pt x="20150" y="26511"/>
                  <a:pt x="21427" y="25695"/>
                </a:cubicBezTo>
                <a:cubicBezTo>
                  <a:pt x="21552" y="25758"/>
                  <a:pt x="21699" y="25800"/>
                  <a:pt x="21866" y="25800"/>
                </a:cubicBezTo>
                <a:cubicBezTo>
                  <a:pt x="22033" y="25800"/>
                  <a:pt x="22201" y="25758"/>
                  <a:pt x="22326" y="25674"/>
                </a:cubicBezTo>
                <a:cubicBezTo>
                  <a:pt x="22619" y="25821"/>
                  <a:pt x="22933" y="25904"/>
                  <a:pt x="23289" y="25904"/>
                </a:cubicBezTo>
                <a:cubicBezTo>
                  <a:pt x="23916" y="25904"/>
                  <a:pt x="24481" y="25632"/>
                  <a:pt x="24858" y="25214"/>
                </a:cubicBezTo>
                <a:cubicBezTo>
                  <a:pt x="25046" y="25318"/>
                  <a:pt x="25235" y="25381"/>
                  <a:pt x="25465" y="25381"/>
                </a:cubicBezTo>
                <a:cubicBezTo>
                  <a:pt x="26072" y="25381"/>
                  <a:pt x="26574" y="24879"/>
                  <a:pt x="26574" y="24272"/>
                </a:cubicBezTo>
                <a:cubicBezTo>
                  <a:pt x="26574" y="24042"/>
                  <a:pt x="26490" y="23833"/>
                  <a:pt x="26385" y="23644"/>
                </a:cubicBezTo>
                <a:cubicBezTo>
                  <a:pt x="26406" y="23582"/>
                  <a:pt x="26406" y="23519"/>
                  <a:pt x="26406" y="23456"/>
                </a:cubicBezTo>
                <a:cubicBezTo>
                  <a:pt x="26406" y="23142"/>
                  <a:pt x="26155" y="22891"/>
                  <a:pt x="25841" y="22891"/>
                </a:cubicBezTo>
                <a:lnTo>
                  <a:pt x="25800" y="22891"/>
                </a:lnTo>
                <a:cubicBezTo>
                  <a:pt x="25737" y="22870"/>
                  <a:pt x="25695" y="22849"/>
                  <a:pt x="25632" y="22828"/>
                </a:cubicBezTo>
                <a:cubicBezTo>
                  <a:pt x="25486" y="22619"/>
                  <a:pt x="25256" y="22431"/>
                  <a:pt x="24984" y="22368"/>
                </a:cubicBezTo>
                <a:cubicBezTo>
                  <a:pt x="25005" y="22326"/>
                  <a:pt x="25005" y="22264"/>
                  <a:pt x="25005" y="22201"/>
                </a:cubicBezTo>
                <a:cubicBezTo>
                  <a:pt x="25005" y="21824"/>
                  <a:pt x="24691" y="21510"/>
                  <a:pt x="24314" y="21510"/>
                </a:cubicBezTo>
                <a:lnTo>
                  <a:pt x="24251" y="21510"/>
                </a:lnTo>
                <a:cubicBezTo>
                  <a:pt x="24084" y="21113"/>
                  <a:pt x="23686" y="20841"/>
                  <a:pt x="23247" y="20841"/>
                </a:cubicBezTo>
                <a:cubicBezTo>
                  <a:pt x="22640" y="20841"/>
                  <a:pt x="22159" y="21322"/>
                  <a:pt x="22138" y="21908"/>
                </a:cubicBezTo>
                <a:lnTo>
                  <a:pt x="22096" y="21908"/>
                </a:lnTo>
                <a:cubicBezTo>
                  <a:pt x="21803" y="21908"/>
                  <a:pt x="21573" y="22117"/>
                  <a:pt x="21531" y="22410"/>
                </a:cubicBezTo>
                <a:lnTo>
                  <a:pt x="21238" y="22410"/>
                </a:lnTo>
                <a:cubicBezTo>
                  <a:pt x="20862" y="22410"/>
                  <a:pt x="20527" y="22682"/>
                  <a:pt x="20443" y="23038"/>
                </a:cubicBezTo>
                <a:cubicBezTo>
                  <a:pt x="19878" y="23100"/>
                  <a:pt x="19439" y="23561"/>
                  <a:pt x="19439" y="24147"/>
                </a:cubicBezTo>
                <a:cubicBezTo>
                  <a:pt x="19439" y="24774"/>
                  <a:pt x="19920" y="25256"/>
                  <a:pt x="20548" y="25256"/>
                </a:cubicBezTo>
                <a:cubicBezTo>
                  <a:pt x="20694" y="25256"/>
                  <a:pt x="20841" y="25235"/>
                  <a:pt x="20987" y="25172"/>
                </a:cubicBezTo>
                <a:cubicBezTo>
                  <a:pt x="21029" y="25297"/>
                  <a:pt x="21092" y="25402"/>
                  <a:pt x="21175" y="25507"/>
                </a:cubicBezTo>
                <a:cubicBezTo>
                  <a:pt x="20401" y="25967"/>
                  <a:pt x="19251" y="26469"/>
                  <a:pt x="17639" y="26741"/>
                </a:cubicBezTo>
                <a:cubicBezTo>
                  <a:pt x="18665" y="24398"/>
                  <a:pt x="20004" y="22201"/>
                  <a:pt x="20799" y="20297"/>
                </a:cubicBezTo>
                <a:cubicBezTo>
                  <a:pt x="22117" y="19795"/>
                  <a:pt x="23289" y="18999"/>
                  <a:pt x="24230" y="17995"/>
                </a:cubicBezTo>
                <a:cubicBezTo>
                  <a:pt x="24921" y="18434"/>
                  <a:pt x="25758" y="18686"/>
                  <a:pt x="26657" y="18686"/>
                </a:cubicBezTo>
                <a:cubicBezTo>
                  <a:pt x="29210" y="18686"/>
                  <a:pt x="31261" y="16635"/>
                  <a:pt x="31261" y="14103"/>
                </a:cubicBezTo>
                <a:cubicBezTo>
                  <a:pt x="31261" y="13141"/>
                  <a:pt x="30968" y="12262"/>
                  <a:pt x="30466" y="11530"/>
                </a:cubicBezTo>
                <a:cubicBezTo>
                  <a:pt x="30549" y="11300"/>
                  <a:pt x="30591" y="11048"/>
                  <a:pt x="30591" y="10776"/>
                </a:cubicBezTo>
                <a:cubicBezTo>
                  <a:pt x="30591" y="9458"/>
                  <a:pt x="29524" y="8412"/>
                  <a:pt x="28206" y="8412"/>
                </a:cubicBezTo>
                <a:lnTo>
                  <a:pt x="28038" y="8412"/>
                </a:lnTo>
                <a:cubicBezTo>
                  <a:pt x="27829" y="8307"/>
                  <a:pt x="27620" y="8224"/>
                  <a:pt x="27390" y="8182"/>
                </a:cubicBezTo>
                <a:cubicBezTo>
                  <a:pt x="26762" y="7261"/>
                  <a:pt x="25800" y="6571"/>
                  <a:pt x="24691" y="6278"/>
                </a:cubicBezTo>
                <a:cubicBezTo>
                  <a:pt x="24753" y="6048"/>
                  <a:pt x="24774" y="5818"/>
                  <a:pt x="24774" y="5587"/>
                </a:cubicBezTo>
                <a:cubicBezTo>
                  <a:pt x="24774" y="3997"/>
                  <a:pt x="23498" y="2700"/>
                  <a:pt x="21908" y="2700"/>
                </a:cubicBezTo>
                <a:cubicBezTo>
                  <a:pt x="21824" y="2700"/>
                  <a:pt x="21740" y="2700"/>
                  <a:pt x="21678" y="2721"/>
                </a:cubicBezTo>
                <a:cubicBezTo>
                  <a:pt x="20945" y="1110"/>
                  <a:pt x="19334" y="1"/>
                  <a:pt x="17472" y="1"/>
                </a:cubicBezTo>
                <a:close/>
              </a:path>
            </a:pathLst>
          </a:custGeom>
          <a:solidFill>
            <a:srgbClr val="22B57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1889422" y="1781567"/>
            <a:ext cx="6510834" cy="333785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50" tIns="34275" rIns="68550" bIns="34275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171450" indent="-14811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80"/>
            </a:pPr>
            <a:r>
              <a:rPr lang="en-US" sz="1259" b="1" dirty="0" err="1"/>
              <a:t>Objeto</a:t>
            </a:r>
            <a:r>
              <a:rPr lang="en-US" sz="1259" b="1" dirty="0"/>
              <a:t>:</a:t>
            </a:r>
            <a:r>
              <a:rPr lang="en-US" sz="1259" dirty="0"/>
              <a:t> </a:t>
            </a:r>
            <a:r>
              <a:rPr lang="en-US" sz="1259" dirty="0" err="1"/>
              <a:t>abordar</a:t>
            </a:r>
            <a:r>
              <a:rPr lang="en-US" sz="1259" dirty="0"/>
              <a:t> las </a:t>
            </a:r>
            <a:r>
              <a:rPr lang="en-US" sz="1259" dirty="0" err="1"/>
              <a:t>principales</a:t>
            </a:r>
            <a:r>
              <a:rPr lang="en-US" sz="1259" dirty="0"/>
              <a:t> </a:t>
            </a:r>
            <a:r>
              <a:rPr lang="en-US" sz="1259" dirty="0" err="1"/>
              <a:t>causas</a:t>
            </a:r>
            <a:r>
              <a:rPr lang="en-US" sz="1259" dirty="0"/>
              <a:t> de la </a:t>
            </a:r>
            <a:r>
              <a:rPr lang="en-US" sz="1259" dirty="0" err="1"/>
              <a:t>deforestación</a:t>
            </a:r>
            <a:r>
              <a:rPr lang="en-US" sz="1259" dirty="0"/>
              <a:t> y la </a:t>
            </a:r>
            <a:r>
              <a:rPr lang="en-US" sz="1259" dirty="0" err="1"/>
              <a:t>degradación</a:t>
            </a:r>
            <a:r>
              <a:rPr lang="en-US" sz="1259" dirty="0"/>
              <a:t> </a:t>
            </a:r>
            <a:r>
              <a:rPr lang="en-US" sz="1259" dirty="0" err="1"/>
              <a:t>forestal</a:t>
            </a:r>
            <a:r>
              <a:rPr lang="en-US" sz="1259" dirty="0"/>
              <a:t> </a:t>
            </a:r>
            <a:r>
              <a:rPr lang="en-US" sz="1259" dirty="0" err="1"/>
              <a:t>en</a:t>
            </a:r>
            <a:r>
              <a:rPr lang="en-US" sz="1259" dirty="0"/>
              <a:t> Guatemala.</a:t>
            </a:r>
            <a:endParaRPr dirty="0"/>
          </a:p>
          <a:p>
            <a:pPr marL="171450" indent="-68103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endParaRPr sz="585" dirty="0"/>
          </a:p>
          <a:p>
            <a:pPr marL="171450" indent="-148113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80"/>
            </a:pPr>
            <a:r>
              <a:rPr lang="en-US" sz="1259" b="1" dirty="0" err="1"/>
              <a:t>Ámbito</a:t>
            </a:r>
            <a:r>
              <a:rPr lang="en-US" sz="1259" b="1" dirty="0"/>
              <a:t>:</a:t>
            </a:r>
            <a:r>
              <a:rPr lang="en-US" sz="1259" dirty="0"/>
              <a:t> </a:t>
            </a:r>
            <a:r>
              <a:rPr lang="en-US" sz="1259" dirty="0" err="1"/>
              <a:t>subnacional</a:t>
            </a:r>
            <a:r>
              <a:rPr lang="en-US" sz="1259" dirty="0"/>
              <a:t>. </a:t>
            </a:r>
            <a:r>
              <a:rPr lang="en-US" sz="1259" dirty="0" err="1"/>
              <a:t>Abarca</a:t>
            </a:r>
            <a:r>
              <a:rPr lang="en-US" sz="1259" dirty="0"/>
              <a:t> 91,7% del </a:t>
            </a:r>
            <a:r>
              <a:rPr lang="en-US" sz="1259" dirty="0" err="1"/>
              <a:t>territorio</a:t>
            </a:r>
            <a:r>
              <a:rPr lang="en-US" sz="1259" dirty="0"/>
              <a:t> </a:t>
            </a:r>
            <a:r>
              <a:rPr lang="en-US" sz="1259" dirty="0" err="1"/>
              <a:t>nacional</a:t>
            </a:r>
            <a:r>
              <a:rPr lang="en-US" sz="1259" dirty="0"/>
              <a:t>, y </a:t>
            </a:r>
            <a:r>
              <a:rPr lang="en-US" sz="1259" dirty="0" err="1"/>
              <a:t>representa</a:t>
            </a:r>
            <a:r>
              <a:rPr lang="en-US" sz="1259" dirty="0"/>
              <a:t> 92% (3,676,908.33 </a:t>
            </a:r>
            <a:r>
              <a:rPr lang="en-US" sz="1259" dirty="0" err="1"/>
              <a:t>millones</a:t>
            </a:r>
            <a:r>
              <a:rPr lang="en-US" sz="1259" dirty="0"/>
              <a:t> de ha) de las tierras </a:t>
            </a:r>
            <a:r>
              <a:rPr lang="en-US" sz="1259" dirty="0" err="1"/>
              <a:t>boscosas</a:t>
            </a:r>
            <a:r>
              <a:rPr lang="en-US" sz="1259" dirty="0"/>
              <a:t>.</a:t>
            </a:r>
            <a:endParaRPr dirty="0"/>
          </a:p>
          <a:p>
            <a:pPr marL="171450" indent="0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585"/>
              <a:buNone/>
            </a:pPr>
            <a:endParaRPr sz="585" dirty="0"/>
          </a:p>
          <a:p>
            <a:pPr marL="171450" indent="-148113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80"/>
            </a:pPr>
            <a:r>
              <a:rPr lang="en-US" sz="1259" b="1" dirty="0" err="1"/>
              <a:t>Alcance</a:t>
            </a:r>
            <a:r>
              <a:rPr lang="en-US" sz="1259" b="1" dirty="0"/>
              <a:t>:</a:t>
            </a:r>
            <a:r>
              <a:rPr lang="en-US" sz="1259" dirty="0"/>
              <a:t> </a:t>
            </a:r>
            <a:r>
              <a:rPr lang="en-US" sz="1259" b="1" dirty="0"/>
              <a:t>hasta</a:t>
            </a:r>
            <a:r>
              <a:rPr lang="en-US" sz="1259" dirty="0"/>
              <a:t> 10.5 </a:t>
            </a:r>
            <a:r>
              <a:rPr lang="en-US" sz="1259" dirty="0" err="1"/>
              <a:t>millones</a:t>
            </a:r>
            <a:r>
              <a:rPr lang="en-US" sz="1259" dirty="0"/>
              <a:t> de </a:t>
            </a:r>
            <a:r>
              <a:rPr lang="en-US" sz="1259" dirty="0" err="1"/>
              <a:t>toneladas</a:t>
            </a:r>
            <a:r>
              <a:rPr lang="en-US" sz="1259" dirty="0"/>
              <a:t> de </a:t>
            </a:r>
            <a:r>
              <a:rPr lang="en-US" sz="1259" dirty="0" err="1"/>
              <a:t>reducciones</a:t>
            </a:r>
            <a:r>
              <a:rPr lang="en-US" sz="1259" dirty="0"/>
              <a:t> de CO2, que </a:t>
            </a:r>
            <a:r>
              <a:rPr lang="en-US" sz="1259" dirty="0" err="1"/>
              <a:t>generarán</a:t>
            </a:r>
            <a:r>
              <a:rPr lang="en-US" sz="1259" dirty="0"/>
              <a:t> hasta 52 </a:t>
            </a:r>
            <a:r>
              <a:rPr lang="en-US" sz="1259" dirty="0" err="1"/>
              <a:t>millones</a:t>
            </a:r>
            <a:r>
              <a:rPr lang="en-US" sz="1259" dirty="0"/>
              <a:t> de </a:t>
            </a:r>
            <a:r>
              <a:rPr lang="en-US" sz="1259" dirty="0" err="1"/>
              <a:t>dólares</a:t>
            </a:r>
            <a:r>
              <a:rPr lang="en-US" sz="1259" dirty="0"/>
              <a:t> </a:t>
            </a:r>
            <a:r>
              <a:rPr lang="en-US" sz="1259" dirty="0" err="1"/>
              <a:t>en</a:t>
            </a:r>
            <a:r>
              <a:rPr lang="en-US" sz="1259" dirty="0"/>
              <a:t> </a:t>
            </a:r>
            <a:r>
              <a:rPr lang="en-US" sz="1259" dirty="0" err="1"/>
              <a:t>pagos</a:t>
            </a:r>
            <a:r>
              <a:rPr lang="en-US" sz="1259" dirty="0"/>
              <a:t> </a:t>
            </a:r>
            <a:r>
              <a:rPr lang="en-US" sz="1259" dirty="0" err="1"/>
              <a:t>por</a:t>
            </a:r>
            <a:r>
              <a:rPr lang="en-US" sz="1259" dirty="0"/>
              <a:t> </a:t>
            </a:r>
            <a:r>
              <a:rPr lang="en-US" sz="1259" dirty="0" err="1"/>
              <a:t>resultados</a:t>
            </a:r>
            <a:r>
              <a:rPr lang="en-US" sz="1259" dirty="0"/>
              <a:t>. De </a:t>
            </a:r>
            <a:r>
              <a:rPr lang="en-US" sz="1259" dirty="0" err="1"/>
              <a:t>acuerdo</a:t>
            </a:r>
            <a:r>
              <a:rPr lang="en-US" sz="1259" dirty="0"/>
              <a:t> a </a:t>
            </a:r>
            <a:r>
              <a:rPr lang="en-US" sz="1259" dirty="0" err="1"/>
              <a:t>los</a:t>
            </a:r>
            <a:r>
              <a:rPr lang="en-US" sz="1259" dirty="0"/>
              <a:t> </a:t>
            </a:r>
            <a:r>
              <a:rPr lang="en-US" sz="1259" dirty="0" err="1"/>
              <a:t>resultados</a:t>
            </a:r>
            <a:r>
              <a:rPr lang="en-US" sz="1259" dirty="0"/>
              <a:t> de </a:t>
            </a:r>
            <a:r>
              <a:rPr lang="en-US" sz="1259" dirty="0" err="1"/>
              <a:t>los</a:t>
            </a:r>
            <a:r>
              <a:rPr lang="en-US" sz="1259" dirty="0"/>
              <a:t> </a:t>
            </a:r>
            <a:r>
              <a:rPr lang="en-US" sz="1259" dirty="0" err="1"/>
              <a:t>informes</a:t>
            </a:r>
            <a:r>
              <a:rPr lang="en-US" sz="1259" dirty="0"/>
              <a:t> y </a:t>
            </a:r>
            <a:r>
              <a:rPr lang="en-US" sz="1259" dirty="0" err="1"/>
              <a:t>vigencia</a:t>
            </a:r>
            <a:r>
              <a:rPr lang="en-US" sz="1259" dirty="0"/>
              <a:t> del ERPA.</a:t>
            </a:r>
            <a:endParaRPr dirty="0"/>
          </a:p>
          <a:p>
            <a:pPr marL="171450" indent="-68103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endParaRPr sz="660" dirty="0"/>
          </a:p>
          <a:p>
            <a:pPr marL="171450" indent="-148113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80"/>
            </a:pPr>
            <a:r>
              <a:rPr lang="en-US" sz="1259" b="1" dirty="0" err="1"/>
              <a:t>Duración</a:t>
            </a:r>
            <a:r>
              <a:rPr lang="en-US" sz="1259" b="1" dirty="0"/>
              <a:t>: </a:t>
            </a:r>
            <a:r>
              <a:rPr lang="en-US" sz="1259" dirty="0"/>
              <a:t>30 </a:t>
            </a:r>
            <a:r>
              <a:rPr lang="en-US" sz="1259" dirty="0" err="1"/>
              <a:t>años</a:t>
            </a:r>
            <a:r>
              <a:rPr lang="en-US" sz="1259" dirty="0"/>
              <a:t> a </a:t>
            </a:r>
            <a:r>
              <a:rPr lang="en-US" sz="1259" dirty="0" err="1"/>
              <a:t>partir</a:t>
            </a:r>
            <a:r>
              <a:rPr lang="en-US" sz="1259" dirty="0"/>
              <a:t> de 2020.</a:t>
            </a:r>
            <a:endParaRPr dirty="0"/>
          </a:p>
          <a:p>
            <a:pPr marL="171450" indent="-41432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</a:pPr>
            <a:endParaRPr sz="1259" dirty="0"/>
          </a:p>
          <a:p>
            <a:pPr marL="171450" indent="-148113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80"/>
            </a:pPr>
            <a:r>
              <a:rPr lang="en-US" sz="1259" b="1" dirty="0"/>
              <a:t>ERPA: </a:t>
            </a:r>
            <a:r>
              <a:rPr lang="en-US" sz="1259" dirty="0"/>
              <a:t>5 </a:t>
            </a:r>
            <a:r>
              <a:rPr lang="en-US" sz="1259" dirty="0" err="1"/>
              <a:t>primeros</a:t>
            </a:r>
            <a:r>
              <a:rPr lang="en-US" sz="1259" dirty="0"/>
              <a:t> </a:t>
            </a:r>
            <a:r>
              <a:rPr lang="en-US" sz="1259" dirty="0" err="1"/>
              <a:t>años</a:t>
            </a:r>
            <a:r>
              <a:rPr lang="en-US" sz="1259" dirty="0"/>
              <a:t>, con </a:t>
            </a:r>
            <a:r>
              <a:rPr lang="en-US" sz="1259" dirty="0" err="1"/>
              <a:t>el</a:t>
            </a:r>
            <a:r>
              <a:rPr lang="en-US" sz="1259" dirty="0"/>
              <a:t> </a:t>
            </a:r>
            <a:r>
              <a:rPr lang="en-US" sz="1259" dirty="0" err="1"/>
              <a:t>Fondo</a:t>
            </a:r>
            <a:r>
              <a:rPr lang="en-US" sz="1259" dirty="0"/>
              <a:t> del </a:t>
            </a:r>
            <a:r>
              <a:rPr lang="en-US" sz="1259" dirty="0" err="1"/>
              <a:t>Carbono</a:t>
            </a:r>
            <a:r>
              <a:rPr lang="en-US" sz="1259" dirty="0"/>
              <a:t>.</a:t>
            </a:r>
          </a:p>
          <a:p>
            <a:pPr marL="171450" indent="-148113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80"/>
            </a:pPr>
            <a:endParaRPr lang="en-US" sz="1259" dirty="0"/>
          </a:p>
          <a:p>
            <a:pPr marL="171450" indent="-148113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80"/>
            </a:pPr>
            <a:r>
              <a:rPr lang="en-US" sz="1259" b="1" dirty="0" err="1"/>
              <a:t>Períodos</a:t>
            </a:r>
            <a:r>
              <a:rPr lang="en-US" sz="1259" b="1" dirty="0"/>
              <a:t> de </a:t>
            </a:r>
            <a:r>
              <a:rPr lang="en-US" sz="1259" b="1" dirty="0" err="1"/>
              <a:t>monitoreo</a:t>
            </a:r>
            <a:r>
              <a:rPr lang="en-US" sz="1259" dirty="0"/>
              <a:t>: 1) 2,020; 2) 2,021-2,022; 3) 2,023-2,024</a:t>
            </a:r>
          </a:p>
          <a:p>
            <a:pPr marL="171450" indent="-148113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80"/>
            </a:pPr>
            <a:endParaRPr lang="en-US" sz="1259" dirty="0"/>
          </a:p>
          <a:p>
            <a:pPr marL="171450" indent="-148113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80"/>
            </a:pPr>
            <a:r>
              <a:rPr lang="en-US" sz="1259" b="1" dirty="0"/>
              <a:t>Pagos </a:t>
            </a:r>
            <a:r>
              <a:rPr lang="en-US" sz="1259" b="1" dirty="0" err="1"/>
              <a:t>por</a:t>
            </a:r>
            <a:r>
              <a:rPr lang="en-US" sz="1259" b="1" dirty="0"/>
              <a:t> </a:t>
            </a:r>
            <a:r>
              <a:rPr lang="en-US" sz="1259" b="1" dirty="0" err="1"/>
              <a:t>resultados</a:t>
            </a:r>
            <a:r>
              <a:rPr lang="en-US" sz="1259" b="1" dirty="0"/>
              <a:t> </a:t>
            </a:r>
            <a:r>
              <a:rPr lang="en-US" sz="1259" b="1" dirty="0" err="1"/>
              <a:t>periódicos</a:t>
            </a:r>
            <a:r>
              <a:rPr lang="en-US" sz="1259" b="1" dirty="0"/>
              <a:t>.</a:t>
            </a:r>
            <a:endParaRPr lang="en-US" sz="1259" dirty="0"/>
          </a:p>
          <a:p>
            <a:pPr marL="171450" indent="-148113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80"/>
            </a:pPr>
            <a:endParaRPr lang="en-US" sz="1259" dirty="0"/>
          </a:p>
          <a:p>
            <a:pPr marL="171450" indent="-148113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80"/>
            </a:pPr>
            <a:r>
              <a:rPr lang="en-US" sz="1259" b="1" dirty="0" err="1"/>
              <a:t>Proyectos</a:t>
            </a:r>
            <a:r>
              <a:rPr lang="en-US" sz="1259" b="1" dirty="0"/>
              <a:t> </a:t>
            </a:r>
            <a:r>
              <a:rPr lang="en-US" sz="1259" b="1" dirty="0" err="1"/>
              <a:t>Nuevos</a:t>
            </a:r>
            <a:r>
              <a:rPr lang="en-US" sz="1259" dirty="0"/>
              <a:t>: 2,020-,2,024</a:t>
            </a:r>
            <a:endParaRPr sz="1259" dirty="0"/>
          </a:p>
        </p:txBody>
      </p:sp>
      <p:pic>
        <p:nvPicPr>
          <p:cNvPr id="149" name="Google Shape;149;p5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0256" y="2125680"/>
            <a:ext cx="2796138" cy="3164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349" y="3074889"/>
            <a:ext cx="860513" cy="632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70D692-3138-4E67-9056-1B1AFC66B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61939"/>
            <a:ext cx="10363200" cy="1470025"/>
          </a:xfrm>
        </p:spPr>
        <p:txBody>
          <a:bodyPr/>
          <a:lstStyle/>
          <a:p>
            <a:r>
              <a:rPr lang="es-ES" b="1" i="1" dirty="0"/>
              <a:t>2. </a:t>
            </a:r>
            <a:r>
              <a:rPr lang="es-GT" b="1" i="1" dirty="0"/>
              <a:t>Plan de Distribución de Beneficios –PDB-.</a:t>
            </a:r>
            <a:br>
              <a:rPr lang="es-ES" dirty="0"/>
            </a:br>
            <a:endParaRPr lang="es-GT" dirty="0"/>
          </a:p>
        </p:txBody>
      </p:sp>
      <p:pic>
        <p:nvPicPr>
          <p:cNvPr id="5" name="Imagen 14">
            <a:extLst>
              <a:ext uri="{FF2B5EF4-FFF2-40B4-BE49-F238E27FC236}">
                <a16:creationId xmlns:a16="http://schemas.microsoft.com/office/drawing/2014/main" id="{EDEE8F95-840D-1C8B-384D-93183E1B2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7" t="14524" r="16819" b="8680"/>
          <a:stretch/>
        </p:blipFill>
        <p:spPr>
          <a:xfrm>
            <a:off x="7809791" y="3861048"/>
            <a:ext cx="4367808" cy="2705614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23664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7831C944-5238-95B5-DE0D-EC4E5DE9290C}"/>
              </a:ext>
            </a:extLst>
          </p:cNvPr>
          <p:cNvSpPr>
            <a:spLocks noGrp="1"/>
          </p:cNvSpPr>
          <p:nvPr/>
        </p:nvSpPr>
        <p:spPr bwMode="auto">
          <a:xfrm>
            <a:off x="0" y="992008"/>
            <a:ext cx="7536160" cy="708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/>
            <a:r>
              <a:rPr lang="es-419" altLang="en-US" sz="2100" b="1" dirty="0">
                <a:solidFill>
                  <a:srgbClr val="002060"/>
                </a:solidFill>
              </a:rPr>
              <a:t>  Acceso a la versión final del  PDB</a:t>
            </a:r>
            <a:endParaRPr lang="es-GT" altLang="en-US" sz="2100" b="1" dirty="0">
              <a:solidFill>
                <a:srgbClr val="00206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34D678-28B7-464C-2490-58551FD454F8}"/>
              </a:ext>
            </a:extLst>
          </p:cNvPr>
          <p:cNvSpPr txBox="1"/>
          <p:nvPr/>
        </p:nvSpPr>
        <p:spPr>
          <a:xfrm>
            <a:off x="191344" y="2032581"/>
            <a:ext cx="511256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GT" sz="1600" dirty="0">
                <a:hlinkClick r:id="rId2"/>
              </a:rPr>
              <a:t>1.https://www.forestcarbonpartnership.org/system/files/documents/final_bsp-guatemala_feb_2023_0.pdf</a:t>
            </a:r>
            <a:r>
              <a:rPr lang="es-GT" sz="1600" dirty="0"/>
              <a:t>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CCF0E7A-1602-1E92-03D5-ACB4EBCBF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3275108"/>
            <a:ext cx="4101027" cy="230425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C668554-34BC-11B5-84FD-2B537611A9C7}"/>
              </a:ext>
            </a:extLst>
          </p:cNvPr>
          <p:cNvSpPr txBox="1"/>
          <p:nvPr/>
        </p:nvSpPr>
        <p:spPr>
          <a:xfrm>
            <a:off x="5951984" y="1863303"/>
            <a:ext cx="5328592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GT" sz="1600" dirty="0">
                <a:hlinkClick r:id="rId4"/>
              </a:rPr>
              <a:t>2.https://www.inab.gob.gt/index.php/component/content/article/112-servicios/466-programa-reduccion-emisiones?Itemid=437</a:t>
            </a:r>
            <a:r>
              <a:rPr lang="es-GT" sz="1600" dirty="0"/>
              <a:t>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BC74BC9-5867-BE1A-64FE-25350879C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960" y="3521952"/>
            <a:ext cx="5807968" cy="16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7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F33624-D58A-4176-8424-7D2C71C8F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268760"/>
            <a:ext cx="10972800" cy="3993307"/>
          </a:xfrm>
        </p:spPr>
        <p:txBody>
          <a:bodyPr/>
          <a:lstStyle/>
          <a:p>
            <a:pPr marL="0" indent="0">
              <a:buNone/>
            </a:pPr>
            <a:r>
              <a:rPr lang="es-G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Tipos de Proyectos de iniciativas REDD+:</a:t>
            </a:r>
          </a:p>
          <a:p>
            <a:pPr marL="0" indent="0">
              <a:buNone/>
            </a:pPr>
            <a:endParaRPr lang="es-G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s-G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Proyectos de Iniciativas REDD+ (del PRE): están conformadas en tres tipos de Proyectos de Iniciativa REDD+:</a:t>
            </a:r>
          </a:p>
          <a:p>
            <a:endParaRPr lang="es-G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077913" lvl="0">
              <a:buFont typeface="+mj-lt"/>
              <a:buAutoNum type="arabicPeriod"/>
            </a:pPr>
            <a:r>
              <a:rPr lang="es-G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Proyectos Tempranos REDD+</a:t>
            </a:r>
          </a:p>
          <a:p>
            <a:pPr marL="1077913" lvl="0">
              <a:buFont typeface="+mj-lt"/>
              <a:buAutoNum type="arabicPeriod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Mecanismos de compensación por servicios ecosistémicos y ambientales asociados a los bosques (INAB)</a:t>
            </a:r>
          </a:p>
          <a:p>
            <a:pPr marL="1077913" lvl="0">
              <a:buFont typeface="+mj-lt"/>
              <a:buAutoNum type="arabicPeriod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Modelos de manejo para la conservación y uso sostenible de bosques en el SIGAP ( CONAP).</a:t>
            </a:r>
          </a:p>
          <a:p>
            <a:pPr marL="0" indent="0">
              <a:buNone/>
            </a:pPr>
            <a:r>
              <a:rPr lang="es-GT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G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537898458"/>
      </p:ext>
    </p:extLst>
  </p:cSld>
  <p:clrMapOvr>
    <a:masterClrMapping/>
  </p:clrMapOvr>
</p:sld>
</file>

<file path=ppt/theme/theme1.xml><?xml version="1.0" encoding="utf-8"?>
<a:theme xmlns:a="http://schemas.openxmlformats.org/drawingml/2006/main" name="inab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ab" id="{76D97546-FA55-485C-8312-3AF8E10500DD}" vid="{CD5F702E-8185-4628-BE9F-93BEA941A95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1.1. Programa de Reducción de Emisiones de Guatemala final</Template>
  <TotalTime>860</TotalTime>
  <Words>982</Words>
  <Application>Microsoft Macintosh PowerPoint</Application>
  <PresentationFormat>Panorámica</PresentationFormat>
  <Paragraphs>116</Paragraphs>
  <Slides>19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Arial</vt:lpstr>
      <vt:lpstr>Bubblegum Sans</vt:lpstr>
      <vt:lpstr>Calibri</vt:lpstr>
      <vt:lpstr>Helvetica</vt:lpstr>
      <vt:lpstr>Noto Sans Symbols</vt:lpstr>
      <vt:lpstr>inab</vt:lpstr>
      <vt:lpstr>Presentación de PowerPoint</vt:lpstr>
      <vt:lpstr>Contenido</vt:lpstr>
      <vt:lpstr>1. Descripción del Programa de Reducción de Emisiones</vt:lpstr>
      <vt:lpstr>Presentación de PowerPoint</vt:lpstr>
      <vt:lpstr>Presentación de PowerPoint</vt:lpstr>
      <vt:lpstr>Objetivos y alcances del Programa</vt:lpstr>
      <vt:lpstr>2. Plan de Distribución de Beneficios –PDB-.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3. Resultados alcanzados durante el año 2022-2023 con recursos propios de INAB</vt:lpstr>
      <vt:lpstr>Eje de coordinación</vt:lpstr>
      <vt:lpstr>Presentación de PowerPoint</vt:lpstr>
      <vt:lpstr>4. Metas para el año 2023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Coordinación PRE INAB</dc:creator>
  <cp:lastModifiedBy>Microsoft Office User</cp:lastModifiedBy>
  <cp:revision>52</cp:revision>
  <dcterms:created xsi:type="dcterms:W3CDTF">2023-04-13T12:47:08Z</dcterms:created>
  <dcterms:modified xsi:type="dcterms:W3CDTF">2023-05-24T14:55:18Z</dcterms:modified>
</cp:coreProperties>
</file>