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88" r:id="rId3"/>
  </p:sldMasterIdLst>
  <p:notesMasterIdLst>
    <p:notesMasterId r:id="rId15"/>
  </p:notesMasterIdLst>
  <p:sldIdLst>
    <p:sldId id="256" r:id="rId4"/>
    <p:sldId id="4458" r:id="rId5"/>
    <p:sldId id="276" r:id="rId6"/>
    <p:sldId id="3469" r:id="rId7"/>
    <p:sldId id="1297" r:id="rId8"/>
    <p:sldId id="3392" r:id="rId9"/>
    <p:sldId id="3384" r:id="rId10"/>
    <p:sldId id="4455" r:id="rId11"/>
    <p:sldId id="274" r:id="rId12"/>
    <p:sldId id="4462" r:id="rId13"/>
    <p:sldId id="4459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3557" autoAdjust="0"/>
  </p:normalViewPr>
  <p:slideViewPr>
    <p:cSldViewPr snapToGrid="0" showGuides="1">
      <p:cViewPr varScale="1">
        <p:scale>
          <a:sx n="64" d="100"/>
          <a:sy n="64" d="100"/>
        </p:scale>
        <p:origin x="616" y="4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57686897067382"/>
          <c:y val="5.2824074074074072E-2"/>
          <c:w val="0.87288617557166592"/>
          <c:h val="0.73525695029486104"/>
        </c:manualLayout>
      </c:layout>
      <c:scatterChart>
        <c:scatterStyle val="lineMarker"/>
        <c:varyColors val="0"/>
        <c:ser>
          <c:idx val="0"/>
          <c:order val="0"/>
          <c:tx>
            <c:v>Anomalía de la temperatura por década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xVal>
            <c:numRef>
              <c:f>Sheet1!$A$5:$A$125</c:f>
              <c:numCache>
                <c:formatCode>General</c:formatCode>
                <c:ptCount val="12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  <c:pt idx="111">
                  <c:v>2012</c:v>
                </c:pt>
                <c:pt idx="112">
                  <c:v>2013</c:v>
                </c:pt>
                <c:pt idx="113">
                  <c:v>2014</c:v>
                </c:pt>
                <c:pt idx="114">
                  <c:v>2015</c:v>
                </c:pt>
                <c:pt idx="115">
                  <c:v>2016</c:v>
                </c:pt>
                <c:pt idx="116">
                  <c:v>2017</c:v>
                </c:pt>
                <c:pt idx="117">
                  <c:v>2018</c:v>
                </c:pt>
                <c:pt idx="118">
                  <c:v>2019</c:v>
                </c:pt>
                <c:pt idx="119">
                  <c:v>2020</c:v>
                </c:pt>
                <c:pt idx="120">
                  <c:v>2021</c:v>
                </c:pt>
              </c:numCache>
            </c:numRef>
          </c:xVal>
          <c:yVal>
            <c:numRef>
              <c:f>Sheet1!$W$5:$W$125</c:f>
              <c:numCache>
                <c:formatCode>General</c:formatCode>
                <c:ptCount val="121"/>
                <c:pt idx="0">
                  <c:v>-8.4444444444443434E-2</c:v>
                </c:pt>
                <c:pt idx="1">
                  <c:v>-8.4444444444443434E-2</c:v>
                </c:pt>
                <c:pt idx="2">
                  <c:v>-8.4444444444443434E-2</c:v>
                </c:pt>
                <c:pt idx="3">
                  <c:v>-8.4444444444443434E-2</c:v>
                </c:pt>
                <c:pt idx="4">
                  <c:v>-8.4444444444443434E-2</c:v>
                </c:pt>
                <c:pt idx="5">
                  <c:v>-8.4444444444443434E-2</c:v>
                </c:pt>
                <c:pt idx="6">
                  <c:v>-8.4444444444443434E-2</c:v>
                </c:pt>
                <c:pt idx="7">
                  <c:v>-8.4444444444443434E-2</c:v>
                </c:pt>
                <c:pt idx="8">
                  <c:v>-8.4444444444443434E-2</c:v>
                </c:pt>
                <c:pt idx="9">
                  <c:v>-8.4444444444443434E-2</c:v>
                </c:pt>
                <c:pt idx="10">
                  <c:v>-0.13361111111111157</c:v>
                </c:pt>
                <c:pt idx="11">
                  <c:v>-0.13361111111111157</c:v>
                </c:pt>
                <c:pt idx="12">
                  <c:v>-0.13361111111111157</c:v>
                </c:pt>
                <c:pt idx="13">
                  <c:v>-0.13361111111111157</c:v>
                </c:pt>
                <c:pt idx="14">
                  <c:v>-0.13361111111111157</c:v>
                </c:pt>
                <c:pt idx="15">
                  <c:v>-0.13361111111111157</c:v>
                </c:pt>
                <c:pt idx="16">
                  <c:v>-0.13361111111111157</c:v>
                </c:pt>
                <c:pt idx="17">
                  <c:v>-0.13361111111111157</c:v>
                </c:pt>
                <c:pt idx="18">
                  <c:v>-0.13361111111111157</c:v>
                </c:pt>
                <c:pt idx="19">
                  <c:v>-0.13361111111111157</c:v>
                </c:pt>
                <c:pt idx="20">
                  <c:v>-3.6944444444444002E-2</c:v>
                </c:pt>
                <c:pt idx="21">
                  <c:v>-3.6944444444444002E-2</c:v>
                </c:pt>
                <c:pt idx="22">
                  <c:v>-3.6944444444444002E-2</c:v>
                </c:pt>
                <c:pt idx="23">
                  <c:v>-3.6944444444444002E-2</c:v>
                </c:pt>
                <c:pt idx="24">
                  <c:v>-3.6944444444444002E-2</c:v>
                </c:pt>
                <c:pt idx="25">
                  <c:v>-3.6944444444444002E-2</c:v>
                </c:pt>
                <c:pt idx="26">
                  <c:v>-3.6944444444444002E-2</c:v>
                </c:pt>
                <c:pt idx="27">
                  <c:v>-3.6944444444444002E-2</c:v>
                </c:pt>
                <c:pt idx="28">
                  <c:v>-3.6944444444444002E-2</c:v>
                </c:pt>
                <c:pt idx="29">
                  <c:v>-3.6944444444444002E-2</c:v>
                </c:pt>
                <c:pt idx="30">
                  <c:v>-0.12444444444444613</c:v>
                </c:pt>
                <c:pt idx="31">
                  <c:v>-0.12444444444444613</c:v>
                </c:pt>
                <c:pt idx="32">
                  <c:v>-0.12444444444444613</c:v>
                </c:pt>
                <c:pt idx="33">
                  <c:v>-0.12444444444444613</c:v>
                </c:pt>
                <c:pt idx="34">
                  <c:v>-0.12444444444444613</c:v>
                </c:pt>
                <c:pt idx="35">
                  <c:v>-0.12444444444444613</c:v>
                </c:pt>
                <c:pt idx="36">
                  <c:v>-0.12444444444444613</c:v>
                </c:pt>
                <c:pt idx="37">
                  <c:v>-0.12444444444444613</c:v>
                </c:pt>
                <c:pt idx="38">
                  <c:v>-0.12444444444444613</c:v>
                </c:pt>
                <c:pt idx="39">
                  <c:v>-0.12444444444444613</c:v>
                </c:pt>
                <c:pt idx="40">
                  <c:v>-0.21027777777777956</c:v>
                </c:pt>
                <c:pt idx="41">
                  <c:v>-0.21027777777777956</c:v>
                </c:pt>
                <c:pt idx="42">
                  <c:v>-0.21027777777777956</c:v>
                </c:pt>
                <c:pt idx="43">
                  <c:v>-0.21027777777777956</c:v>
                </c:pt>
                <c:pt idx="44">
                  <c:v>-0.21027777777777956</c:v>
                </c:pt>
                <c:pt idx="45">
                  <c:v>-0.21027777777777956</c:v>
                </c:pt>
                <c:pt idx="46">
                  <c:v>-0.21027777777777956</c:v>
                </c:pt>
                <c:pt idx="47">
                  <c:v>-0.21027777777777956</c:v>
                </c:pt>
                <c:pt idx="48">
                  <c:v>-0.21027777777777956</c:v>
                </c:pt>
                <c:pt idx="49">
                  <c:v>-0.21027777777777956</c:v>
                </c:pt>
                <c:pt idx="50">
                  <c:v>-4.4444444444486919E-3</c:v>
                </c:pt>
                <c:pt idx="51">
                  <c:v>-4.4444444444486919E-3</c:v>
                </c:pt>
                <c:pt idx="52">
                  <c:v>-4.4444444444486919E-3</c:v>
                </c:pt>
                <c:pt idx="53">
                  <c:v>-4.4444444444486919E-3</c:v>
                </c:pt>
                <c:pt idx="54">
                  <c:v>-4.4444444444486919E-3</c:v>
                </c:pt>
                <c:pt idx="55">
                  <c:v>-4.4444444444486919E-3</c:v>
                </c:pt>
                <c:pt idx="56">
                  <c:v>-4.4444444444486919E-3</c:v>
                </c:pt>
                <c:pt idx="57">
                  <c:v>-4.4444444444486919E-3</c:v>
                </c:pt>
                <c:pt idx="58">
                  <c:v>-4.4444444444486919E-3</c:v>
                </c:pt>
                <c:pt idx="59">
                  <c:v>-4.4444444444486919E-3</c:v>
                </c:pt>
                <c:pt idx="60">
                  <c:v>-0.22694444444444173</c:v>
                </c:pt>
                <c:pt idx="61">
                  <c:v>-0.22694444444444173</c:v>
                </c:pt>
                <c:pt idx="62">
                  <c:v>-0.22694444444444173</c:v>
                </c:pt>
                <c:pt idx="63">
                  <c:v>-0.22694444444444173</c:v>
                </c:pt>
                <c:pt idx="64">
                  <c:v>-0.22694444444444173</c:v>
                </c:pt>
                <c:pt idx="65">
                  <c:v>-0.22694444444444173</c:v>
                </c:pt>
                <c:pt idx="66">
                  <c:v>-0.22694444444444173</c:v>
                </c:pt>
                <c:pt idx="67">
                  <c:v>-0.22694444444444173</c:v>
                </c:pt>
                <c:pt idx="68">
                  <c:v>-0.22694444444444173</c:v>
                </c:pt>
                <c:pt idx="69">
                  <c:v>-0.22694444444444173</c:v>
                </c:pt>
                <c:pt idx="70">
                  <c:v>-3.8611111111109153E-2</c:v>
                </c:pt>
                <c:pt idx="71">
                  <c:v>-3.8611111111109153E-2</c:v>
                </c:pt>
                <c:pt idx="72">
                  <c:v>-3.8611111111109153E-2</c:v>
                </c:pt>
                <c:pt idx="73">
                  <c:v>-3.8611111111109153E-2</c:v>
                </c:pt>
                <c:pt idx="74">
                  <c:v>-3.8611111111109153E-2</c:v>
                </c:pt>
                <c:pt idx="75">
                  <c:v>-3.8611111111109153E-2</c:v>
                </c:pt>
                <c:pt idx="76">
                  <c:v>-3.8611111111109153E-2</c:v>
                </c:pt>
                <c:pt idx="77">
                  <c:v>-3.8611111111109153E-2</c:v>
                </c:pt>
                <c:pt idx="78">
                  <c:v>-3.8611111111109153E-2</c:v>
                </c:pt>
                <c:pt idx="79">
                  <c:v>-3.8611111111109153E-2</c:v>
                </c:pt>
                <c:pt idx="80">
                  <c:v>0.26555555555555443</c:v>
                </c:pt>
                <c:pt idx="81">
                  <c:v>0.26555555555555443</c:v>
                </c:pt>
                <c:pt idx="82">
                  <c:v>0.26555555555555443</c:v>
                </c:pt>
                <c:pt idx="83">
                  <c:v>0.26555555555555443</c:v>
                </c:pt>
                <c:pt idx="84">
                  <c:v>0.26555555555555443</c:v>
                </c:pt>
                <c:pt idx="85">
                  <c:v>0.26555555555555443</c:v>
                </c:pt>
                <c:pt idx="86">
                  <c:v>0.26555555555555443</c:v>
                </c:pt>
                <c:pt idx="87">
                  <c:v>0.26555555555555443</c:v>
                </c:pt>
                <c:pt idx="88">
                  <c:v>0.26555555555555443</c:v>
                </c:pt>
                <c:pt idx="89">
                  <c:v>0.26555555555555443</c:v>
                </c:pt>
                <c:pt idx="90">
                  <c:v>0.41722222222222527</c:v>
                </c:pt>
                <c:pt idx="91">
                  <c:v>0.41722222222222527</c:v>
                </c:pt>
                <c:pt idx="92">
                  <c:v>0.41722222222222527</c:v>
                </c:pt>
                <c:pt idx="93">
                  <c:v>0.41722222222222527</c:v>
                </c:pt>
                <c:pt idx="94">
                  <c:v>0.41722222222222527</c:v>
                </c:pt>
                <c:pt idx="95">
                  <c:v>0.41722222222222527</c:v>
                </c:pt>
                <c:pt idx="96">
                  <c:v>0.41722222222222527</c:v>
                </c:pt>
                <c:pt idx="97">
                  <c:v>0.41722222222222527</c:v>
                </c:pt>
                <c:pt idx="98">
                  <c:v>0.41722222222222527</c:v>
                </c:pt>
                <c:pt idx="99">
                  <c:v>0.41722222222222527</c:v>
                </c:pt>
                <c:pt idx="100">
                  <c:v>0.68972222222222257</c:v>
                </c:pt>
                <c:pt idx="101">
                  <c:v>0.68972222222222257</c:v>
                </c:pt>
                <c:pt idx="102">
                  <c:v>0.68972222222222257</c:v>
                </c:pt>
                <c:pt idx="103">
                  <c:v>0.68972222222222257</c:v>
                </c:pt>
                <c:pt idx="104">
                  <c:v>0.68972222222222257</c:v>
                </c:pt>
                <c:pt idx="105">
                  <c:v>0.68972222222222257</c:v>
                </c:pt>
                <c:pt idx="106">
                  <c:v>0.68972222222222257</c:v>
                </c:pt>
                <c:pt idx="107">
                  <c:v>0.68972222222222257</c:v>
                </c:pt>
                <c:pt idx="108">
                  <c:v>0.68972222222222257</c:v>
                </c:pt>
                <c:pt idx="109">
                  <c:v>0.68972222222222257</c:v>
                </c:pt>
                <c:pt idx="110">
                  <c:v>0.86888888888888971</c:v>
                </c:pt>
                <c:pt idx="111">
                  <c:v>0.86888888888888971</c:v>
                </c:pt>
                <c:pt idx="112">
                  <c:v>0.86888888888888971</c:v>
                </c:pt>
                <c:pt idx="113">
                  <c:v>0.86888888888888971</c:v>
                </c:pt>
                <c:pt idx="114">
                  <c:v>0.86888888888888971</c:v>
                </c:pt>
                <c:pt idx="115">
                  <c:v>0.86888888888888971</c:v>
                </c:pt>
                <c:pt idx="116">
                  <c:v>0.86888888888888971</c:v>
                </c:pt>
                <c:pt idx="117">
                  <c:v>0.86888888888888971</c:v>
                </c:pt>
                <c:pt idx="118">
                  <c:v>0.86888888888888971</c:v>
                </c:pt>
                <c:pt idx="119">
                  <c:v>0.86888888888888971</c:v>
                </c:pt>
                <c:pt idx="120">
                  <c:v>0.95305555555555088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60-4A23-903D-8109BBFEEDF1}"/>
            </c:ext>
          </c:extLst>
        </c:ser>
        <c:ser>
          <c:idx val="1"/>
          <c:order val="1"/>
          <c:tx>
            <c:v>Anomalía de la temperatura por año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  <a:alpha val="80000"/>
                </a:schemeClr>
              </a:solidFill>
              <a:ln w="9525">
                <a:solidFill>
                  <a:schemeClr val="accent6">
                    <a:lumMod val="75000"/>
                    <a:alpha val="80000"/>
                  </a:schemeClr>
                </a:solidFill>
              </a:ln>
              <a:effectLst/>
            </c:spPr>
          </c:marker>
          <c:xVal>
            <c:numRef>
              <c:f>Sheet1!$A$5:$A$125</c:f>
              <c:numCache>
                <c:formatCode>General</c:formatCode>
                <c:ptCount val="12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  <c:pt idx="111">
                  <c:v>2012</c:v>
                </c:pt>
                <c:pt idx="112">
                  <c:v>2013</c:v>
                </c:pt>
                <c:pt idx="113">
                  <c:v>2014</c:v>
                </c:pt>
                <c:pt idx="114">
                  <c:v>2015</c:v>
                </c:pt>
                <c:pt idx="115">
                  <c:v>2016</c:v>
                </c:pt>
                <c:pt idx="116">
                  <c:v>2017</c:v>
                </c:pt>
                <c:pt idx="117">
                  <c:v>2018</c:v>
                </c:pt>
                <c:pt idx="118">
                  <c:v>2019</c:v>
                </c:pt>
                <c:pt idx="119">
                  <c:v>2020</c:v>
                </c:pt>
                <c:pt idx="120">
                  <c:v>2021</c:v>
                </c:pt>
              </c:numCache>
            </c:numRef>
          </c:xVal>
          <c:yVal>
            <c:numRef>
              <c:f>Sheet1!$U$5:$U$125</c:f>
              <c:numCache>
                <c:formatCode>General</c:formatCode>
                <c:ptCount val="121"/>
                <c:pt idx="0">
                  <c:v>-1.3611111111110574E-2</c:v>
                </c:pt>
                <c:pt idx="1">
                  <c:v>4.4722222222226549E-2</c:v>
                </c:pt>
                <c:pt idx="2">
                  <c:v>6.1388888888885162E-2</c:v>
                </c:pt>
                <c:pt idx="3">
                  <c:v>-1.3611111111110574E-2</c:v>
                </c:pt>
                <c:pt idx="4">
                  <c:v>-1.3611111111110574E-2</c:v>
                </c:pt>
                <c:pt idx="5">
                  <c:v>-0.16361111111111271</c:v>
                </c:pt>
                <c:pt idx="6">
                  <c:v>-9.6944444444446276E-2</c:v>
                </c:pt>
                <c:pt idx="7">
                  <c:v>-0.113611111111112</c:v>
                </c:pt>
                <c:pt idx="8">
                  <c:v>-2.1944444444446987E-2</c:v>
                </c:pt>
                <c:pt idx="9">
                  <c:v>-0.51361111111111057</c:v>
                </c:pt>
                <c:pt idx="10">
                  <c:v>-0.13861111111110702</c:v>
                </c:pt>
                <c:pt idx="11">
                  <c:v>-7.1944444444447697E-2</c:v>
                </c:pt>
                <c:pt idx="12">
                  <c:v>-0.26361111111111057</c:v>
                </c:pt>
                <c:pt idx="13">
                  <c:v>-0.26361111111111057</c:v>
                </c:pt>
                <c:pt idx="14">
                  <c:v>-0.15527777777777629</c:v>
                </c:pt>
                <c:pt idx="15">
                  <c:v>-0.24694444444444485</c:v>
                </c:pt>
                <c:pt idx="16">
                  <c:v>-1.3611111111110574E-2</c:v>
                </c:pt>
                <c:pt idx="17">
                  <c:v>3.055555555555145E-3</c:v>
                </c:pt>
                <c:pt idx="18">
                  <c:v>-0.10527777777777558</c:v>
                </c:pt>
                <c:pt idx="19">
                  <c:v>-8.0277777777780557E-2</c:v>
                </c:pt>
                <c:pt idx="20">
                  <c:v>-0.16361111111111271</c:v>
                </c:pt>
                <c:pt idx="21">
                  <c:v>0.10305555555555657</c:v>
                </c:pt>
                <c:pt idx="22">
                  <c:v>-4.6944444444449118E-2</c:v>
                </c:pt>
                <c:pt idx="23">
                  <c:v>-9.6944444444446276E-2</c:v>
                </c:pt>
                <c:pt idx="24">
                  <c:v>-0.13027777777777771</c:v>
                </c:pt>
                <c:pt idx="25">
                  <c:v>-3.0277777777776294E-2</c:v>
                </c:pt>
                <c:pt idx="26">
                  <c:v>2.8055555555560829E-2</c:v>
                </c:pt>
                <c:pt idx="27">
                  <c:v>-1.3611111111110574E-2</c:v>
                </c:pt>
                <c:pt idx="28">
                  <c:v>8.6388888888890847E-2</c:v>
                </c:pt>
                <c:pt idx="29">
                  <c:v>-0.10527777777777558</c:v>
                </c:pt>
                <c:pt idx="30">
                  <c:v>-0.14694444444444343</c:v>
                </c:pt>
                <c:pt idx="31">
                  <c:v>1.9722222222224417E-2</c:v>
                </c:pt>
                <c:pt idx="32">
                  <c:v>3.055555555555145E-3</c:v>
                </c:pt>
                <c:pt idx="33">
                  <c:v>-0.22194444444444628</c:v>
                </c:pt>
                <c:pt idx="34">
                  <c:v>-0.14694444444444699</c:v>
                </c:pt>
                <c:pt idx="35">
                  <c:v>0.30305555555555586</c:v>
                </c:pt>
                <c:pt idx="36">
                  <c:v>6.1388888888892268E-2</c:v>
                </c:pt>
                <c:pt idx="37">
                  <c:v>-0.54694444444444912</c:v>
                </c:pt>
                <c:pt idx="38">
                  <c:v>-0.238611111111112</c:v>
                </c:pt>
                <c:pt idx="39">
                  <c:v>-0.33027777777778411</c:v>
                </c:pt>
                <c:pt idx="40">
                  <c:v>-0.13861111111111768</c:v>
                </c:pt>
                <c:pt idx="41">
                  <c:v>-0.27194444444444699</c:v>
                </c:pt>
                <c:pt idx="42">
                  <c:v>-0.68861111111111484</c:v>
                </c:pt>
                <c:pt idx="43">
                  <c:v>-0.18027777777777843</c:v>
                </c:pt>
                <c:pt idx="44">
                  <c:v>1.1388888888888005E-2</c:v>
                </c:pt>
                <c:pt idx="45">
                  <c:v>-3.8611111111109153E-2</c:v>
                </c:pt>
                <c:pt idx="46">
                  <c:v>9.4722222222223706E-2</c:v>
                </c:pt>
                <c:pt idx="47">
                  <c:v>-3.0277777777783399E-2</c:v>
                </c:pt>
                <c:pt idx="48">
                  <c:v>-0.16361111111111271</c:v>
                </c:pt>
                <c:pt idx="49">
                  <c:v>-0.69694444444444059</c:v>
                </c:pt>
                <c:pt idx="50">
                  <c:v>-0.18861111111110773</c:v>
                </c:pt>
                <c:pt idx="51">
                  <c:v>-8.8611111111113416E-2</c:v>
                </c:pt>
                <c:pt idx="52">
                  <c:v>0.18638888888889227</c:v>
                </c:pt>
                <c:pt idx="53">
                  <c:v>-0.43861111111111484</c:v>
                </c:pt>
                <c:pt idx="54">
                  <c:v>-0.33861111111110986</c:v>
                </c:pt>
                <c:pt idx="55">
                  <c:v>-0.28861111111111626</c:v>
                </c:pt>
                <c:pt idx="56">
                  <c:v>0.24472222222221873</c:v>
                </c:pt>
                <c:pt idx="57">
                  <c:v>0.56972222222222157</c:v>
                </c:pt>
                <c:pt idx="58">
                  <c:v>0.261388888888888</c:v>
                </c:pt>
                <c:pt idx="59">
                  <c:v>3.6388888888890136E-2</c:v>
                </c:pt>
                <c:pt idx="60">
                  <c:v>-7.1944444444440592E-2</c:v>
                </c:pt>
                <c:pt idx="61">
                  <c:v>-0.36361111111111555</c:v>
                </c:pt>
                <c:pt idx="62">
                  <c:v>-0.1969444444444477</c:v>
                </c:pt>
                <c:pt idx="63">
                  <c:v>-8.0277777777780557E-2</c:v>
                </c:pt>
                <c:pt idx="64">
                  <c:v>-7.1944444444447697E-2</c:v>
                </c:pt>
                <c:pt idx="65">
                  <c:v>-0.13861111111111768</c:v>
                </c:pt>
                <c:pt idx="66">
                  <c:v>-0.41361111111110915</c:v>
                </c:pt>
                <c:pt idx="67">
                  <c:v>-0.63861111111111057</c:v>
                </c:pt>
                <c:pt idx="68">
                  <c:v>-5.2777777777777146E-3</c:v>
                </c:pt>
                <c:pt idx="69">
                  <c:v>-0.28861111111111271</c:v>
                </c:pt>
                <c:pt idx="70">
                  <c:v>-0.43027777777777843</c:v>
                </c:pt>
                <c:pt idx="71">
                  <c:v>7.8055555555557987E-2</c:v>
                </c:pt>
                <c:pt idx="72">
                  <c:v>3.0555555555586977E-3</c:v>
                </c:pt>
                <c:pt idx="73">
                  <c:v>-0.43861111111111484</c:v>
                </c:pt>
                <c:pt idx="74">
                  <c:v>-0.16361111111111271</c:v>
                </c:pt>
                <c:pt idx="75">
                  <c:v>-0.238611111111112</c:v>
                </c:pt>
                <c:pt idx="76">
                  <c:v>0.23638888888888943</c:v>
                </c:pt>
                <c:pt idx="77">
                  <c:v>0.1280555555555587</c:v>
                </c:pt>
                <c:pt idx="78">
                  <c:v>0.10305555555555301</c:v>
                </c:pt>
                <c:pt idx="79">
                  <c:v>0.33638888888888729</c:v>
                </c:pt>
                <c:pt idx="80">
                  <c:v>3.6388888888890136E-2</c:v>
                </c:pt>
                <c:pt idx="81">
                  <c:v>0.25305555555554804</c:v>
                </c:pt>
                <c:pt idx="82">
                  <c:v>0.60305555555555657</c:v>
                </c:pt>
                <c:pt idx="83">
                  <c:v>-0.18861111111110773</c:v>
                </c:pt>
                <c:pt idx="84">
                  <c:v>0.10305555555555657</c:v>
                </c:pt>
                <c:pt idx="85">
                  <c:v>0.12805555555555515</c:v>
                </c:pt>
                <c:pt idx="86">
                  <c:v>0.66138888888889014</c:v>
                </c:pt>
                <c:pt idx="87">
                  <c:v>0.51138888888888445</c:v>
                </c:pt>
                <c:pt idx="88">
                  <c:v>0.16972222222221944</c:v>
                </c:pt>
                <c:pt idx="89">
                  <c:v>0.37805555555555515</c:v>
                </c:pt>
                <c:pt idx="90">
                  <c:v>0.511388888888888</c:v>
                </c:pt>
                <c:pt idx="91">
                  <c:v>0.44472222222222157</c:v>
                </c:pt>
                <c:pt idx="92">
                  <c:v>0.36972222222222229</c:v>
                </c:pt>
                <c:pt idx="93">
                  <c:v>0.55305555555555586</c:v>
                </c:pt>
                <c:pt idx="94">
                  <c:v>0.51972222222222442</c:v>
                </c:pt>
                <c:pt idx="95">
                  <c:v>8.6388888888890847E-2</c:v>
                </c:pt>
                <c:pt idx="96">
                  <c:v>0.61972222222222229</c:v>
                </c:pt>
                <c:pt idx="97">
                  <c:v>0.82805555555555799</c:v>
                </c:pt>
                <c:pt idx="98">
                  <c:v>-3.0277777777776294E-2</c:v>
                </c:pt>
                <c:pt idx="99">
                  <c:v>0.26972222222222442</c:v>
                </c:pt>
                <c:pt idx="100">
                  <c:v>0.63638888888889511</c:v>
                </c:pt>
                <c:pt idx="101">
                  <c:v>0.79472222222221944</c:v>
                </c:pt>
                <c:pt idx="102">
                  <c:v>0.86138888888888943</c:v>
                </c:pt>
                <c:pt idx="103">
                  <c:v>0.74472222222222229</c:v>
                </c:pt>
                <c:pt idx="104">
                  <c:v>0.636388888888888</c:v>
                </c:pt>
                <c:pt idx="105">
                  <c:v>0.67805555555555941</c:v>
                </c:pt>
                <c:pt idx="106">
                  <c:v>0.58638888888889085</c:v>
                </c:pt>
                <c:pt idx="107">
                  <c:v>0.54472222222222655</c:v>
                </c:pt>
                <c:pt idx="108">
                  <c:v>0.91972222222221944</c:v>
                </c:pt>
                <c:pt idx="109">
                  <c:v>0.49472222222222229</c:v>
                </c:pt>
                <c:pt idx="110">
                  <c:v>0.61972222222222229</c:v>
                </c:pt>
                <c:pt idx="111">
                  <c:v>0.72805555555555301</c:v>
                </c:pt>
                <c:pt idx="112">
                  <c:v>0.7197222222222166</c:v>
                </c:pt>
                <c:pt idx="113">
                  <c:v>0.78638888888889014</c:v>
                </c:pt>
                <c:pt idx="114">
                  <c:v>1.1113888888888894</c:v>
                </c:pt>
                <c:pt idx="115">
                  <c:v>1.1530555555555608</c:v>
                </c:pt>
                <c:pt idx="116">
                  <c:v>0.97805555555555657</c:v>
                </c:pt>
                <c:pt idx="117">
                  <c:v>0.46138888888888729</c:v>
                </c:pt>
                <c:pt idx="118">
                  <c:v>0.93638888888888516</c:v>
                </c:pt>
                <c:pt idx="119">
                  <c:v>1.1947222222222251</c:v>
                </c:pt>
                <c:pt idx="120">
                  <c:v>0.95305555555555088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60-4A23-903D-8109BBFEE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437800"/>
        <c:axId val="432383024"/>
      </c:scatterChart>
      <c:valAx>
        <c:axId val="432437800"/>
        <c:scaling>
          <c:orientation val="minMax"/>
          <c:max val="2020"/>
          <c:min val="1900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MX"/>
          </a:p>
        </c:txPr>
        <c:crossAx val="432383024"/>
        <c:crosses val="autoZero"/>
        <c:crossBetween val="midCat"/>
        <c:majorUnit val="10"/>
      </c:valAx>
      <c:valAx>
        <c:axId val="432383024"/>
        <c:scaling>
          <c:orientation val="minMax"/>
          <c:max val="1.5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 sz="1100" b="0" i="0" baseline="0">
                    <a:effectLst/>
                  </a:rPr>
                  <a:t>Anomalía de temperatura media (°C)</a:t>
                </a:r>
                <a:endParaRPr lang="en-US" sz="1100">
                  <a:effectLst/>
                </a:endParaRPr>
              </a:p>
            </c:rich>
          </c:tx>
          <c:layout>
            <c:manualLayout>
              <c:xMode val="edge"/>
              <c:yMode val="edge"/>
              <c:x val="1.3705335291238374E-2"/>
              <c:y val="7.474518810148730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MX"/>
          </a:p>
        </c:txPr>
        <c:crossAx val="43243780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122504375458851E-2"/>
          <c:y val="0.92518010467276779"/>
          <c:w val="0.93622176073482288"/>
          <c:h val="7.48198953272322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ill Sans MT" panose="020B0502020104020203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57686897067382"/>
          <c:y val="5.2824074074074072E-2"/>
          <c:w val="0.87288617557166592"/>
          <c:h val="0.73525695029486104"/>
        </c:manualLayout>
      </c:layout>
      <c:scatterChart>
        <c:scatterStyle val="lineMarker"/>
        <c:varyColors val="0"/>
        <c:ser>
          <c:idx val="0"/>
          <c:order val="0"/>
          <c:tx>
            <c:v>2030 (2020-2049)</c:v>
          </c:tx>
          <c:spPr>
            <a:ln w="57150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Sheet1!$AN$41:$AN$121</c:f>
              <c:numCache>
                <c:formatCode>General</c:formatCode>
                <c:ptCount val="8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  <c:pt idx="51">
                  <c:v>2071</c:v>
                </c:pt>
                <c:pt idx="52">
                  <c:v>2072</c:v>
                </c:pt>
                <c:pt idx="53">
                  <c:v>2073</c:v>
                </c:pt>
                <c:pt idx="54">
                  <c:v>2074</c:v>
                </c:pt>
                <c:pt idx="55">
                  <c:v>2075</c:v>
                </c:pt>
                <c:pt idx="56">
                  <c:v>2076</c:v>
                </c:pt>
                <c:pt idx="57">
                  <c:v>2077</c:v>
                </c:pt>
                <c:pt idx="58">
                  <c:v>2078</c:v>
                </c:pt>
                <c:pt idx="59">
                  <c:v>2079</c:v>
                </c:pt>
                <c:pt idx="60">
                  <c:v>2080</c:v>
                </c:pt>
                <c:pt idx="61">
                  <c:v>2081</c:v>
                </c:pt>
                <c:pt idx="62">
                  <c:v>2082</c:v>
                </c:pt>
                <c:pt idx="63">
                  <c:v>2083</c:v>
                </c:pt>
                <c:pt idx="64">
                  <c:v>2084</c:v>
                </c:pt>
                <c:pt idx="65">
                  <c:v>2085</c:v>
                </c:pt>
                <c:pt idx="66">
                  <c:v>2086</c:v>
                </c:pt>
                <c:pt idx="67">
                  <c:v>2087</c:v>
                </c:pt>
                <c:pt idx="68">
                  <c:v>2088</c:v>
                </c:pt>
                <c:pt idx="69">
                  <c:v>2089</c:v>
                </c:pt>
                <c:pt idx="70">
                  <c:v>2090</c:v>
                </c:pt>
                <c:pt idx="71">
                  <c:v>2091</c:v>
                </c:pt>
                <c:pt idx="72">
                  <c:v>2092</c:v>
                </c:pt>
                <c:pt idx="73">
                  <c:v>2093</c:v>
                </c:pt>
                <c:pt idx="74">
                  <c:v>2094</c:v>
                </c:pt>
                <c:pt idx="75">
                  <c:v>2095</c:v>
                </c:pt>
                <c:pt idx="76">
                  <c:v>2096</c:v>
                </c:pt>
                <c:pt idx="77">
                  <c:v>2097</c:v>
                </c:pt>
                <c:pt idx="78">
                  <c:v>2098</c:v>
                </c:pt>
                <c:pt idx="79">
                  <c:v>2099</c:v>
                </c:pt>
                <c:pt idx="80">
                  <c:v>2100</c:v>
                </c:pt>
              </c:numCache>
            </c:numRef>
          </c:xVal>
          <c:yVal>
            <c:numRef>
              <c:f>Sheet1!$AQ$41:$AQ$121</c:f>
              <c:numCache>
                <c:formatCode>General</c:formatCode>
                <c:ptCount val="81"/>
                <c:pt idx="0">
                  <c:v>1.65</c:v>
                </c:pt>
                <c:pt idx="1">
                  <c:v>1.65</c:v>
                </c:pt>
                <c:pt idx="2">
                  <c:v>1.65</c:v>
                </c:pt>
                <c:pt idx="3">
                  <c:v>1.65</c:v>
                </c:pt>
                <c:pt idx="4">
                  <c:v>1.65</c:v>
                </c:pt>
                <c:pt idx="5">
                  <c:v>1.65</c:v>
                </c:pt>
                <c:pt idx="6">
                  <c:v>1.65</c:v>
                </c:pt>
                <c:pt idx="7">
                  <c:v>1.65</c:v>
                </c:pt>
                <c:pt idx="8">
                  <c:v>1.65</c:v>
                </c:pt>
                <c:pt idx="9">
                  <c:v>1.65</c:v>
                </c:pt>
                <c:pt idx="10">
                  <c:v>1.65</c:v>
                </c:pt>
                <c:pt idx="11">
                  <c:v>1.65</c:v>
                </c:pt>
                <c:pt idx="12">
                  <c:v>1.65</c:v>
                </c:pt>
                <c:pt idx="13">
                  <c:v>1.65</c:v>
                </c:pt>
                <c:pt idx="14">
                  <c:v>1.65</c:v>
                </c:pt>
                <c:pt idx="15">
                  <c:v>1.65</c:v>
                </c:pt>
                <c:pt idx="16">
                  <c:v>1.65</c:v>
                </c:pt>
                <c:pt idx="17">
                  <c:v>1.65</c:v>
                </c:pt>
                <c:pt idx="18">
                  <c:v>1.65</c:v>
                </c:pt>
                <c:pt idx="19">
                  <c:v>1.65</c:v>
                </c:pt>
                <c:pt idx="20">
                  <c:v>1.65</c:v>
                </c:pt>
                <c:pt idx="21">
                  <c:v>1.65</c:v>
                </c:pt>
                <c:pt idx="22">
                  <c:v>1.65</c:v>
                </c:pt>
                <c:pt idx="23">
                  <c:v>1.65</c:v>
                </c:pt>
                <c:pt idx="24">
                  <c:v>1.65</c:v>
                </c:pt>
                <c:pt idx="25">
                  <c:v>1.65</c:v>
                </c:pt>
                <c:pt idx="26">
                  <c:v>1.65</c:v>
                </c:pt>
                <c:pt idx="27">
                  <c:v>1.65</c:v>
                </c:pt>
                <c:pt idx="28">
                  <c:v>1.65</c:v>
                </c:pt>
                <c:pt idx="29">
                  <c:v>1.65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18-4432-9D82-EC9B3A334026}"/>
            </c:ext>
          </c:extLst>
        </c:ser>
        <c:ser>
          <c:idx val="1"/>
          <c:order val="1"/>
          <c:tx>
            <c:v>2050 (2040-2069)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Sheet1!$AN$41:$AN$121</c:f>
              <c:numCache>
                <c:formatCode>General</c:formatCode>
                <c:ptCount val="8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  <c:pt idx="51">
                  <c:v>2071</c:v>
                </c:pt>
                <c:pt idx="52">
                  <c:v>2072</c:v>
                </c:pt>
                <c:pt idx="53">
                  <c:v>2073</c:v>
                </c:pt>
                <c:pt idx="54">
                  <c:v>2074</c:v>
                </c:pt>
                <c:pt idx="55">
                  <c:v>2075</c:v>
                </c:pt>
                <c:pt idx="56">
                  <c:v>2076</c:v>
                </c:pt>
                <c:pt idx="57">
                  <c:v>2077</c:v>
                </c:pt>
                <c:pt idx="58">
                  <c:v>2078</c:v>
                </c:pt>
                <c:pt idx="59">
                  <c:v>2079</c:v>
                </c:pt>
                <c:pt idx="60">
                  <c:v>2080</c:v>
                </c:pt>
                <c:pt idx="61">
                  <c:v>2081</c:v>
                </c:pt>
                <c:pt idx="62">
                  <c:v>2082</c:v>
                </c:pt>
                <c:pt idx="63">
                  <c:v>2083</c:v>
                </c:pt>
                <c:pt idx="64">
                  <c:v>2084</c:v>
                </c:pt>
                <c:pt idx="65">
                  <c:v>2085</c:v>
                </c:pt>
                <c:pt idx="66">
                  <c:v>2086</c:v>
                </c:pt>
                <c:pt idx="67">
                  <c:v>2087</c:v>
                </c:pt>
                <c:pt idx="68">
                  <c:v>2088</c:v>
                </c:pt>
                <c:pt idx="69">
                  <c:v>2089</c:v>
                </c:pt>
                <c:pt idx="70">
                  <c:v>2090</c:v>
                </c:pt>
                <c:pt idx="71">
                  <c:v>2091</c:v>
                </c:pt>
                <c:pt idx="72">
                  <c:v>2092</c:v>
                </c:pt>
                <c:pt idx="73">
                  <c:v>2093</c:v>
                </c:pt>
                <c:pt idx="74">
                  <c:v>2094</c:v>
                </c:pt>
                <c:pt idx="75">
                  <c:v>2095</c:v>
                </c:pt>
                <c:pt idx="76">
                  <c:v>2096</c:v>
                </c:pt>
                <c:pt idx="77">
                  <c:v>2097</c:v>
                </c:pt>
                <c:pt idx="78">
                  <c:v>2098</c:v>
                </c:pt>
                <c:pt idx="79">
                  <c:v>2099</c:v>
                </c:pt>
                <c:pt idx="80">
                  <c:v>2100</c:v>
                </c:pt>
              </c:numCache>
            </c:numRef>
          </c:xVal>
          <c:yVal>
            <c:numRef>
              <c:f>Sheet1!$AR$41:$AR$121</c:f>
              <c:numCache>
                <c:formatCode>General</c:formatCode>
                <c:ptCount val="81"/>
                <c:pt idx="20">
                  <c:v>2.59</c:v>
                </c:pt>
                <c:pt idx="21">
                  <c:v>2.59</c:v>
                </c:pt>
                <c:pt idx="22">
                  <c:v>2.59</c:v>
                </c:pt>
                <c:pt idx="23">
                  <c:v>2.59</c:v>
                </c:pt>
                <c:pt idx="24">
                  <c:v>2.59</c:v>
                </c:pt>
                <c:pt idx="25">
                  <c:v>2.59</c:v>
                </c:pt>
                <c:pt idx="26">
                  <c:v>2.59</c:v>
                </c:pt>
                <c:pt idx="27">
                  <c:v>2.59</c:v>
                </c:pt>
                <c:pt idx="28">
                  <c:v>2.59</c:v>
                </c:pt>
                <c:pt idx="29">
                  <c:v>2.59</c:v>
                </c:pt>
                <c:pt idx="30">
                  <c:v>2.59</c:v>
                </c:pt>
                <c:pt idx="31">
                  <c:v>2.59</c:v>
                </c:pt>
                <c:pt idx="32">
                  <c:v>2.59</c:v>
                </c:pt>
                <c:pt idx="33">
                  <c:v>2.59</c:v>
                </c:pt>
                <c:pt idx="34">
                  <c:v>2.59</c:v>
                </c:pt>
                <c:pt idx="35">
                  <c:v>2.59</c:v>
                </c:pt>
                <c:pt idx="36">
                  <c:v>2.59</c:v>
                </c:pt>
                <c:pt idx="37">
                  <c:v>2.59</c:v>
                </c:pt>
                <c:pt idx="38">
                  <c:v>2.59</c:v>
                </c:pt>
                <c:pt idx="39">
                  <c:v>2.59</c:v>
                </c:pt>
                <c:pt idx="40">
                  <c:v>2.59</c:v>
                </c:pt>
                <c:pt idx="41">
                  <c:v>2.59</c:v>
                </c:pt>
                <c:pt idx="42">
                  <c:v>2.59</c:v>
                </c:pt>
                <c:pt idx="43">
                  <c:v>2.59</c:v>
                </c:pt>
                <c:pt idx="44">
                  <c:v>2.59</c:v>
                </c:pt>
                <c:pt idx="45">
                  <c:v>2.59</c:v>
                </c:pt>
                <c:pt idx="46">
                  <c:v>2.59</c:v>
                </c:pt>
                <c:pt idx="47">
                  <c:v>2.59</c:v>
                </c:pt>
                <c:pt idx="48">
                  <c:v>2.59</c:v>
                </c:pt>
                <c:pt idx="49">
                  <c:v>2.59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18-4432-9D82-EC9B3A334026}"/>
            </c:ext>
          </c:extLst>
        </c:ser>
        <c:ser>
          <c:idx val="2"/>
          <c:order val="2"/>
          <c:tx>
            <c:v>2070 (2060-2089)</c:v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Sheet1!$AN$41:$AN$121</c:f>
              <c:numCache>
                <c:formatCode>General</c:formatCode>
                <c:ptCount val="8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  <c:pt idx="51">
                  <c:v>2071</c:v>
                </c:pt>
                <c:pt idx="52">
                  <c:v>2072</c:v>
                </c:pt>
                <c:pt idx="53">
                  <c:v>2073</c:v>
                </c:pt>
                <c:pt idx="54">
                  <c:v>2074</c:v>
                </c:pt>
                <c:pt idx="55">
                  <c:v>2075</c:v>
                </c:pt>
                <c:pt idx="56">
                  <c:v>2076</c:v>
                </c:pt>
                <c:pt idx="57">
                  <c:v>2077</c:v>
                </c:pt>
                <c:pt idx="58">
                  <c:v>2078</c:v>
                </c:pt>
                <c:pt idx="59">
                  <c:v>2079</c:v>
                </c:pt>
                <c:pt idx="60">
                  <c:v>2080</c:v>
                </c:pt>
                <c:pt idx="61">
                  <c:v>2081</c:v>
                </c:pt>
                <c:pt idx="62">
                  <c:v>2082</c:v>
                </c:pt>
                <c:pt idx="63">
                  <c:v>2083</c:v>
                </c:pt>
                <c:pt idx="64">
                  <c:v>2084</c:v>
                </c:pt>
                <c:pt idx="65">
                  <c:v>2085</c:v>
                </c:pt>
                <c:pt idx="66">
                  <c:v>2086</c:v>
                </c:pt>
                <c:pt idx="67">
                  <c:v>2087</c:v>
                </c:pt>
                <c:pt idx="68">
                  <c:v>2088</c:v>
                </c:pt>
                <c:pt idx="69">
                  <c:v>2089</c:v>
                </c:pt>
                <c:pt idx="70">
                  <c:v>2090</c:v>
                </c:pt>
                <c:pt idx="71">
                  <c:v>2091</c:v>
                </c:pt>
                <c:pt idx="72">
                  <c:v>2092</c:v>
                </c:pt>
                <c:pt idx="73">
                  <c:v>2093</c:v>
                </c:pt>
                <c:pt idx="74">
                  <c:v>2094</c:v>
                </c:pt>
                <c:pt idx="75">
                  <c:v>2095</c:v>
                </c:pt>
                <c:pt idx="76">
                  <c:v>2096</c:v>
                </c:pt>
                <c:pt idx="77">
                  <c:v>2097</c:v>
                </c:pt>
                <c:pt idx="78">
                  <c:v>2098</c:v>
                </c:pt>
                <c:pt idx="79">
                  <c:v>2099</c:v>
                </c:pt>
                <c:pt idx="80">
                  <c:v>2100</c:v>
                </c:pt>
              </c:numCache>
            </c:numRef>
          </c:xVal>
          <c:yVal>
            <c:numRef>
              <c:f>Sheet1!$AS$41:$AS$121</c:f>
              <c:numCache>
                <c:formatCode>General</c:formatCode>
                <c:ptCount val="81"/>
                <c:pt idx="40">
                  <c:v>3.77</c:v>
                </c:pt>
                <c:pt idx="41">
                  <c:v>3.77</c:v>
                </c:pt>
                <c:pt idx="42">
                  <c:v>3.77</c:v>
                </c:pt>
                <c:pt idx="43">
                  <c:v>3.77</c:v>
                </c:pt>
                <c:pt idx="44">
                  <c:v>3.77</c:v>
                </c:pt>
                <c:pt idx="45">
                  <c:v>3.77</c:v>
                </c:pt>
                <c:pt idx="46">
                  <c:v>3.77</c:v>
                </c:pt>
                <c:pt idx="47">
                  <c:v>3.77</c:v>
                </c:pt>
                <c:pt idx="48">
                  <c:v>3.77</c:v>
                </c:pt>
                <c:pt idx="49">
                  <c:v>3.77</c:v>
                </c:pt>
                <c:pt idx="50">
                  <c:v>3.77</c:v>
                </c:pt>
                <c:pt idx="51">
                  <c:v>3.77</c:v>
                </c:pt>
                <c:pt idx="52">
                  <c:v>3.77</c:v>
                </c:pt>
                <c:pt idx="53">
                  <c:v>3.77</c:v>
                </c:pt>
                <c:pt idx="54">
                  <c:v>3.77</c:v>
                </c:pt>
                <c:pt idx="55">
                  <c:v>3.77</c:v>
                </c:pt>
                <c:pt idx="56">
                  <c:v>3.77</c:v>
                </c:pt>
                <c:pt idx="57">
                  <c:v>3.77</c:v>
                </c:pt>
                <c:pt idx="58">
                  <c:v>3.77</c:v>
                </c:pt>
                <c:pt idx="59">
                  <c:v>3.77</c:v>
                </c:pt>
                <c:pt idx="60">
                  <c:v>3.77</c:v>
                </c:pt>
                <c:pt idx="61">
                  <c:v>3.77</c:v>
                </c:pt>
                <c:pt idx="62">
                  <c:v>3.77</c:v>
                </c:pt>
                <c:pt idx="63">
                  <c:v>3.77</c:v>
                </c:pt>
                <c:pt idx="64">
                  <c:v>3.77</c:v>
                </c:pt>
                <c:pt idx="65">
                  <c:v>3.77</c:v>
                </c:pt>
                <c:pt idx="66">
                  <c:v>3.77</c:v>
                </c:pt>
                <c:pt idx="67">
                  <c:v>3.77</c:v>
                </c:pt>
                <c:pt idx="68">
                  <c:v>3.77</c:v>
                </c:pt>
                <c:pt idx="69">
                  <c:v>3.77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318-4432-9D82-EC9B3A334026}"/>
            </c:ext>
          </c:extLst>
        </c:ser>
        <c:ser>
          <c:idx val="3"/>
          <c:order val="3"/>
          <c:tx>
            <c:v>2080 (2070-2099)</c:v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Sheet1!$AN$41:$AN$121</c:f>
              <c:numCache>
                <c:formatCode>General</c:formatCode>
                <c:ptCount val="8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  <c:pt idx="51">
                  <c:v>2071</c:v>
                </c:pt>
                <c:pt idx="52">
                  <c:v>2072</c:v>
                </c:pt>
                <c:pt idx="53">
                  <c:v>2073</c:v>
                </c:pt>
                <c:pt idx="54">
                  <c:v>2074</c:v>
                </c:pt>
                <c:pt idx="55">
                  <c:v>2075</c:v>
                </c:pt>
                <c:pt idx="56">
                  <c:v>2076</c:v>
                </c:pt>
                <c:pt idx="57">
                  <c:v>2077</c:v>
                </c:pt>
                <c:pt idx="58">
                  <c:v>2078</c:v>
                </c:pt>
                <c:pt idx="59">
                  <c:v>2079</c:v>
                </c:pt>
                <c:pt idx="60">
                  <c:v>2080</c:v>
                </c:pt>
                <c:pt idx="61">
                  <c:v>2081</c:v>
                </c:pt>
                <c:pt idx="62">
                  <c:v>2082</c:v>
                </c:pt>
                <c:pt idx="63">
                  <c:v>2083</c:v>
                </c:pt>
                <c:pt idx="64">
                  <c:v>2084</c:v>
                </c:pt>
                <c:pt idx="65">
                  <c:v>2085</c:v>
                </c:pt>
                <c:pt idx="66">
                  <c:v>2086</c:v>
                </c:pt>
                <c:pt idx="67">
                  <c:v>2087</c:v>
                </c:pt>
                <c:pt idx="68">
                  <c:v>2088</c:v>
                </c:pt>
                <c:pt idx="69">
                  <c:v>2089</c:v>
                </c:pt>
                <c:pt idx="70">
                  <c:v>2090</c:v>
                </c:pt>
                <c:pt idx="71">
                  <c:v>2091</c:v>
                </c:pt>
                <c:pt idx="72">
                  <c:v>2092</c:v>
                </c:pt>
                <c:pt idx="73">
                  <c:v>2093</c:v>
                </c:pt>
                <c:pt idx="74">
                  <c:v>2094</c:v>
                </c:pt>
                <c:pt idx="75">
                  <c:v>2095</c:v>
                </c:pt>
                <c:pt idx="76">
                  <c:v>2096</c:v>
                </c:pt>
                <c:pt idx="77">
                  <c:v>2097</c:v>
                </c:pt>
                <c:pt idx="78">
                  <c:v>2098</c:v>
                </c:pt>
                <c:pt idx="79">
                  <c:v>2099</c:v>
                </c:pt>
                <c:pt idx="80">
                  <c:v>2100</c:v>
                </c:pt>
              </c:numCache>
            </c:numRef>
          </c:xVal>
          <c:yVal>
            <c:numRef>
              <c:f>Sheet1!$AT$41:$AT$121</c:f>
              <c:numCache>
                <c:formatCode>General</c:formatCode>
                <c:ptCount val="81"/>
                <c:pt idx="50">
                  <c:v>4.43</c:v>
                </c:pt>
                <c:pt idx="51">
                  <c:v>4.43</c:v>
                </c:pt>
                <c:pt idx="52">
                  <c:v>4.43</c:v>
                </c:pt>
                <c:pt idx="53">
                  <c:v>4.43</c:v>
                </c:pt>
                <c:pt idx="54">
                  <c:v>4.43</c:v>
                </c:pt>
                <c:pt idx="55">
                  <c:v>4.43</c:v>
                </c:pt>
                <c:pt idx="56">
                  <c:v>4.43</c:v>
                </c:pt>
                <c:pt idx="57">
                  <c:v>4.43</c:v>
                </c:pt>
                <c:pt idx="58">
                  <c:v>4.43</c:v>
                </c:pt>
                <c:pt idx="59">
                  <c:v>4.43</c:v>
                </c:pt>
                <c:pt idx="60">
                  <c:v>4.43</c:v>
                </c:pt>
                <c:pt idx="61">
                  <c:v>4.43</c:v>
                </c:pt>
                <c:pt idx="62">
                  <c:v>4.43</c:v>
                </c:pt>
                <c:pt idx="63">
                  <c:v>4.43</c:v>
                </c:pt>
                <c:pt idx="64">
                  <c:v>4.43</c:v>
                </c:pt>
                <c:pt idx="65">
                  <c:v>4.43</c:v>
                </c:pt>
                <c:pt idx="66">
                  <c:v>4.43</c:v>
                </c:pt>
                <c:pt idx="67">
                  <c:v>4.43</c:v>
                </c:pt>
                <c:pt idx="68">
                  <c:v>4.43</c:v>
                </c:pt>
                <c:pt idx="69">
                  <c:v>4.43</c:v>
                </c:pt>
                <c:pt idx="70">
                  <c:v>4.43</c:v>
                </c:pt>
                <c:pt idx="71">
                  <c:v>4.43</c:v>
                </c:pt>
                <c:pt idx="72">
                  <c:v>4.43</c:v>
                </c:pt>
                <c:pt idx="73">
                  <c:v>4.43</c:v>
                </c:pt>
                <c:pt idx="74">
                  <c:v>4.43</c:v>
                </c:pt>
                <c:pt idx="75">
                  <c:v>4.43</c:v>
                </c:pt>
                <c:pt idx="76">
                  <c:v>4.43</c:v>
                </c:pt>
                <c:pt idx="77">
                  <c:v>4.43</c:v>
                </c:pt>
                <c:pt idx="78">
                  <c:v>4.43</c:v>
                </c:pt>
                <c:pt idx="79">
                  <c:v>4.43</c:v>
                </c:pt>
                <c:pt idx="80">
                  <c:v>4.43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318-4432-9D82-EC9B3A334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437800"/>
        <c:axId val="432383024"/>
      </c:scatterChart>
      <c:valAx>
        <c:axId val="432437800"/>
        <c:scaling>
          <c:orientation val="minMax"/>
          <c:max val="2100"/>
          <c:min val="2020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MX"/>
          </a:p>
        </c:txPr>
        <c:crossAx val="432383024"/>
        <c:crosses val="autoZero"/>
        <c:crossBetween val="midCat"/>
        <c:majorUnit val="10"/>
      </c:valAx>
      <c:valAx>
        <c:axId val="432383024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 sz="1100" b="0" i="0" baseline="0">
                    <a:effectLst/>
                  </a:rPr>
                  <a:t>Anomalía de temperatura media (°C)</a:t>
                </a:r>
                <a:endParaRPr lang="en-US" sz="1100">
                  <a:effectLst/>
                </a:endParaRPr>
              </a:p>
            </c:rich>
          </c:tx>
          <c:layout>
            <c:manualLayout>
              <c:xMode val="edge"/>
              <c:yMode val="edge"/>
              <c:x val="1.3705335291238374E-2"/>
              <c:y val="7.474518810148730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MX"/>
          </a:p>
        </c:txPr>
        <c:crossAx val="43243780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518010467276779"/>
          <c:w val="1"/>
          <c:h val="5.1624077996115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ill Sans MT" panose="020B0502020104020203" pitchFamily="34" charset="0"/>
        </a:defRPr>
      </a:pPr>
      <a:endParaRPr lang="es-MX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0.52143</cdr:x>
      <cdr:y>0.00872</cdr:y>
    </cdr:from>
    <cdr:to>
      <cdr:x>0.70669</cdr:x>
      <cdr:y>0.10177</cdr:y>
    </cdr:to>
    <cdr:sp macro="" textlink="">
      <cdr:nvSpPr>
        <cdr:cNvPr id="2" name="TextBox 15">
          <a:extLst xmlns:a="http://schemas.openxmlformats.org/drawingml/2006/main">
            <a:ext uri="{FF2B5EF4-FFF2-40B4-BE49-F238E27FC236}">
              <a16:creationId xmlns:a16="http://schemas.microsoft.com/office/drawing/2014/main" id="{FB02683B-80A9-41C7-BC45-30D3BC15DF0E}"/>
            </a:ext>
          </a:extLst>
        </cdr:cNvPr>
        <cdr:cNvSpPr txBox="1"/>
      </cdr:nvSpPr>
      <cdr:spPr>
        <a:xfrm xmlns:a="http://schemas.openxmlformats.org/drawingml/2006/main">
          <a:off x="2846764" y="37506"/>
          <a:ext cx="101144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+4.4</a:t>
          </a:r>
        </a:p>
      </cdr:txBody>
    </cdr:sp>
  </cdr:relSizeAnchor>
  <cdr:relSizeAnchor xmlns:cdr="http://schemas.openxmlformats.org/drawingml/2006/chartDrawing">
    <cdr:from>
      <cdr:x>0.32145</cdr:x>
      <cdr:y>0.25868</cdr:y>
    </cdr:from>
    <cdr:to>
      <cdr:x>0.50671</cdr:x>
      <cdr:y>0.35173</cdr:y>
    </cdr:to>
    <cdr:sp macro="" textlink="">
      <cdr:nvSpPr>
        <cdr:cNvPr id="3" name="TextBox 15">
          <a:extLst xmlns:a="http://schemas.openxmlformats.org/drawingml/2006/main">
            <a:ext uri="{FF2B5EF4-FFF2-40B4-BE49-F238E27FC236}">
              <a16:creationId xmlns:a16="http://schemas.microsoft.com/office/drawing/2014/main" id="{3DA14F41-F87F-4929-9B62-3EE4D031A5B5}"/>
            </a:ext>
          </a:extLst>
        </cdr:cNvPr>
        <cdr:cNvSpPr txBox="1"/>
      </cdr:nvSpPr>
      <cdr:spPr>
        <a:xfrm xmlns:a="http://schemas.openxmlformats.org/drawingml/2006/main">
          <a:off x="1754999" y="1112344"/>
          <a:ext cx="1011440" cy="4001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+2.6</a:t>
          </a:r>
        </a:p>
      </cdr:txBody>
    </cdr:sp>
  </cdr:relSizeAnchor>
  <cdr:relSizeAnchor xmlns:cdr="http://schemas.openxmlformats.org/drawingml/2006/chartDrawing">
    <cdr:from>
      <cdr:x>0.1597</cdr:x>
      <cdr:y>0.41776</cdr:y>
    </cdr:from>
    <cdr:to>
      <cdr:x>0.34496</cdr:x>
      <cdr:y>0.51081</cdr:y>
    </cdr:to>
    <cdr:sp macro="" textlink="">
      <cdr:nvSpPr>
        <cdr:cNvPr id="4" name="TextBox 15">
          <a:extLst xmlns:a="http://schemas.openxmlformats.org/drawingml/2006/main">
            <a:ext uri="{FF2B5EF4-FFF2-40B4-BE49-F238E27FC236}">
              <a16:creationId xmlns:a16="http://schemas.microsoft.com/office/drawing/2014/main" id="{0F1FA7A0-51C3-48C2-A581-AAA274F56F84}"/>
            </a:ext>
          </a:extLst>
        </cdr:cNvPr>
        <cdr:cNvSpPr txBox="1"/>
      </cdr:nvSpPr>
      <cdr:spPr>
        <a:xfrm xmlns:a="http://schemas.openxmlformats.org/drawingml/2006/main">
          <a:off x="871907" y="1796368"/>
          <a:ext cx="1011440" cy="4001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+1.7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39970-0399-4E43-A389-1B74B0C06988}" type="datetimeFigureOut">
              <a:rPr lang="es-MX" smtClean="0"/>
              <a:t>19/05/2023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B06BE-74E0-40EA-850A-1E6ECE35AD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422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MOP, Instituciones de </a:t>
            </a:r>
            <a:r>
              <a:rPr lang="es-ES" dirty="0" err="1"/>
              <a:t>APyS</a:t>
            </a:r>
            <a:r>
              <a:rPr lang="es-ES" dirty="0"/>
              <a:t>, Min Ambiente, Institutos </a:t>
            </a:r>
            <a:r>
              <a:rPr lang="es-ES" dirty="0" err="1"/>
              <a:t>meteo</a:t>
            </a:r>
            <a:r>
              <a:rPr lang="es-ES" dirty="0"/>
              <a:t>. Institutos de datos geo y estadísticas  </a:t>
            </a:r>
          </a:p>
          <a:p>
            <a:r>
              <a:rPr lang="es-ES" dirty="0"/>
              <a:t>Expertos/as de la región asociados/as al IPCC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B06BE-74E0-40EA-850A-1E6ECE35AD7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77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27263" y="519113"/>
            <a:ext cx="4610100" cy="2593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05106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33513" y="906463"/>
            <a:ext cx="8056563" cy="4532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Fuente: 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CEPAL y CAC-SICA (2020), Análisis espacial de datos históricos y escenarios de cambio climático en México, Centroamérica, Cuba., Haití y la República Dominicana, con base en </a:t>
            </a:r>
            <a:r>
              <a:rPr lang="es-MX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CRU, Worldclim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 CCAFS-</a:t>
            </a:r>
            <a:r>
              <a:rPr lang="es-MX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Climate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dirty="0"/>
              <a:t>Notas: Histórico: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El Salvador, la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temperatura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media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aumentó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0,87°C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década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2011-2020 respect a 1960-1990.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2020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alcanzó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anomalía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1,19°C.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Escenario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RCP8.5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El Salvador, la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temperatura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media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aumentaría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1,65°C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climatología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2020-2049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scenario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más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extremo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climatología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2040-2069 2,59°C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2070-2099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sería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4,43°C.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592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Ubiquemosnos</a:t>
            </a:r>
            <a:endParaRPr lang="es-MX" dirty="0"/>
          </a:p>
          <a:p>
            <a:r>
              <a:rPr lang="es-MX" dirty="0"/>
              <a:t>Guías de cadenas sectoriales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778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33513" y="906463"/>
            <a:ext cx="8056563" cy="4532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s-MX" dirty="0"/>
              <a:t>Proyectos de MOP El Salvador en Santa Lucia y San Salvador (3 fotos)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Proyecto de captación de agua lluvia en Honduras </a:t>
            </a:r>
            <a:r>
              <a:rPr lang="es-MX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</a:t>
            </a:r>
            <a:r>
              <a:rPr lang="es-CR" sz="1100" dirty="0">
                <a:solidFill>
                  <a:srgbClr val="000000"/>
                </a:solidFill>
                <a:latin typeface="Calibri" panose="020F0502020204030204"/>
                <a:cs typeface="+mn-cs"/>
              </a:rPr>
              <a:t>aptaciondeagua.blogspot.com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CR" sz="1100" dirty="0">
                <a:solidFill>
                  <a:srgbClr val="000000"/>
                </a:solidFill>
                <a:latin typeface="Calibri" panose="020F0502020204030204"/>
                <a:cs typeface="+mn-cs"/>
              </a:rPr>
              <a:t>Uso de medidas verdes – grises, eficiencia hídrica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R" sz="11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CR" sz="1100" dirty="0">
                <a:solidFill>
                  <a:srgbClr val="000000"/>
                </a:solidFill>
                <a:latin typeface="Calibri" panose="020F0502020204030204"/>
                <a:cs typeface="+mn-cs"/>
              </a:rPr>
              <a:t>Herramientas medidas y valoración, incluyendo ecosistémicos</a:t>
            </a:r>
          </a:p>
          <a:p>
            <a:pPr marL="158750" indent="0">
              <a:buNone/>
            </a:pPr>
            <a:endParaRPr lang="es-MX" dirty="0"/>
          </a:p>
          <a:p>
            <a:pPr marL="15875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4640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Uso de casos en las guías y herramientas y en los cursos, pilotaje con proyectos reales.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/>
              <a:t>Guías generales nacionales, sectoriales en </a:t>
            </a:r>
            <a:r>
              <a:rPr lang="es-MX" dirty="0" err="1"/>
              <a:t>ApyS</a:t>
            </a:r>
            <a:r>
              <a:rPr lang="es-MX" dirty="0"/>
              <a:t> e Infraestructura Vial, Manual de Mantenimiento en Infraestructura Vial, marco conceptual, metodología general de identificación, formulación y evaluación de proyectos de inversión pública, entre otros.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/>
              <a:t>Herramientas: Daños y pérdidas, Análisis de cambios en demanda por CC (</a:t>
            </a:r>
            <a:r>
              <a:rPr lang="es-MX" dirty="0" err="1"/>
              <a:t>APyS</a:t>
            </a:r>
            <a:r>
              <a:rPr lang="es-MX" b="0" dirty="0"/>
              <a:t>), </a:t>
            </a: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Selección de medidas RRD-ASICC, Identificación de elementos técnico-ingenieriles de diseño (AP&amp;S), Guía de Soluciones basadas en la Naturaleza, Valoración de beneficios, Evaluación Socio-económico-ambiental de las medidas RDD-ASICC.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647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27263" y="519113"/>
            <a:ext cx="4610100" cy="2593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5216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D0-8238-4340-A956-AA1BF3D37582}" type="datetimeFigureOut">
              <a:rPr lang="es-MX" smtClean="0"/>
              <a:t>19/05/2023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D426-8CC5-44A7-AB0C-B163A96F42C4}" type="slidenum">
              <a:rPr lang="es-MX" smtClean="0"/>
              <a:t>‹#›</a:t>
            </a:fld>
            <a:endParaRPr lang="es-MX"/>
          </a:p>
        </p:txBody>
      </p:sp>
      <p:pic>
        <p:nvPicPr>
          <p:cNvPr id="9" name="Google Shape;52;p1" descr="Icono&#10;&#10;Descripción generada automáticamente">
            <a:extLst>
              <a:ext uri="{FF2B5EF4-FFF2-40B4-BE49-F238E27FC236}">
                <a16:creationId xmlns:a16="http://schemas.microsoft.com/office/drawing/2014/main" id="{4FA3BFB1-FB11-4844-8E0E-924D8F9160A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53722" r="610"/>
          <a:stretch/>
        </p:blipFill>
        <p:spPr>
          <a:xfrm>
            <a:off x="-16777" y="0"/>
            <a:ext cx="304565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34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D0-8238-4340-A956-AA1BF3D37582}" type="datetimeFigureOut">
              <a:rPr lang="es-MX" smtClean="0"/>
              <a:t>19/05/2023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D426-8CC5-44A7-AB0C-B163A96F42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00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D0-8238-4340-A956-AA1BF3D37582}" type="datetimeFigureOut">
              <a:rPr lang="es-MX" smtClean="0"/>
              <a:t>19/05/2023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D426-8CC5-44A7-AB0C-B163A96F42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430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DASICC 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04B3C2-2697-CC43-8EE3-8AEDCEC23E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B44B57-46CC-4747-B6EA-5A296AF092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BA7136-CF97-D243-867E-B27DD6D731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‹#›</a:t>
            </a:fld>
            <a:endParaRPr lang="es-CL"/>
          </a:p>
        </p:txBody>
      </p:sp>
      <p:pic>
        <p:nvPicPr>
          <p:cNvPr id="8" name="Google Shape;24;p5" descr="Icono&#10;&#10;Descripción generada automáticamente">
            <a:extLst>
              <a:ext uri="{FF2B5EF4-FFF2-40B4-BE49-F238E27FC236}">
                <a16:creationId xmlns:a16="http://schemas.microsoft.com/office/drawing/2014/main" id="{AF8B0E27-24B4-B549-A008-172B9AF470C3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692"/>
            <a:ext cx="588686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1E03C4C0-CE44-2C46-92C3-5955E3C46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7263" y="262730"/>
            <a:ext cx="10677525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7500764C-9241-7D47-8BD0-F9604F3D7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63" y="1871663"/>
            <a:ext cx="10677525" cy="4060825"/>
          </a:xfrm>
        </p:spPr>
        <p:txBody>
          <a:bodyPr>
            <a:normAutofit/>
          </a:bodyPr>
          <a:lstStyle>
            <a:lvl1pPr marL="50800" indent="0">
              <a:buNone/>
              <a:defRPr sz="1800">
                <a:latin typeface="Myriad Pro" panose="020B0503030403020204" pitchFamily="34" charset="0"/>
              </a:defRPr>
            </a:lvl1pPr>
            <a:lvl2pPr>
              <a:defRPr sz="1800">
                <a:latin typeface="Myriad Pro" panose="020B0503030403020204" pitchFamily="34" charset="0"/>
              </a:defRPr>
            </a:lvl2pPr>
            <a:lvl3pPr>
              <a:defRPr sz="1800">
                <a:latin typeface="Myriad Pro" panose="020B0503030403020204" pitchFamily="34" charset="0"/>
              </a:defRPr>
            </a:lvl3pPr>
            <a:lvl4pPr>
              <a:defRPr sz="1800">
                <a:latin typeface="Myriad Pro" panose="020B0503030403020204" pitchFamily="34" charset="0"/>
              </a:defRPr>
            </a:lvl4pPr>
            <a:lvl5pPr>
              <a:defRPr sz="1800">
                <a:latin typeface="Myriad Pro" panose="020B0503030403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2102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929467"/>
            <a:ext cx="10145086" cy="1580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7ABF"/>
              </a:buClr>
              <a:buSzPts val="5000"/>
              <a:buFont typeface="Open Sans ExtraBold"/>
              <a:buNone/>
              <a:defRPr sz="5000" cap="none">
                <a:solidFill>
                  <a:srgbClr val="117AB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628475" y="63349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892329" y="63576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36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28475" y="71510"/>
            <a:ext cx="111832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7ABF"/>
              </a:buClr>
              <a:buSzPts val="3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28474" y="1515232"/>
            <a:ext cx="11183223" cy="187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6284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90468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28475" y="3595556"/>
            <a:ext cx="11183222" cy="236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4" name="Google Shape;24;p5" descr="Icon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l="53722" r="610"/>
          <a:stretch/>
        </p:blipFill>
        <p:spPr>
          <a:xfrm>
            <a:off x="0" y="71510"/>
            <a:ext cx="588686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920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7AB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628475" y="63349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892329" y="63576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012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7ABF"/>
              </a:buClr>
              <a:buSzPts val="3200"/>
              <a:buFont typeface="Open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628475" y="63349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892329" y="63576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612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DASICC 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04B3C2-2697-CC43-8EE3-8AEDCEC23E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B44B57-46CC-4747-B6EA-5A296AF092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BA7136-CF97-D243-867E-B27DD6D731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‹#›</a:t>
            </a:fld>
            <a:endParaRPr lang="es-CL"/>
          </a:p>
        </p:txBody>
      </p:sp>
      <p:pic>
        <p:nvPicPr>
          <p:cNvPr id="8" name="Google Shape;24;p5" descr="Icono&#10;&#10;Descripción generada automáticamente">
            <a:extLst>
              <a:ext uri="{FF2B5EF4-FFF2-40B4-BE49-F238E27FC236}">
                <a16:creationId xmlns:a16="http://schemas.microsoft.com/office/drawing/2014/main" id="{AF8B0E27-24B4-B549-A008-172B9AF470C3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692"/>
            <a:ext cx="588686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1E03C4C0-CE44-2C46-92C3-5955E3C46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7263" y="262730"/>
            <a:ext cx="10677525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7500764C-9241-7D47-8BD0-F9604F3D7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63" y="1871663"/>
            <a:ext cx="10677525" cy="4060825"/>
          </a:xfrm>
        </p:spPr>
        <p:txBody>
          <a:bodyPr>
            <a:normAutofit/>
          </a:bodyPr>
          <a:lstStyle>
            <a:lvl1pPr marL="50800" indent="0">
              <a:buNone/>
              <a:defRPr sz="1800">
                <a:latin typeface="Myriad Pro" panose="020B0503030403020204" pitchFamily="34" charset="0"/>
              </a:defRPr>
            </a:lvl1pPr>
            <a:lvl2pPr>
              <a:defRPr sz="1800">
                <a:latin typeface="Myriad Pro" panose="020B0503030403020204" pitchFamily="34" charset="0"/>
              </a:defRPr>
            </a:lvl2pPr>
            <a:lvl3pPr>
              <a:defRPr sz="1800">
                <a:latin typeface="Myriad Pro" panose="020B0503030403020204" pitchFamily="34" charset="0"/>
              </a:defRPr>
            </a:lvl3pPr>
            <a:lvl4pPr>
              <a:defRPr sz="1800">
                <a:latin typeface="Myriad Pro" panose="020B0503030403020204" pitchFamily="34" charset="0"/>
              </a:defRPr>
            </a:lvl4pPr>
            <a:lvl5pPr>
              <a:defRPr sz="1800">
                <a:latin typeface="Myriad Pro" panose="020B0503030403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90569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DASICC 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04B3C2-2697-CC43-8EE3-8AEDCEC23E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B44B57-46CC-4747-B6EA-5A296AF092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BA7136-CF97-D243-867E-B27DD6D731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‹#›</a:t>
            </a:fld>
            <a:endParaRPr lang="es-CL"/>
          </a:p>
        </p:txBody>
      </p:sp>
      <p:pic>
        <p:nvPicPr>
          <p:cNvPr id="8" name="Google Shape;24;p5" descr="Icono&#10;&#10;Descripción generada automáticamente">
            <a:extLst>
              <a:ext uri="{FF2B5EF4-FFF2-40B4-BE49-F238E27FC236}">
                <a16:creationId xmlns:a16="http://schemas.microsoft.com/office/drawing/2014/main" id="{AF8B0E27-24B4-B549-A008-172B9AF470C3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692"/>
            <a:ext cx="588686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1E03C4C0-CE44-2C46-92C3-5955E3C46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7263" y="262730"/>
            <a:ext cx="10677525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7500764C-9241-7D47-8BD0-F9604F3D7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63" y="1871663"/>
            <a:ext cx="10677525" cy="4060825"/>
          </a:xfrm>
        </p:spPr>
        <p:txBody>
          <a:bodyPr>
            <a:normAutofit/>
          </a:bodyPr>
          <a:lstStyle>
            <a:lvl1pPr marL="50800" indent="0">
              <a:buNone/>
              <a:defRPr sz="1800">
                <a:latin typeface="Myriad Pro" panose="020B0503030403020204" pitchFamily="34" charset="0"/>
              </a:defRPr>
            </a:lvl1pPr>
            <a:lvl2pPr>
              <a:defRPr sz="1800">
                <a:latin typeface="Myriad Pro" panose="020B0503030403020204" pitchFamily="34" charset="0"/>
              </a:defRPr>
            </a:lvl2pPr>
            <a:lvl3pPr>
              <a:defRPr sz="1800">
                <a:latin typeface="Myriad Pro" panose="020B0503030403020204" pitchFamily="34" charset="0"/>
              </a:defRPr>
            </a:lvl3pPr>
            <a:lvl4pPr>
              <a:defRPr sz="1800">
                <a:latin typeface="Myriad Pro" panose="020B0503030403020204" pitchFamily="34" charset="0"/>
              </a:defRPr>
            </a:lvl4pPr>
            <a:lvl5pPr>
              <a:defRPr sz="1800">
                <a:latin typeface="Myriad Pro" panose="020B0503030403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76241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DASICC 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58967-00BE-2D48-B05D-A2E720EA4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7263" y="270603"/>
            <a:ext cx="10677525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04B3C2-2697-CC43-8EE3-8AEDCEC23E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B44B57-46CC-4747-B6EA-5A296AF092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BA7136-CF97-D243-867E-B27DD6D731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‹#›</a:t>
            </a:fld>
            <a:endParaRPr lang="es-CL"/>
          </a:p>
        </p:txBody>
      </p:sp>
      <p:pic>
        <p:nvPicPr>
          <p:cNvPr id="8" name="Google Shape;24;p5" descr="Icono&#10;&#10;Descripción generada automáticamente">
            <a:extLst>
              <a:ext uri="{FF2B5EF4-FFF2-40B4-BE49-F238E27FC236}">
                <a16:creationId xmlns:a16="http://schemas.microsoft.com/office/drawing/2014/main" id="{AF8B0E27-24B4-B549-A008-172B9AF470C3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692"/>
            <a:ext cx="588686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5C28E7-4B15-A144-8C55-DEBA7F2A98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1775" y="3967585"/>
            <a:ext cx="3271838" cy="2114550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3EB2F488-6F5F-6244-A9EB-29835C1B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7263" y="1871663"/>
            <a:ext cx="10677525" cy="1865749"/>
          </a:xfrm>
        </p:spPr>
        <p:txBody>
          <a:bodyPr>
            <a:normAutofit/>
          </a:bodyPr>
          <a:lstStyle>
            <a:lvl1pPr marL="50800" indent="0">
              <a:buNone/>
              <a:defRPr sz="1800">
                <a:latin typeface="Myriad Pro" panose="020B0503030403020204" pitchFamily="34" charset="0"/>
              </a:defRPr>
            </a:lvl1pPr>
            <a:lvl2pPr>
              <a:defRPr sz="1800">
                <a:latin typeface="Myriad Pro" panose="020B0503030403020204" pitchFamily="34" charset="0"/>
              </a:defRPr>
            </a:lvl2pPr>
            <a:lvl3pPr>
              <a:defRPr sz="1800">
                <a:latin typeface="Myriad Pro" panose="020B0503030403020204" pitchFamily="34" charset="0"/>
              </a:defRPr>
            </a:lvl3pPr>
            <a:lvl4pPr>
              <a:defRPr sz="1800">
                <a:latin typeface="Myriad Pro" panose="020B0503030403020204" pitchFamily="34" charset="0"/>
              </a:defRPr>
            </a:lvl4pPr>
            <a:lvl5pPr>
              <a:defRPr sz="1800">
                <a:latin typeface="Myriad Pro" panose="020B0503030403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4F842308-B446-2948-A485-6FA1D861D1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7263" y="3817937"/>
            <a:ext cx="7196137" cy="2264197"/>
          </a:xfrm>
        </p:spPr>
        <p:txBody>
          <a:bodyPr>
            <a:normAutofit/>
          </a:bodyPr>
          <a:lstStyle>
            <a:lvl1pPr marL="50800" indent="0">
              <a:buNone/>
              <a:defRPr sz="1800">
                <a:latin typeface="Myriad Pro" panose="020B0503030403020204" pitchFamily="34" charset="0"/>
              </a:defRPr>
            </a:lvl1pPr>
            <a:lvl2pPr>
              <a:defRPr sz="1800">
                <a:latin typeface="Myriad Pro" panose="020B0503030403020204" pitchFamily="34" charset="0"/>
              </a:defRPr>
            </a:lvl2pPr>
            <a:lvl3pPr>
              <a:defRPr sz="1800">
                <a:latin typeface="Myriad Pro" panose="020B0503030403020204" pitchFamily="34" charset="0"/>
              </a:defRPr>
            </a:lvl3pPr>
            <a:lvl4pPr>
              <a:defRPr sz="1800">
                <a:latin typeface="Myriad Pro" panose="020B0503030403020204" pitchFamily="34" charset="0"/>
              </a:defRPr>
            </a:lvl4pPr>
            <a:lvl5pPr>
              <a:defRPr sz="1800">
                <a:latin typeface="Myriad Pro" panose="020B0503030403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4927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D0-8238-4340-A956-AA1BF3D37582}" type="datetimeFigureOut">
              <a:rPr lang="es-MX" smtClean="0"/>
              <a:t>19/05/2023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D426-8CC5-44A7-AB0C-B163A96F42C4}" type="slidenum">
              <a:rPr lang="es-MX" smtClean="0"/>
              <a:t>‹#›</a:t>
            </a:fld>
            <a:endParaRPr lang="es-MX"/>
          </a:p>
        </p:txBody>
      </p:sp>
      <p:pic>
        <p:nvPicPr>
          <p:cNvPr id="7" name="Google Shape;52;p1" descr="Icono&#10;&#10;Descripción generada automáticamente">
            <a:extLst>
              <a:ext uri="{FF2B5EF4-FFF2-40B4-BE49-F238E27FC236}">
                <a16:creationId xmlns:a16="http://schemas.microsoft.com/office/drawing/2014/main" id="{171CC7B7-A2A1-2746-8F01-B10E951E83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53722" r="610"/>
          <a:stretch/>
        </p:blipFill>
        <p:spPr>
          <a:xfrm>
            <a:off x="0" y="0"/>
            <a:ext cx="1123682" cy="2261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102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 userDrawn="1">
  <p:cSld name="Diapositiva de título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628475" y="63349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892329" y="63576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7" name="Google Shape;24;p5" descr="Icono&#10;&#10;Descripción generada automáticamente">
            <a:extLst>
              <a:ext uri="{FF2B5EF4-FFF2-40B4-BE49-F238E27FC236}">
                <a16:creationId xmlns:a16="http://schemas.microsoft.com/office/drawing/2014/main" id="{536FECD0-F082-644E-9E29-490834228923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211"/>
            <a:ext cx="588686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1;p8">
            <a:extLst>
              <a:ext uri="{FF2B5EF4-FFF2-40B4-BE49-F238E27FC236}">
                <a16:creationId xmlns:a16="http://schemas.microsoft.com/office/drawing/2014/main" id="{C470DE6D-B759-524A-91A2-E30EB9EFB40F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023455" y="3745174"/>
            <a:ext cx="10105532" cy="197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Google Shape;13;p4">
            <a:extLst>
              <a:ext uri="{FF2B5EF4-FFF2-40B4-BE49-F238E27FC236}">
                <a16:creationId xmlns:a16="http://schemas.microsoft.com/office/drawing/2014/main" id="{EBAC51C5-88AC-CA48-9920-C3A197967D7F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996388" y="2897915"/>
            <a:ext cx="10145085" cy="46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C92A39A5-FD9C-324D-A382-318BFBD35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1401" y="1302026"/>
            <a:ext cx="10635404" cy="131984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 dirty="0"/>
              <a:t>Haga clic para modificar el estilo de título del patrón</a:t>
            </a:r>
            <a:endParaRPr lang="es-ES_tradnl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E23F01A-C6D7-B12C-0F33-E7C58D1132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56" y="86344"/>
            <a:ext cx="2781794" cy="114517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387FEBC-093A-1BC9-45B1-865AA3459E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284" y="358189"/>
            <a:ext cx="2828404" cy="6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46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DASICC 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58967-00BE-2D48-B05D-A2E720EA4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7263" y="270603"/>
            <a:ext cx="10677525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04B3C2-2697-CC43-8EE3-8AEDCEC23E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B44B57-46CC-4747-B6EA-5A296AF092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BA7136-CF97-D243-867E-B27DD6D731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‹#›</a:t>
            </a:fld>
            <a:endParaRPr lang="es-CL"/>
          </a:p>
        </p:txBody>
      </p:sp>
      <p:pic>
        <p:nvPicPr>
          <p:cNvPr id="8" name="Google Shape;24;p5" descr="Icono&#10;&#10;Descripción generada automáticamente">
            <a:extLst>
              <a:ext uri="{FF2B5EF4-FFF2-40B4-BE49-F238E27FC236}">
                <a16:creationId xmlns:a16="http://schemas.microsoft.com/office/drawing/2014/main" id="{AF8B0E27-24B4-B549-A008-172B9AF470C3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692"/>
            <a:ext cx="588686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3EB2F488-6F5F-6244-A9EB-29835C1B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7263" y="1871663"/>
            <a:ext cx="5023315" cy="4405443"/>
          </a:xfrm>
        </p:spPr>
        <p:txBody>
          <a:bodyPr>
            <a:normAutofit/>
          </a:bodyPr>
          <a:lstStyle>
            <a:lvl1pPr marL="50800" indent="0">
              <a:buNone/>
              <a:defRPr sz="1800">
                <a:latin typeface="Myriad Pro" panose="020B0503030403020204" pitchFamily="34" charset="0"/>
              </a:defRPr>
            </a:lvl1pPr>
            <a:lvl2pPr>
              <a:defRPr sz="1800">
                <a:latin typeface="Myriad Pro" panose="020B0503030403020204" pitchFamily="34" charset="0"/>
              </a:defRPr>
            </a:lvl2pPr>
            <a:lvl3pPr>
              <a:defRPr sz="1800">
                <a:latin typeface="Myriad Pro" panose="020B0503030403020204" pitchFamily="34" charset="0"/>
              </a:defRPr>
            </a:lvl3pPr>
            <a:lvl4pPr>
              <a:defRPr sz="1800">
                <a:latin typeface="Myriad Pro" panose="020B0503030403020204" pitchFamily="34" charset="0"/>
              </a:defRPr>
            </a:lvl4pPr>
            <a:lvl5pPr>
              <a:defRPr sz="1800">
                <a:latin typeface="Myriad Pro" panose="020B0503030403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2" name="Marcador de texto 5">
            <a:extLst>
              <a:ext uri="{FF2B5EF4-FFF2-40B4-BE49-F238E27FC236}">
                <a16:creationId xmlns:a16="http://schemas.microsoft.com/office/drawing/2014/main" id="{D42D4368-9FCA-6D4B-8444-EEEA6D30B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11472" y="1878667"/>
            <a:ext cx="5023316" cy="4405443"/>
          </a:xfrm>
        </p:spPr>
        <p:txBody>
          <a:bodyPr>
            <a:normAutofit/>
          </a:bodyPr>
          <a:lstStyle>
            <a:lvl1pPr marL="50800" indent="0">
              <a:buNone/>
              <a:defRPr sz="1800">
                <a:latin typeface="Myriad Pro" panose="020B0503030403020204" pitchFamily="34" charset="0"/>
              </a:defRPr>
            </a:lvl1pPr>
            <a:lvl2pPr>
              <a:defRPr sz="1800">
                <a:latin typeface="Myriad Pro" panose="020B0503030403020204" pitchFamily="34" charset="0"/>
              </a:defRPr>
            </a:lvl2pPr>
            <a:lvl3pPr>
              <a:defRPr sz="1800">
                <a:latin typeface="Myriad Pro" panose="020B0503030403020204" pitchFamily="34" charset="0"/>
              </a:defRPr>
            </a:lvl3pPr>
            <a:lvl4pPr>
              <a:defRPr sz="1800">
                <a:latin typeface="Myriad Pro" panose="020B0503030403020204" pitchFamily="34" charset="0"/>
              </a:defRPr>
            </a:lvl4pPr>
            <a:lvl5pPr>
              <a:defRPr sz="1800">
                <a:latin typeface="Myriad Pro" panose="020B0503030403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69681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28475" y="71510"/>
            <a:ext cx="111832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7ABF"/>
              </a:buClr>
              <a:buSzPts val="3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28474" y="1515232"/>
            <a:ext cx="11183223" cy="187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6284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90468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28475" y="3595556"/>
            <a:ext cx="11183222" cy="236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4" name="Google Shape;24;p5" descr="Icon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l="53722" r="610"/>
          <a:stretch/>
        </p:blipFill>
        <p:spPr>
          <a:xfrm>
            <a:off x="0" y="71510"/>
            <a:ext cx="588686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097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D0-8238-4340-A956-AA1BF3D37582}" type="datetimeFigureOut">
              <a:rPr lang="es-MX" smtClean="0"/>
              <a:t>19/05/2023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D426-8CC5-44A7-AB0C-B163A96F42C4}" type="slidenum">
              <a:rPr lang="es-MX" smtClean="0"/>
              <a:t>‹#›</a:t>
            </a:fld>
            <a:endParaRPr lang="es-MX"/>
          </a:p>
        </p:txBody>
      </p:sp>
      <p:pic>
        <p:nvPicPr>
          <p:cNvPr id="6" name="Google Shape;52;p1" descr="Icono&#10;&#10;Descripción generada automáticamente">
            <a:extLst>
              <a:ext uri="{FF2B5EF4-FFF2-40B4-BE49-F238E27FC236}">
                <a16:creationId xmlns:a16="http://schemas.microsoft.com/office/drawing/2014/main" id="{171CC7B7-A2A1-2746-8F01-B10E951E83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53722" r="610"/>
          <a:stretch/>
        </p:blipFill>
        <p:spPr>
          <a:xfrm>
            <a:off x="0" y="0"/>
            <a:ext cx="1123682" cy="2261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01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D0-8238-4340-A956-AA1BF3D37582}" type="datetimeFigureOut">
              <a:rPr lang="es-MX" smtClean="0"/>
              <a:t>19/05/2023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D426-8CC5-44A7-AB0C-B163A96F42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2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D0-8238-4340-A956-AA1BF3D37582}" type="datetimeFigureOut">
              <a:rPr lang="es-MX" smtClean="0"/>
              <a:t>19/05/2023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D426-8CC5-44A7-AB0C-B163A96F42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20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D0-8238-4340-A956-AA1BF3D37582}" type="datetimeFigureOut">
              <a:rPr lang="es-MX" smtClean="0"/>
              <a:t>19/05/2023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D426-8CC5-44A7-AB0C-B163A96F42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4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D0-8238-4340-A956-AA1BF3D37582}" type="datetimeFigureOut">
              <a:rPr lang="es-MX" smtClean="0"/>
              <a:t>19/05/2023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D426-8CC5-44A7-AB0C-B163A96F42C4}" type="slidenum">
              <a:rPr lang="es-MX" smtClean="0"/>
              <a:t>‹#›</a:t>
            </a:fld>
            <a:endParaRPr lang="es-MX"/>
          </a:p>
        </p:txBody>
      </p:sp>
      <p:pic>
        <p:nvPicPr>
          <p:cNvPr id="6" name="Google Shape;52;p1" descr="Icono&#10;&#10;Descripción generada automáticamente">
            <a:extLst>
              <a:ext uri="{FF2B5EF4-FFF2-40B4-BE49-F238E27FC236}">
                <a16:creationId xmlns:a16="http://schemas.microsoft.com/office/drawing/2014/main" id="{171CC7B7-A2A1-2746-8F01-B10E951E83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53722" r="610"/>
          <a:stretch/>
        </p:blipFill>
        <p:spPr>
          <a:xfrm>
            <a:off x="0" y="0"/>
            <a:ext cx="1123682" cy="2261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19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D0-8238-4340-A956-AA1BF3D37582}" type="datetimeFigureOut">
              <a:rPr lang="es-MX" smtClean="0"/>
              <a:t>19/05/2023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D426-8CC5-44A7-AB0C-B163A96F42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13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D0-8238-4340-A956-AA1BF3D37582}" type="datetimeFigureOut">
              <a:rPr lang="es-MX" smtClean="0"/>
              <a:t>19/05/2023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D426-8CC5-44A7-AB0C-B163A96F42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266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D0-8238-4340-A956-AA1BF3D37582}" type="datetimeFigureOut">
              <a:rPr lang="es-MX" smtClean="0"/>
              <a:t>19/05/2023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D426-8CC5-44A7-AB0C-B163A96F42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3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E1BD0-8238-4340-A956-AA1BF3D37582}" type="datetimeFigureOut">
              <a:rPr lang="es-MX" smtClean="0"/>
              <a:t>19/05/2023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4D426-8CC5-44A7-AB0C-B163A96F42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08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28475" y="163789"/>
            <a:ext cx="110070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7ABF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rgbClr val="117AB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28474" y="1624289"/>
            <a:ext cx="11007055" cy="458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28475" y="63349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892329" y="63576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5153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957263" y="163789"/>
            <a:ext cx="10678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7ABF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rgbClr val="117AB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s-ES" dirty="0"/>
              <a:t>Haga clic para agregar título</a:t>
            </a:r>
            <a:endParaRPr dirty="0"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957263" y="1624289"/>
            <a:ext cx="10678266" cy="458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dirty="0"/>
              <a:t>Haga clic para agregar texto</a:t>
            </a:r>
            <a:endParaRPr dirty="0"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28475" y="63349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892329" y="63576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1" name="Google Shape;24;p5" descr="Icono&#10;&#10;Descripción generada automáticamente">
            <a:extLst>
              <a:ext uri="{FF2B5EF4-FFF2-40B4-BE49-F238E27FC236}">
                <a16:creationId xmlns:a16="http://schemas.microsoft.com/office/drawing/2014/main" id="{63FDA317-070C-FA4A-9D49-7989D02A772F}"/>
              </a:ext>
            </a:extLst>
          </p:cNvPr>
          <p:cNvPicPr preferRelativeResize="0"/>
          <p:nvPr userDrawn="1"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692"/>
            <a:ext cx="588686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97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08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2000" b="0" i="0" u="none" strike="noStrike" cap="none">
          <a:solidFill>
            <a:srgbClr val="000000"/>
          </a:solidFill>
          <a:latin typeface="Myriad Pro" panose="020B0503030403020204" pitchFamily="34" charset="0"/>
          <a:ea typeface="Myriad Pro" panose="020B05030304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al.org/es/ridasicc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ridasicc@cepal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emf"/><Relationship Id="rId5" Type="http://schemas.openxmlformats.org/officeDocument/2006/relationships/image" Target="../media/image12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EB586-A0B8-7742-A6C5-4AC51F910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310" y="3913123"/>
            <a:ext cx="6730022" cy="605919"/>
          </a:xfrm>
        </p:spPr>
        <p:txBody>
          <a:bodyPr>
            <a:noAutofit/>
          </a:bodyPr>
          <a:lstStyle/>
          <a:p>
            <a:pPr algn="l"/>
            <a:br>
              <a:rPr lang="es-MX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s-ES" sz="20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Primer foro de inversión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</a:t>
            </a:r>
            <a:r>
              <a:rPr lang="es-ES" sz="20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limática en Centroamérica: Aumentando la ambición para implementar las NDC </a:t>
            </a:r>
            <a:endParaRPr lang="es-NI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Google Shape;53;p1" descr="Texto&#10;&#10;Descripción generada automáticamente">
            <a:extLst>
              <a:ext uri="{FF2B5EF4-FFF2-40B4-BE49-F238E27FC236}">
                <a16:creationId xmlns:a16="http://schemas.microsoft.com/office/drawing/2014/main" id="{5B9991C2-A4CE-8648-807E-77BB89F12B2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80309" y="193944"/>
            <a:ext cx="4758524" cy="16972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E1F8EB4A-C992-D04D-8042-B6E1A79B84AD}"/>
              </a:ext>
            </a:extLst>
          </p:cNvPr>
          <p:cNvSpPr/>
          <p:nvPr/>
        </p:nvSpPr>
        <p:spPr>
          <a:xfrm flipV="1">
            <a:off x="3262090" y="3429000"/>
            <a:ext cx="3034538" cy="68291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9F3347-188D-6242-A694-E36D4D768F38}"/>
              </a:ext>
            </a:extLst>
          </p:cNvPr>
          <p:cNvSpPr txBox="1"/>
          <p:nvPr/>
        </p:nvSpPr>
        <p:spPr>
          <a:xfrm>
            <a:off x="3180310" y="4383753"/>
            <a:ext cx="4118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000" dirty="0">
                <a:solidFill>
                  <a:srgbClr val="0070C0"/>
                </a:solidFill>
              </a:rPr>
              <a:t>Ciudad de Guatemala, Guatemala</a:t>
            </a:r>
          </a:p>
          <a:p>
            <a:r>
              <a:rPr lang="es-NI" sz="2000" dirty="0">
                <a:solidFill>
                  <a:srgbClr val="0070C0"/>
                </a:solidFill>
              </a:rPr>
              <a:t>18 de mayo, 2023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3438F2C-F4EB-40B4-AB28-654D5CBE825C}"/>
              </a:ext>
            </a:extLst>
          </p:cNvPr>
          <p:cNvSpPr txBox="1">
            <a:spLocks/>
          </p:cNvSpPr>
          <p:nvPr/>
        </p:nvSpPr>
        <p:spPr>
          <a:xfrm>
            <a:off x="3180309" y="2268278"/>
            <a:ext cx="7445250" cy="1194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Proyecto RIDASICC: </a:t>
            </a:r>
            <a:r>
              <a:rPr lang="es-ES" sz="2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¿Cómo integrar el cambio climático en la estructuración de proyectos e inversiones públicas? </a:t>
            </a:r>
            <a:endParaRPr lang="es-NI" sz="2800" b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11" name="Grupo 8">
            <a:extLst>
              <a:ext uri="{FF2B5EF4-FFF2-40B4-BE49-F238E27FC236}">
                <a16:creationId xmlns:a16="http://schemas.microsoft.com/office/drawing/2014/main" id="{0D79D3E6-80A7-FF1D-2B33-DFEB723AFC57}"/>
              </a:ext>
            </a:extLst>
          </p:cNvPr>
          <p:cNvGrpSpPr/>
          <p:nvPr/>
        </p:nvGrpSpPr>
        <p:grpSpPr>
          <a:xfrm>
            <a:off x="2088104" y="5257801"/>
            <a:ext cx="9987940" cy="1490870"/>
            <a:chOff x="1763180" y="5441813"/>
            <a:chExt cx="10068577" cy="1520083"/>
          </a:xfrm>
        </p:grpSpPr>
        <p:pic>
          <p:nvPicPr>
            <p:cNvPr id="12" name="Imagen 9">
              <a:extLst>
                <a:ext uri="{FF2B5EF4-FFF2-40B4-BE49-F238E27FC236}">
                  <a16:creationId xmlns:a16="http://schemas.microsoft.com/office/drawing/2014/main" id="{6B1F2C33-5562-2853-A04A-21803289BF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779"/>
            <a:stretch/>
          </p:blipFill>
          <p:spPr>
            <a:xfrm>
              <a:off x="1763180" y="5477098"/>
              <a:ext cx="2445699" cy="1484798"/>
            </a:xfrm>
            <a:prstGeom prst="rect">
              <a:avLst/>
            </a:prstGeom>
          </p:spPr>
        </p:pic>
        <p:pic>
          <p:nvPicPr>
            <p:cNvPr id="13" name="Imagen 1">
              <a:extLst>
                <a:ext uri="{FF2B5EF4-FFF2-40B4-BE49-F238E27FC236}">
                  <a16:creationId xmlns:a16="http://schemas.microsoft.com/office/drawing/2014/main" id="{BC54C60D-2A1E-502E-7CB5-1E3FC77D37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201" t="26092" r="71280" b="19797"/>
            <a:stretch/>
          </p:blipFill>
          <p:spPr>
            <a:xfrm>
              <a:off x="4208879" y="5603289"/>
              <a:ext cx="3499180" cy="1079776"/>
            </a:xfrm>
            <a:prstGeom prst="rect">
              <a:avLst/>
            </a:prstGeom>
          </p:spPr>
        </p:pic>
        <p:pic>
          <p:nvPicPr>
            <p:cNvPr id="14" name="Imagen 1">
              <a:extLst>
                <a:ext uri="{FF2B5EF4-FFF2-40B4-BE49-F238E27FC236}">
                  <a16:creationId xmlns:a16="http://schemas.microsoft.com/office/drawing/2014/main" id="{7CE91F19-25D1-ED2B-5817-8DC2D3CA6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4970"/>
            <a:stretch/>
          </p:blipFill>
          <p:spPr>
            <a:xfrm>
              <a:off x="7427212" y="5441813"/>
              <a:ext cx="4404545" cy="1399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312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5;p1">
            <a:extLst>
              <a:ext uri="{FF2B5EF4-FFF2-40B4-BE49-F238E27FC236}">
                <a16:creationId xmlns:a16="http://schemas.microsoft.com/office/drawing/2014/main" id="{80143B97-3C1F-2FCF-D726-6307110A0BD8}"/>
              </a:ext>
            </a:extLst>
          </p:cNvPr>
          <p:cNvSpPr/>
          <p:nvPr/>
        </p:nvSpPr>
        <p:spPr>
          <a:xfrm>
            <a:off x="825288" y="614756"/>
            <a:ext cx="4573190" cy="45719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42CC014-49AC-DD07-BBDA-7822061D453D}"/>
              </a:ext>
            </a:extLst>
          </p:cNvPr>
          <p:cNvSpPr txBox="1">
            <a:spLocks/>
          </p:cNvSpPr>
          <p:nvPr/>
        </p:nvSpPr>
        <p:spPr>
          <a:xfrm>
            <a:off x="801881" y="112599"/>
            <a:ext cx="10677525" cy="4421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3100" b="1" i="0" u="none" strike="noStrike" kern="0" cap="none" spc="0" normalizeH="0" baseline="0" noProof="0" dirty="0">
                <a:ln>
                  <a:noFill/>
                </a:ln>
                <a:solidFill>
                  <a:srgbClr val="117AB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RIDASICC: </a:t>
            </a:r>
            <a:r>
              <a:rPr lang="es-ES_tradnl" sz="3100" kern="0" dirty="0">
                <a:solidFill>
                  <a:srgbClr val="117ABF"/>
                </a:solidFill>
                <a:sym typeface="Open Sans SemiBold"/>
              </a:rPr>
              <a:t>Productos</a:t>
            </a:r>
            <a:endParaRPr kumimoji="0" lang="es-MX" sz="3100" b="1" i="0" u="none" strike="noStrike" kern="0" cap="none" spc="0" normalizeH="0" baseline="0" noProof="0" dirty="0">
              <a:ln>
                <a:noFill/>
              </a:ln>
              <a:solidFill>
                <a:srgbClr val="117AB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SemiBold"/>
            </a:endParaRPr>
          </a:p>
        </p:txBody>
      </p:sp>
      <p:grpSp>
        <p:nvGrpSpPr>
          <p:cNvPr id="2" name="Grupo 24">
            <a:extLst>
              <a:ext uri="{FF2B5EF4-FFF2-40B4-BE49-F238E27FC236}">
                <a16:creationId xmlns:a16="http://schemas.microsoft.com/office/drawing/2014/main" id="{DCCA1320-EB74-8917-9463-21D9F18AC236}"/>
              </a:ext>
            </a:extLst>
          </p:cNvPr>
          <p:cNvGrpSpPr/>
          <p:nvPr/>
        </p:nvGrpSpPr>
        <p:grpSpPr>
          <a:xfrm>
            <a:off x="4476431" y="907670"/>
            <a:ext cx="2281233" cy="4993106"/>
            <a:chOff x="1567671" y="907670"/>
            <a:chExt cx="2281233" cy="499310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5B968783-64F6-00A4-C111-E7B2D389D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381" y="5189618"/>
              <a:ext cx="12013" cy="607848"/>
            </a:xfrm>
            <a:custGeom>
              <a:avLst/>
              <a:gdLst>
                <a:gd name="T0" fmla="*/ 22 w 23"/>
                <a:gd name="T1" fmla="*/ 1115 h 1116"/>
                <a:gd name="T2" fmla="*/ 0 w 23"/>
                <a:gd name="T3" fmla="*/ 1115 h 1116"/>
                <a:gd name="T4" fmla="*/ 0 w 23"/>
                <a:gd name="T5" fmla="*/ 0 h 1116"/>
                <a:gd name="T6" fmla="*/ 22 w 23"/>
                <a:gd name="T7" fmla="*/ 0 h 1116"/>
                <a:gd name="T8" fmla="*/ 22 w 23"/>
                <a:gd name="T9" fmla="*/ 1115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16">
                  <a:moveTo>
                    <a:pt x="22" y="1115"/>
                  </a:moveTo>
                  <a:lnTo>
                    <a:pt x="0" y="1115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111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6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3783FB9-12DB-9E38-3C90-CA2F4336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30" y="4194957"/>
              <a:ext cx="1100373" cy="1102775"/>
            </a:xfrm>
            <a:custGeom>
              <a:avLst/>
              <a:gdLst>
                <a:gd name="T0" fmla="*/ 0 w 2018"/>
                <a:gd name="T1" fmla="*/ 3 h 2023"/>
                <a:gd name="T2" fmla="*/ 0 w 2018"/>
                <a:gd name="T3" fmla="*/ 2022 h 2023"/>
                <a:gd name="T4" fmla="*/ 2017 w 2018"/>
                <a:gd name="T5" fmla="*/ 2022 h 2023"/>
                <a:gd name="T6" fmla="*/ 2017 w 2018"/>
                <a:gd name="T7" fmla="*/ 0 h 2023"/>
                <a:gd name="T8" fmla="*/ 0 w 2018"/>
                <a:gd name="T9" fmla="*/ 3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8" h="2023">
                  <a:moveTo>
                    <a:pt x="0" y="3"/>
                  </a:moveTo>
                  <a:lnTo>
                    <a:pt x="0" y="2022"/>
                  </a:lnTo>
                  <a:lnTo>
                    <a:pt x="2017" y="2022"/>
                  </a:lnTo>
                  <a:lnTo>
                    <a:pt x="2017" y="0"/>
                  </a:lnTo>
                  <a:lnTo>
                    <a:pt x="0" y="3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6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" name="Grupo 62">
              <a:extLst>
                <a:ext uri="{FF2B5EF4-FFF2-40B4-BE49-F238E27FC236}">
                  <a16:creationId xmlns:a16="http://schemas.microsoft.com/office/drawing/2014/main" id="{AC1BE699-1B3E-0B80-A5BF-2847A82F008D}"/>
                </a:ext>
              </a:extLst>
            </p:cNvPr>
            <p:cNvGrpSpPr/>
            <p:nvPr/>
          </p:nvGrpSpPr>
          <p:grpSpPr>
            <a:xfrm>
              <a:off x="1567671" y="907670"/>
              <a:ext cx="2281233" cy="4388861"/>
              <a:chOff x="1567671" y="907670"/>
              <a:chExt cx="2281233" cy="4388861"/>
            </a:xfrm>
          </p:grpSpPr>
          <p:sp>
            <p:nvSpPr>
              <p:cNvPr id="17" name="Freeform 4">
                <a:extLst>
                  <a:ext uri="{FF2B5EF4-FFF2-40B4-BE49-F238E27FC236}">
                    <a16:creationId xmlns:a16="http://schemas.microsoft.com/office/drawing/2014/main" id="{C0C00787-60C7-7004-734F-32EE77045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7671" y="1645840"/>
                <a:ext cx="1998931" cy="629471"/>
              </a:xfrm>
              <a:custGeom>
                <a:avLst/>
                <a:gdLst>
                  <a:gd name="T0" fmla="*/ 0 w 3669"/>
                  <a:gd name="T1" fmla="*/ 0 h 1155"/>
                  <a:gd name="T2" fmla="*/ 3668 w 3669"/>
                  <a:gd name="T3" fmla="*/ 0 h 1155"/>
                  <a:gd name="T4" fmla="*/ 3668 w 3669"/>
                  <a:gd name="T5" fmla="*/ 1154 h 1155"/>
                  <a:gd name="T6" fmla="*/ 134 w 3669"/>
                  <a:gd name="T7" fmla="*/ 1154 h 1155"/>
                  <a:gd name="T8" fmla="*/ 134 w 3669"/>
                  <a:gd name="T9" fmla="*/ 1154 h 1155"/>
                  <a:gd name="T10" fmla="*/ 0 w 3669"/>
                  <a:gd name="T11" fmla="*/ 1020 h 1155"/>
                  <a:gd name="T12" fmla="*/ 0 w 3669"/>
                  <a:gd name="T13" fmla="*/ 1020 h 1155"/>
                  <a:gd name="T14" fmla="*/ 0 w 3669"/>
                  <a:gd name="T15" fmla="*/ 0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69" h="1155">
                    <a:moveTo>
                      <a:pt x="0" y="0"/>
                    </a:moveTo>
                    <a:lnTo>
                      <a:pt x="3668" y="0"/>
                    </a:lnTo>
                    <a:lnTo>
                      <a:pt x="3668" y="1154"/>
                    </a:lnTo>
                    <a:lnTo>
                      <a:pt x="134" y="1154"/>
                    </a:lnTo>
                    <a:lnTo>
                      <a:pt x="134" y="1154"/>
                    </a:lnTo>
                    <a:cubicBezTo>
                      <a:pt x="60" y="1154"/>
                      <a:pt x="0" y="1094"/>
                      <a:pt x="0" y="1020"/>
                    </a:cubicBezTo>
                    <a:lnTo>
                      <a:pt x="0" y="10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3266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 panose="020B0306030504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243D983-F674-C6E8-13F7-4FC556A36DC2}"/>
                  </a:ext>
                </a:extLst>
              </p:cNvPr>
              <p:cNvSpPr/>
              <p:nvPr/>
            </p:nvSpPr>
            <p:spPr>
              <a:xfrm>
                <a:off x="1795916" y="907670"/>
                <a:ext cx="1998931" cy="43426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 panose="020B0306030504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CB088058-F484-8B5F-5EB5-1342E3704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47330" y="4194957"/>
                <a:ext cx="1100373" cy="1102775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3266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 panose="020B0306030504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3D4CE8C9-1A33-A1F1-C3E4-787F5FDEF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7671" y="1280650"/>
                <a:ext cx="1998931" cy="807261"/>
              </a:xfrm>
              <a:custGeom>
                <a:avLst/>
                <a:gdLst>
                  <a:gd name="T0" fmla="*/ 379 w 3669"/>
                  <a:gd name="T1" fmla="*/ 0 h 1481"/>
                  <a:gd name="T2" fmla="*/ 3091 w 3669"/>
                  <a:gd name="T3" fmla="*/ 0 h 1481"/>
                  <a:gd name="T4" fmla="*/ 3091 w 3669"/>
                  <a:gd name="T5" fmla="*/ 0 h 1481"/>
                  <a:gd name="T6" fmla="*/ 3668 w 3669"/>
                  <a:gd name="T7" fmla="*/ 577 h 1481"/>
                  <a:gd name="T8" fmla="*/ 3668 w 3669"/>
                  <a:gd name="T9" fmla="*/ 577 h 1481"/>
                  <a:gd name="T10" fmla="*/ 3668 w 3669"/>
                  <a:gd name="T11" fmla="*/ 577 h 1481"/>
                  <a:gd name="T12" fmla="*/ 3091 w 3669"/>
                  <a:gd name="T13" fmla="*/ 1154 h 1481"/>
                  <a:gd name="T14" fmla="*/ 3091 w 3669"/>
                  <a:gd name="T15" fmla="*/ 1154 h 1481"/>
                  <a:gd name="T16" fmla="*/ 602 w 3669"/>
                  <a:gd name="T17" fmla="*/ 1154 h 1481"/>
                  <a:gd name="T18" fmla="*/ 397 w 3669"/>
                  <a:gd name="T19" fmla="*/ 1154 h 1481"/>
                  <a:gd name="T20" fmla="*/ 327 w 3669"/>
                  <a:gd name="T21" fmla="*/ 1154 h 1481"/>
                  <a:gd name="T22" fmla="*/ 327 w 3669"/>
                  <a:gd name="T23" fmla="*/ 1154 h 1481"/>
                  <a:gd name="T24" fmla="*/ 0 w 3669"/>
                  <a:gd name="T25" fmla="*/ 1480 h 1481"/>
                  <a:gd name="T26" fmla="*/ 0 w 3669"/>
                  <a:gd name="T27" fmla="*/ 1480 h 1481"/>
                  <a:gd name="T28" fmla="*/ 0 w 3669"/>
                  <a:gd name="T29" fmla="*/ 379 h 1481"/>
                  <a:gd name="T30" fmla="*/ 0 w 3669"/>
                  <a:gd name="T31" fmla="*/ 379 h 1481"/>
                  <a:gd name="T32" fmla="*/ 379 w 3669"/>
                  <a:gd name="T33" fmla="*/ 0 h 1481"/>
                  <a:gd name="T34" fmla="*/ 379 w 3669"/>
                  <a:gd name="T35" fmla="*/ 0 h 1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69" h="1481">
                    <a:moveTo>
                      <a:pt x="379" y="0"/>
                    </a:moveTo>
                    <a:lnTo>
                      <a:pt x="3091" y="0"/>
                    </a:lnTo>
                    <a:lnTo>
                      <a:pt x="3091" y="0"/>
                    </a:lnTo>
                    <a:cubicBezTo>
                      <a:pt x="3410" y="0"/>
                      <a:pt x="3668" y="258"/>
                      <a:pt x="3668" y="577"/>
                    </a:cubicBezTo>
                    <a:lnTo>
                      <a:pt x="3668" y="577"/>
                    </a:lnTo>
                    <a:lnTo>
                      <a:pt x="3668" y="577"/>
                    </a:lnTo>
                    <a:cubicBezTo>
                      <a:pt x="3668" y="895"/>
                      <a:pt x="3410" y="1154"/>
                      <a:pt x="3091" y="1154"/>
                    </a:cubicBezTo>
                    <a:lnTo>
                      <a:pt x="3091" y="1154"/>
                    </a:lnTo>
                    <a:lnTo>
                      <a:pt x="602" y="1154"/>
                    </a:lnTo>
                    <a:lnTo>
                      <a:pt x="397" y="1154"/>
                    </a:lnTo>
                    <a:lnTo>
                      <a:pt x="327" y="1154"/>
                    </a:lnTo>
                    <a:lnTo>
                      <a:pt x="327" y="1154"/>
                    </a:lnTo>
                    <a:cubicBezTo>
                      <a:pt x="147" y="1154"/>
                      <a:pt x="0" y="1300"/>
                      <a:pt x="0" y="1480"/>
                    </a:cubicBezTo>
                    <a:lnTo>
                      <a:pt x="0" y="1480"/>
                    </a:lnTo>
                    <a:lnTo>
                      <a:pt x="0" y="379"/>
                    </a:lnTo>
                    <a:lnTo>
                      <a:pt x="0" y="379"/>
                    </a:lnTo>
                    <a:cubicBezTo>
                      <a:pt x="0" y="169"/>
                      <a:pt x="170" y="0"/>
                      <a:pt x="379" y="0"/>
                    </a:cubicBezTo>
                    <a:lnTo>
                      <a:pt x="379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3266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 panose="020B0306030504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FBB7930-EA15-ED6A-0C17-7D8F49C79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874" y="5696557"/>
              <a:ext cx="204219" cy="204219"/>
            </a:xfrm>
            <a:custGeom>
              <a:avLst/>
              <a:gdLst>
                <a:gd name="T0" fmla="*/ 0 w 374"/>
                <a:gd name="T1" fmla="*/ 186 h 374"/>
                <a:gd name="T2" fmla="*/ 186 w 374"/>
                <a:gd name="T3" fmla="*/ 0 h 374"/>
                <a:gd name="T4" fmla="*/ 186 w 374"/>
                <a:gd name="T5" fmla="*/ 0 h 374"/>
                <a:gd name="T6" fmla="*/ 186 w 374"/>
                <a:gd name="T7" fmla="*/ 0 h 374"/>
                <a:gd name="T8" fmla="*/ 373 w 374"/>
                <a:gd name="T9" fmla="*/ 186 h 374"/>
                <a:gd name="T10" fmla="*/ 373 w 374"/>
                <a:gd name="T11" fmla="*/ 186 h 374"/>
                <a:gd name="T12" fmla="*/ 373 w 374"/>
                <a:gd name="T13" fmla="*/ 186 h 374"/>
                <a:gd name="T14" fmla="*/ 186 w 374"/>
                <a:gd name="T15" fmla="*/ 373 h 374"/>
                <a:gd name="T16" fmla="*/ 186 w 374"/>
                <a:gd name="T17" fmla="*/ 373 h 374"/>
                <a:gd name="T18" fmla="*/ 186 w 374"/>
                <a:gd name="T19" fmla="*/ 373 h 374"/>
                <a:gd name="T20" fmla="*/ 0 w 374"/>
                <a:gd name="T21" fmla="*/ 186 h 374"/>
                <a:gd name="T22" fmla="*/ 0 w 374"/>
                <a:gd name="T23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4" h="374">
                  <a:moveTo>
                    <a:pt x="0" y="186"/>
                  </a:moveTo>
                  <a:cubicBezTo>
                    <a:pt x="0" y="84"/>
                    <a:pt x="83" y="0"/>
                    <a:pt x="186" y="0"/>
                  </a:cubicBezTo>
                  <a:lnTo>
                    <a:pt x="186" y="0"/>
                  </a:lnTo>
                  <a:lnTo>
                    <a:pt x="186" y="0"/>
                  </a:lnTo>
                  <a:cubicBezTo>
                    <a:pt x="289" y="0"/>
                    <a:pt x="373" y="84"/>
                    <a:pt x="373" y="186"/>
                  </a:cubicBezTo>
                  <a:lnTo>
                    <a:pt x="373" y="186"/>
                  </a:lnTo>
                  <a:lnTo>
                    <a:pt x="373" y="186"/>
                  </a:lnTo>
                  <a:cubicBezTo>
                    <a:pt x="373" y="290"/>
                    <a:pt x="289" y="373"/>
                    <a:pt x="186" y="373"/>
                  </a:cubicBezTo>
                  <a:lnTo>
                    <a:pt x="186" y="373"/>
                  </a:lnTo>
                  <a:lnTo>
                    <a:pt x="186" y="373"/>
                  </a:lnTo>
                  <a:cubicBezTo>
                    <a:pt x="83" y="373"/>
                    <a:pt x="0" y="290"/>
                    <a:pt x="0" y="186"/>
                  </a:cubicBezTo>
                  <a:lnTo>
                    <a:pt x="0" y="18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6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E87480-F643-1DEA-4278-68EC9C7C9F98}"/>
                </a:ext>
              </a:extLst>
            </p:cNvPr>
            <p:cNvSpPr txBox="1"/>
            <p:nvPr/>
          </p:nvSpPr>
          <p:spPr>
            <a:xfrm>
              <a:off x="1795916" y="1425354"/>
              <a:ext cx="1822935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  <a:sym typeface="Arial"/>
                </a:rPr>
                <a:t>IDENTIFICACIÓN</a:t>
              </a:r>
            </a:p>
          </p:txBody>
        </p:sp>
        <p:sp>
          <p:nvSpPr>
            <p:cNvPr id="12" name="Rectángulo 45">
              <a:extLst>
                <a:ext uri="{FF2B5EF4-FFF2-40B4-BE49-F238E27FC236}">
                  <a16:creationId xmlns:a16="http://schemas.microsoft.com/office/drawing/2014/main" id="{B5769B67-68D0-DE00-DA6A-7D1F30DA91C5}"/>
                </a:ext>
              </a:extLst>
            </p:cNvPr>
            <p:cNvSpPr/>
            <p:nvPr/>
          </p:nvSpPr>
          <p:spPr>
            <a:xfrm>
              <a:off x="1795916" y="2299382"/>
              <a:ext cx="1998931" cy="7819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Daños y pérdidas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AP&amp;S y Vial</a:t>
              </a:r>
            </a:p>
          </p:txBody>
        </p:sp>
        <p:sp>
          <p:nvSpPr>
            <p:cNvPr id="16" name="Rectángulo 46">
              <a:extLst>
                <a:ext uri="{FF2B5EF4-FFF2-40B4-BE49-F238E27FC236}">
                  <a16:creationId xmlns:a16="http://schemas.microsoft.com/office/drawing/2014/main" id="{979EA153-63D0-F456-E4B5-B07A78159959}"/>
                </a:ext>
              </a:extLst>
            </p:cNvPr>
            <p:cNvSpPr/>
            <p:nvPr/>
          </p:nvSpPr>
          <p:spPr>
            <a:xfrm>
              <a:off x="1822344" y="3292843"/>
              <a:ext cx="1998931" cy="7819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Análisis de demanda con CC en AP&amp;S</a:t>
              </a:r>
            </a:p>
          </p:txBody>
        </p:sp>
      </p:grpSp>
      <p:grpSp>
        <p:nvGrpSpPr>
          <p:cNvPr id="21" name="Grupo 25">
            <a:extLst>
              <a:ext uri="{FF2B5EF4-FFF2-40B4-BE49-F238E27FC236}">
                <a16:creationId xmlns:a16="http://schemas.microsoft.com/office/drawing/2014/main" id="{97F28176-927B-F6A6-4BCC-D9B983C90DEE}"/>
              </a:ext>
            </a:extLst>
          </p:cNvPr>
          <p:cNvGrpSpPr/>
          <p:nvPr/>
        </p:nvGrpSpPr>
        <p:grpSpPr>
          <a:xfrm>
            <a:off x="7118847" y="907670"/>
            <a:ext cx="2281233" cy="4993106"/>
            <a:chOff x="4210087" y="907670"/>
            <a:chExt cx="2281233" cy="4993106"/>
          </a:xfrm>
        </p:grpSpPr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8B773089-B312-7CEB-986A-7D6F59462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797" y="5189618"/>
              <a:ext cx="12013" cy="607848"/>
            </a:xfrm>
            <a:custGeom>
              <a:avLst/>
              <a:gdLst>
                <a:gd name="T0" fmla="*/ 22 w 23"/>
                <a:gd name="T1" fmla="*/ 1115 h 1116"/>
                <a:gd name="T2" fmla="*/ 0 w 23"/>
                <a:gd name="T3" fmla="*/ 1115 h 1116"/>
                <a:gd name="T4" fmla="*/ 0 w 23"/>
                <a:gd name="T5" fmla="*/ 0 h 1116"/>
                <a:gd name="T6" fmla="*/ 22 w 23"/>
                <a:gd name="T7" fmla="*/ 0 h 1116"/>
                <a:gd name="T8" fmla="*/ 22 w 23"/>
                <a:gd name="T9" fmla="*/ 1115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16">
                  <a:moveTo>
                    <a:pt x="22" y="1115"/>
                  </a:moveTo>
                  <a:lnTo>
                    <a:pt x="0" y="1115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111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6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A1F738D5-FDFA-0C1D-A508-81972A6D2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9746" y="4194957"/>
              <a:ext cx="1100373" cy="1102775"/>
            </a:xfrm>
            <a:custGeom>
              <a:avLst/>
              <a:gdLst>
                <a:gd name="T0" fmla="*/ 0 w 2018"/>
                <a:gd name="T1" fmla="*/ 3 h 2023"/>
                <a:gd name="T2" fmla="*/ 0 w 2018"/>
                <a:gd name="T3" fmla="*/ 2022 h 2023"/>
                <a:gd name="T4" fmla="*/ 2017 w 2018"/>
                <a:gd name="T5" fmla="*/ 2022 h 2023"/>
                <a:gd name="T6" fmla="*/ 2017 w 2018"/>
                <a:gd name="T7" fmla="*/ 0 h 2023"/>
                <a:gd name="T8" fmla="*/ 0 w 2018"/>
                <a:gd name="T9" fmla="*/ 3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8" h="2023">
                  <a:moveTo>
                    <a:pt x="0" y="3"/>
                  </a:moveTo>
                  <a:lnTo>
                    <a:pt x="0" y="2022"/>
                  </a:lnTo>
                  <a:lnTo>
                    <a:pt x="2017" y="2022"/>
                  </a:lnTo>
                  <a:lnTo>
                    <a:pt x="2017" y="0"/>
                  </a:lnTo>
                  <a:lnTo>
                    <a:pt x="0" y="3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6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4" name="Grupo 63">
              <a:extLst>
                <a:ext uri="{FF2B5EF4-FFF2-40B4-BE49-F238E27FC236}">
                  <a16:creationId xmlns:a16="http://schemas.microsoft.com/office/drawing/2014/main" id="{555C5864-786F-5421-3A03-5617EA43FAD8}"/>
                </a:ext>
              </a:extLst>
            </p:cNvPr>
            <p:cNvGrpSpPr/>
            <p:nvPr/>
          </p:nvGrpSpPr>
          <p:grpSpPr>
            <a:xfrm>
              <a:off x="4210087" y="907670"/>
              <a:ext cx="2281233" cy="4388861"/>
              <a:chOff x="4210087" y="907670"/>
              <a:chExt cx="2281233" cy="4388861"/>
            </a:xfrm>
          </p:grpSpPr>
          <p:sp>
            <p:nvSpPr>
              <p:cNvPr id="29" name="Freeform 4">
                <a:extLst>
                  <a:ext uri="{FF2B5EF4-FFF2-40B4-BE49-F238E27FC236}">
                    <a16:creationId xmlns:a16="http://schemas.microsoft.com/office/drawing/2014/main" id="{89CB82D5-EDDF-A7D8-C1AE-98B74AC84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087" y="1645840"/>
                <a:ext cx="1998931" cy="629471"/>
              </a:xfrm>
              <a:custGeom>
                <a:avLst/>
                <a:gdLst>
                  <a:gd name="T0" fmla="*/ 0 w 3669"/>
                  <a:gd name="T1" fmla="*/ 0 h 1155"/>
                  <a:gd name="T2" fmla="*/ 3668 w 3669"/>
                  <a:gd name="T3" fmla="*/ 0 h 1155"/>
                  <a:gd name="T4" fmla="*/ 3668 w 3669"/>
                  <a:gd name="T5" fmla="*/ 1154 h 1155"/>
                  <a:gd name="T6" fmla="*/ 134 w 3669"/>
                  <a:gd name="T7" fmla="*/ 1154 h 1155"/>
                  <a:gd name="T8" fmla="*/ 134 w 3669"/>
                  <a:gd name="T9" fmla="*/ 1154 h 1155"/>
                  <a:gd name="T10" fmla="*/ 0 w 3669"/>
                  <a:gd name="T11" fmla="*/ 1020 h 1155"/>
                  <a:gd name="T12" fmla="*/ 0 w 3669"/>
                  <a:gd name="T13" fmla="*/ 1020 h 1155"/>
                  <a:gd name="T14" fmla="*/ 0 w 3669"/>
                  <a:gd name="T15" fmla="*/ 0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69" h="1155">
                    <a:moveTo>
                      <a:pt x="0" y="0"/>
                    </a:moveTo>
                    <a:lnTo>
                      <a:pt x="3668" y="0"/>
                    </a:lnTo>
                    <a:lnTo>
                      <a:pt x="3668" y="1154"/>
                    </a:lnTo>
                    <a:lnTo>
                      <a:pt x="134" y="1154"/>
                    </a:lnTo>
                    <a:lnTo>
                      <a:pt x="134" y="1154"/>
                    </a:lnTo>
                    <a:cubicBezTo>
                      <a:pt x="60" y="1154"/>
                      <a:pt x="0" y="1094"/>
                      <a:pt x="0" y="1020"/>
                    </a:cubicBezTo>
                    <a:lnTo>
                      <a:pt x="0" y="10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3266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 panose="020B0306030504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DFB9952-C2FC-36B6-EF45-44722238DB95}"/>
                  </a:ext>
                </a:extLst>
              </p:cNvPr>
              <p:cNvSpPr/>
              <p:nvPr/>
            </p:nvSpPr>
            <p:spPr>
              <a:xfrm>
                <a:off x="4438332" y="907670"/>
                <a:ext cx="1998931" cy="43426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 panose="020B0306030504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1" name="Freeform 3">
                <a:extLst>
                  <a:ext uri="{FF2B5EF4-FFF2-40B4-BE49-F238E27FC236}">
                    <a16:creationId xmlns:a16="http://schemas.microsoft.com/office/drawing/2014/main" id="{24EBFE33-9320-2C19-11F7-E7426CAB1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89746" y="4194957"/>
                <a:ext cx="1100373" cy="110277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3266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 panose="020B0306030504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9C41373-5F63-F1B3-BBEB-D4C5FD255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087" y="1280650"/>
                <a:ext cx="1998931" cy="807261"/>
              </a:xfrm>
              <a:custGeom>
                <a:avLst/>
                <a:gdLst>
                  <a:gd name="T0" fmla="*/ 379 w 3669"/>
                  <a:gd name="T1" fmla="*/ 0 h 1481"/>
                  <a:gd name="T2" fmla="*/ 3091 w 3669"/>
                  <a:gd name="T3" fmla="*/ 0 h 1481"/>
                  <a:gd name="T4" fmla="*/ 3091 w 3669"/>
                  <a:gd name="T5" fmla="*/ 0 h 1481"/>
                  <a:gd name="T6" fmla="*/ 3668 w 3669"/>
                  <a:gd name="T7" fmla="*/ 577 h 1481"/>
                  <a:gd name="T8" fmla="*/ 3668 w 3669"/>
                  <a:gd name="T9" fmla="*/ 577 h 1481"/>
                  <a:gd name="T10" fmla="*/ 3668 w 3669"/>
                  <a:gd name="T11" fmla="*/ 577 h 1481"/>
                  <a:gd name="T12" fmla="*/ 3091 w 3669"/>
                  <a:gd name="T13" fmla="*/ 1154 h 1481"/>
                  <a:gd name="T14" fmla="*/ 3091 w 3669"/>
                  <a:gd name="T15" fmla="*/ 1154 h 1481"/>
                  <a:gd name="T16" fmla="*/ 602 w 3669"/>
                  <a:gd name="T17" fmla="*/ 1154 h 1481"/>
                  <a:gd name="T18" fmla="*/ 397 w 3669"/>
                  <a:gd name="T19" fmla="*/ 1154 h 1481"/>
                  <a:gd name="T20" fmla="*/ 327 w 3669"/>
                  <a:gd name="T21" fmla="*/ 1154 h 1481"/>
                  <a:gd name="T22" fmla="*/ 327 w 3669"/>
                  <a:gd name="T23" fmla="*/ 1154 h 1481"/>
                  <a:gd name="T24" fmla="*/ 0 w 3669"/>
                  <a:gd name="T25" fmla="*/ 1480 h 1481"/>
                  <a:gd name="T26" fmla="*/ 0 w 3669"/>
                  <a:gd name="T27" fmla="*/ 1480 h 1481"/>
                  <a:gd name="T28" fmla="*/ 0 w 3669"/>
                  <a:gd name="T29" fmla="*/ 379 h 1481"/>
                  <a:gd name="T30" fmla="*/ 0 w 3669"/>
                  <a:gd name="T31" fmla="*/ 379 h 1481"/>
                  <a:gd name="T32" fmla="*/ 379 w 3669"/>
                  <a:gd name="T33" fmla="*/ 0 h 1481"/>
                  <a:gd name="T34" fmla="*/ 379 w 3669"/>
                  <a:gd name="T35" fmla="*/ 0 h 1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69" h="1481">
                    <a:moveTo>
                      <a:pt x="379" y="0"/>
                    </a:moveTo>
                    <a:lnTo>
                      <a:pt x="3091" y="0"/>
                    </a:lnTo>
                    <a:lnTo>
                      <a:pt x="3091" y="0"/>
                    </a:lnTo>
                    <a:cubicBezTo>
                      <a:pt x="3410" y="0"/>
                      <a:pt x="3668" y="258"/>
                      <a:pt x="3668" y="577"/>
                    </a:cubicBezTo>
                    <a:lnTo>
                      <a:pt x="3668" y="577"/>
                    </a:lnTo>
                    <a:lnTo>
                      <a:pt x="3668" y="577"/>
                    </a:lnTo>
                    <a:cubicBezTo>
                      <a:pt x="3668" y="895"/>
                      <a:pt x="3410" y="1154"/>
                      <a:pt x="3091" y="1154"/>
                    </a:cubicBezTo>
                    <a:lnTo>
                      <a:pt x="3091" y="1154"/>
                    </a:lnTo>
                    <a:lnTo>
                      <a:pt x="602" y="1154"/>
                    </a:lnTo>
                    <a:lnTo>
                      <a:pt x="397" y="1154"/>
                    </a:lnTo>
                    <a:lnTo>
                      <a:pt x="327" y="1154"/>
                    </a:lnTo>
                    <a:lnTo>
                      <a:pt x="327" y="1154"/>
                    </a:lnTo>
                    <a:cubicBezTo>
                      <a:pt x="147" y="1154"/>
                      <a:pt x="0" y="1300"/>
                      <a:pt x="0" y="1480"/>
                    </a:cubicBezTo>
                    <a:lnTo>
                      <a:pt x="0" y="1480"/>
                    </a:lnTo>
                    <a:lnTo>
                      <a:pt x="0" y="379"/>
                    </a:lnTo>
                    <a:lnTo>
                      <a:pt x="0" y="379"/>
                    </a:lnTo>
                    <a:cubicBezTo>
                      <a:pt x="0" y="169"/>
                      <a:pt x="170" y="0"/>
                      <a:pt x="379" y="0"/>
                    </a:cubicBezTo>
                    <a:lnTo>
                      <a:pt x="37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3266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 panose="020B0306030504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BAD1A1F7-8C05-389A-E6E9-995EADD04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290" y="5696557"/>
              <a:ext cx="204219" cy="204219"/>
            </a:xfrm>
            <a:custGeom>
              <a:avLst/>
              <a:gdLst>
                <a:gd name="T0" fmla="*/ 0 w 374"/>
                <a:gd name="T1" fmla="*/ 186 h 374"/>
                <a:gd name="T2" fmla="*/ 186 w 374"/>
                <a:gd name="T3" fmla="*/ 0 h 374"/>
                <a:gd name="T4" fmla="*/ 186 w 374"/>
                <a:gd name="T5" fmla="*/ 0 h 374"/>
                <a:gd name="T6" fmla="*/ 186 w 374"/>
                <a:gd name="T7" fmla="*/ 0 h 374"/>
                <a:gd name="T8" fmla="*/ 373 w 374"/>
                <a:gd name="T9" fmla="*/ 186 h 374"/>
                <a:gd name="T10" fmla="*/ 373 w 374"/>
                <a:gd name="T11" fmla="*/ 186 h 374"/>
                <a:gd name="T12" fmla="*/ 373 w 374"/>
                <a:gd name="T13" fmla="*/ 186 h 374"/>
                <a:gd name="T14" fmla="*/ 186 w 374"/>
                <a:gd name="T15" fmla="*/ 373 h 374"/>
                <a:gd name="T16" fmla="*/ 186 w 374"/>
                <a:gd name="T17" fmla="*/ 373 h 374"/>
                <a:gd name="T18" fmla="*/ 186 w 374"/>
                <a:gd name="T19" fmla="*/ 373 h 374"/>
                <a:gd name="T20" fmla="*/ 0 w 374"/>
                <a:gd name="T21" fmla="*/ 186 h 374"/>
                <a:gd name="T22" fmla="*/ 0 w 374"/>
                <a:gd name="T23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4" h="374">
                  <a:moveTo>
                    <a:pt x="0" y="186"/>
                  </a:moveTo>
                  <a:cubicBezTo>
                    <a:pt x="0" y="84"/>
                    <a:pt x="83" y="0"/>
                    <a:pt x="186" y="0"/>
                  </a:cubicBezTo>
                  <a:lnTo>
                    <a:pt x="186" y="0"/>
                  </a:lnTo>
                  <a:lnTo>
                    <a:pt x="186" y="0"/>
                  </a:lnTo>
                  <a:cubicBezTo>
                    <a:pt x="289" y="0"/>
                    <a:pt x="373" y="84"/>
                    <a:pt x="373" y="186"/>
                  </a:cubicBezTo>
                  <a:lnTo>
                    <a:pt x="373" y="186"/>
                  </a:lnTo>
                  <a:lnTo>
                    <a:pt x="373" y="186"/>
                  </a:lnTo>
                  <a:cubicBezTo>
                    <a:pt x="373" y="290"/>
                    <a:pt x="289" y="373"/>
                    <a:pt x="186" y="373"/>
                  </a:cubicBezTo>
                  <a:lnTo>
                    <a:pt x="186" y="373"/>
                  </a:lnTo>
                  <a:lnTo>
                    <a:pt x="186" y="373"/>
                  </a:lnTo>
                  <a:cubicBezTo>
                    <a:pt x="83" y="373"/>
                    <a:pt x="0" y="290"/>
                    <a:pt x="0" y="186"/>
                  </a:cubicBezTo>
                  <a:lnTo>
                    <a:pt x="0" y="18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6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E547F4-50E9-DC5C-3B9D-8109162C8240}"/>
                </a:ext>
              </a:extLst>
            </p:cNvPr>
            <p:cNvSpPr txBox="1"/>
            <p:nvPr/>
          </p:nvSpPr>
          <p:spPr>
            <a:xfrm>
              <a:off x="4438332" y="1425354"/>
              <a:ext cx="1680268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  <a:sym typeface="Arial"/>
                </a:rPr>
                <a:t>FORMULACIÓN</a:t>
              </a:r>
            </a:p>
          </p:txBody>
        </p:sp>
        <p:sp>
          <p:nvSpPr>
            <p:cNvPr id="27" name="Rectángulo 47">
              <a:extLst>
                <a:ext uri="{FF2B5EF4-FFF2-40B4-BE49-F238E27FC236}">
                  <a16:creationId xmlns:a16="http://schemas.microsoft.com/office/drawing/2014/main" id="{2DB53F09-FF1C-F4F3-4922-F104DCC6DE85}"/>
                </a:ext>
              </a:extLst>
            </p:cNvPr>
            <p:cNvSpPr/>
            <p:nvPr/>
          </p:nvSpPr>
          <p:spPr>
            <a:xfrm>
              <a:off x="4446129" y="2258228"/>
              <a:ext cx="1998931" cy="8972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Selección de medidas RRD-ASICC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AP&amp;S y Vial</a:t>
              </a:r>
            </a:p>
          </p:txBody>
        </p:sp>
        <p:sp>
          <p:nvSpPr>
            <p:cNvPr id="28" name="Rectángulo 48">
              <a:extLst>
                <a:ext uri="{FF2B5EF4-FFF2-40B4-BE49-F238E27FC236}">
                  <a16:creationId xmlns:a16="http://schemas.microsoft.com/office/drawing/2014/main" id="{1DFC3F88-7AE1-1F23-341D-9942502C17D1}"/>
                </a:ext>
              </a:extLst>
            </p:cNvPr>
            <p:cNvSpPr/>
            <p:nvPr/>
          </p:nvSpPr>
          <p:spPr>
            <a:xfrm>
              <a:off x="4464760" y="3311598"/>
              <a:ext cx="1998931" cy="10791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Identificación de elementos técnico-ingenieriles de diseño en AP&amp;S</a:t>
              </a:r>
            </a:p>
          </p:txBody>
        </p:sp>
      </p:grpSp>
      <p:grpSp>
        <p:nvGrpSpPr>
          <p:cNvPr id="33" name="Grupo 26">
            <a:extLst>
              <a:ext uri="{FF2B5EF4-FFF2-40B4-BE49-F238E27FC236}">
                <a16:creationId xmlns:a16="http://schemas.microsoft.com/office/drawing/2014/main" id="{0F218E37-95B5-AC2B-144D-81802CA6E91B}"/>
              </a:ext>
            </a:extLst>
          </p:cNvPr>
          <p:cNvGrpSpPr/>
          <p:nvPr/>
        </p:nvGrpSpPr>
        <p:grpSpPr>
          <a:xfrm>
            <a:off x="9761263" y="907670"/>
            <a:ext cx="2281233" cy="4993106"/>
            <a:chOff x="6852503" y="907670"/>
            <a:chExt cx="2281233" cy="4993106"/>
          </a:xfrm>
        </p:grpSpPr>
        <p:sp>
          <p:nvSpPr>
            <p:cNvPr id="34" name="Freeform 2">
              <a:extLst>
                <a:ext uri="{FF2B5EF4-FFF2-40B4-BE49-F238E27FC236}">
                  <a16:creationId xmlns:a16="http://schemas.microsoft.com/office/drawing/2014/main" id="{E687619A-05A0-92B5-9BD7-BEC7DCD94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213" y="5189618"/>
              <a:ext cx="12013" cy="607848"/>
            </a:xfrm>
            <a:custGeom>
              <a:avLst/>
              <a:gdLst>
                <a:gd name="T0" fmla="*/ 22 w 23"/>
                <a:gd name="T1" fmla="*/ 1115 h 1116"/>
                <a:gd name="T2" fmla="*/ 0 w 23"/>
                <a:gd name="T3" fmla="*/ 1115 h 1116"/>
                <a:gd name="T4" fmla="*/ 0 w 23"/>
                <a:gd name="T5" fmla="*/ 0 h 1116"/>
                <a:gd name="T6" fmla="*/ 22 w 23"/>
                <a:gd name="T7" fmla="*/ 0 h 1116"/>
                <a:gd name="T8" fmla="*/ 22 w 23"/>
                <a:gd name="T9" fmla="*/ 1115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16">
                  <a:moveTo>
                    <a:pt x="22" y="1115"/>
                  </a:moveTo>
                  <a:lnTo>
                    <a:pt x="0" y="1115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111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6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AC40D1F6-DF34-18DE-3AE4-C572EE306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2162" y="4194957"/>
              <a:ext cx="1100373" cy="1102775"/>
            </a:xfrm>
            <a:custGeom>
              <a:avLst/>
              <a:gdLst>
                <a:gd name="T0" fmla="*/ 0 w 2018"/>
                <a:gd name="T1" fmla="*/ 3 h 2023"/>
                <a:gd name="T2" fmla="*/ 0 w 2018"/>
                <a:gd name="T3" fmla="*/ 2022 h 2023"/>
                <a:gd name="T4" fmla="*/ 2017 w 2018"/>
                <a:gd name="T5" fmla="*/ 2022 h 2023"/>
                <a:gd name="T6" fmla="*/ 2017 w 2018"/>
                <a:gd name="T7" fmla="*/ 0 h 2023"/>
                <a:gd name="T8" fmla="*/ 0 w 2018"/>
                <a:gd name="T9" fmla="*/ 3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8" h="2023">
                  <a:moveTo>
                    <a:pt x="0" y="3"/>
                  </a:moveTo>
                  <a:lnTo>
                    <a:pt x="0" y="2022"/>
                  </a:lnTo>
                  <a:lnTo>
                    <a:pt x="2017" y="2022"/>
                  </a:lnTo>
                  <a:lnTo>
                    <a:pt x="2017" y="0"/>
                  </a:lnTo>
                  <a:lnTo>
                    <a:pt x="0" y="3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6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6" name="Grupo 64">
              <a:extLst>
                <a:ext uri="{FF2B5EF4-FFF2-40B4-BE49-F238E27FC236}">
                  <a16:creationId xmlns:a16="http://schemas.microsoft.com/office/drawing/2014/main" id="{778E12E4-40DC-E5E0-4E91-834B9B349F11}"/>
                </a:ext>
              </a:extLst>
            </p:cNvPr>
            <p:cNvGrpSpPr/>
            <p:nvPr/>
          </p:nvGrpSpPr>
          <p:grpSpPr>
            <a:xfrm>
              <a:off x="6852503" y="907670"/>
              <a:ext cx="2281233" cy="4388861"/>
              <a:chOff x="6852503" y="907670"/>
              <a:chExt cx="2281233" cy="4388861"/>
            </a:xfrm>
          </p:grpSpPr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2C01FCB0-26E3-8C1A-3525-1B28E9047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2503" y="1645840"/>
                <a:ext cx="1998931" cy="629471"/>
              </a:xfrm>
              <a:custGeom>
                <a:avLst/>
                <a:gdLst>
                  <a:gd name="T0" fmla="*/ 0 w 3669"/>
                  <a:gd name="T1" fmla="*/ 0 h 1155"/>
                  <a:gd name="T2" fmla="*/ 3668 w 3669"/>
                  <a:gd name="T3" fmla="*/ 0 h 1155"/>
                  <a:gd name="T4" fmla="*/ 3668 w 3669"/>
                  <a:gd name="T5" fmla="*/ 1154 h 1155"/>
                  <a:gd name="T6" fmla="*/ 134 w 3669"/>
                  <a:gd name="T7" fmla="*/ 1154 h 1155"/>
                  <a:gd name="T8" fmla="*/ 134 w 3669"/>
                  <a:gd name="T9" fmla="*/ 1154 h 1155"/>
                  <a:gd name="T10" fmla="*/ 0 w 3669"/>
                  <a:gd name="T11" fmla="*/ 1020 h 1155"/>
                  <a:gd name="T12" fmla="*/ 0 w 3669"/>
                  <a:gd name="T13" fmla="*/ 1020 h 1155"/>
                  <a:gd name="T14" fmla="*/ 0 w 3669"/>
                  <a:gd name="T15" fmla="*/ 0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69" h="1155">
                    <a:moveTo>
                      <a:pt x="0" y="0"/>
                    </a:moveTo>
                    <a:lnTo>
                      <a:pt x="3668" y="0"/>
                    </a:lnTo>
                    <a:lnTo>
                      <a:pt x="3668" y="1154"/>
                    </a:lnTo>
                    <a:lnTo>
                      <a:pt x="134" y="1154"/>
                    </a:lnTo>
                    <a:lnTo>
                      <a:pt x="134" y="1154"/>
                    </a:lnTo>
                    <a:cubicBezTo>
                      <a:pt x="60" y="1154"/>
                      <a:pt x="0" y="1094"/>
                      <a:pt x="0" y="1020"/>
                    </a:cubicBezTo>
                    <a:lnTo>
                      <a:pt x="0" y="10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3266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 panose="020B0306030504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D37861D-BA95-2EEE-CC4B-07365816E440}"/>
                  </a:ext>
                </a:extLst>
              </p:cNvPr>
              <p:cNvSpPr/>
              <p:nvPr/>
            </p:nvSpPr>
            <p:spPr>
              <a:xfrm>
                <a:off x="7080748" y="907670"/>
                <a:ext cx="1998931" cy="43426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 panose="020B0306030504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" name="Freeform 3">
                <a:extLst>
                  <a:ext uri="{FF2B5EF4-FFF2-40B4-BE49-F238E27FC236}">
                    <a16:creationId xmlns:a16="http://schemas.microsoft.com/office/drawing/2014/main" id="{95DCE33C-5962-A64F-F58A-CD0EBB905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8032162" y="4194957"/>
                <a:ext cx="1100373" cy="1102775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3266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 panose="020B0306030504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E669A3F1-CBE4-8AA0-D3E7-0B1FBA29F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2503" y="1280650"/>
                <a:ext cx="1998931" cy="807261"/>
              </a:xfrm>
              <a:custGeom>
                <a:avLst/>
                <a:gdLst>
                  <a:gd name="T0" fmla="*/ 379 w 3669"/>
                  <a:gd name="T1" fmla="*/ 0 h 1481"/>
                  <a:gd name="T2" fmla="*/ 3091 w 3669"/>
                  <a:gd name="T3" fmla="*/ 0 h 1481"/>
                  <a:gd name="T4" fmla="*/ 3091 w 3669"/>
                  <a:gd name="T5" fmla="*/ 0 h 1481"/>
                  <a:gd name="T6" fmla="*/ 3668 w 3669"/>
                  <a:gd name="T7" fmla="*/ 577 h 1481"/>
                  <a:gd name="T8" fmla="*/ 3668 w 3669"/>
                  <a:gd name="T9" fmla="*/ 577 h 1481"/>
                  <a:gd name="T10" fmla="*/ 3668 w 3669"/>
                  <a:gd name="T11" fmla="*/ 577 h 1481"/>
                  <a:gd name="T12" fmla="*/ 3091 w 3669"/>
                  <a:gd name="T13" fmla="*/ 1154 h 1481"/>
                  <a:gd name="T14" fmla="*/ 3091 w 3669"/>
                  <a:gd name="T15" fmla="*/ 1154 h 1481"/>
                  <a:gd name="T16" fmla="*/ 602 w 3669"/>
                  <a:gd name="T17" fmla="*/ 1154 h 1481"/>
                  <a:gd name="T18" fmla="*/ 397 w 3669"/>
                  <a:gd name="T19" fmla="*/ 1154 h 1481"/>
                  <a:gd name="T20" fmla="*/ 327 w 3669"/>
                  <a:gd name="T21" fmla="*/ 1154 h 1481"/>
                  <a:gd name="T22" fmla="*/ 327 w 3669"/>
                  <a:gd name="T23" fmla="*/ 1154 h 1481"/>
                  <a:gd name="T24" fmla="*/ 0 w 3669"/>
                  <a:gd name="T25" fmla="*/ 1480 h 1481"/>
                  <a:gd name="T26" fmla="*/ 0 w 3669"/>
                  <a:gd name="T27" fmla="*/ 1480 h 1481"/>
                  <a:gd name="T28" fmla="*/ 0 w 3669"/>
                  <a:gd name="T29" fmla="*/ 379 h 1481"/>
                  <a:gd name="T30" fmla="*/ 0 w 3669"/>
                  <a:gd name="T31" fmla="*/ 379 h 1481"/>
                  <a:gd name="T32" fmla="*/ 379 w 3669"/>
                  <a:gd name="T33" fmla="*/ 0 h 1481"/>
                  <a:gd name="T34" fmla="*/ 379 w 3669"/>
                  <a:gd name="T35" fmla="*/ 0 h 1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69" h="1481">
                    <a:moveTo>
                      <a:pt x="379" y="0"/>
                    </a:moveTo>
                    <a:lnTo>
                      <a:pt x="3091" y="0"/>
                    </a:lnTo>
                    <a:lnTo>
                      <a:pt x="3091" y="0"/>
                    </a:lnTo>
                    <a:cubicBezTo>
                      <a:pt x="3410" y="0"/>
                      <a:pt x="3668" y="258"/>
                      <a:pt x="3668" y="577"/>
                    </a:cubicBezTo>
                    <a:lnTo>
                      <a:pt x="3668" y="577"/>
                    </a:lnTo>
                    <a:lnTo>
                      <a:pt x="3668" y="577"/>
                    </a:lnTo>
                    <a:cubicBezTo>
                      <a:pt x="3668" y="895"/>
                      <a:pt x="3410" y="1154"/>
                      <a:pt x="3091" y="1154"/>
                    </a:cubicBezTo>
                    <a:lnTo>
                      <a:pt x="3091" y="1154"/>
                    </a:lnTo>
                    <a:lnTo>
                      <a:pt x="602" y="1154"/>
                    </a:lnTo>
                    <a:lnTo>
                      <a:pt x="397" y="1154"/>
                    </a:lnTo>
                    <a:lnTo>
                      <a:pt x="327" y="1154"/>
                    </a:lnTo>
                    <a:lnTo>
                      <a:pt x="327" y="1154"/>
                    </a:lnTo>
                    <a:cubicBezTo>
                      <a:pt x="147" y="1154"/>
                      <a:pt x="0" y="1300"/>
                      <a:pt x="0" y="1480"/>
                    </a:cubicBezTo>
                    <a:lnTo>
                      <a:pt x="0" y="1480"/>
                    </a:lnTo>
                    <a:lnTo>
                      <a:pt x="0" y="379"/>
                    </a:lnTo>
                    <a:lnTo>
                      <a:pt x="0" y="379"/>
                    </a:lnTo>
                    <a:cubicBezTo>
                      <a:pt x="0" y="169"/>
                      <a:pt x="170" y="0"/>
                      <a:pt x="379" y="0"/>
                    </a:cubicBezTo>
                    <a:lnTo>
                      <a:pt x="379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3266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 panose="020B0306030504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6B293AFE-4B00-A29C-3C60-4B2123BCE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1706" y="5696557"/>
              <a:ext cx="204219" cy="204219"/>
            </a:xfrm>
            <a:custGeom>
              <a:avLst/>
              <a:gdLst>
                <a:gd name="T0" fmla="*/ 0 w 374"/>
                <a:gd name="T1" fmla="*/ 186 h 374"/>
                <a:gd name="T2" fmla="*/ 186 w 374"/>
                <a:gd name="T3" fmla="*/ 0 h 374"/>
                <a:gd name="T4" fmla="*/ 186 w 374"/>
                <a:gd name="T5" fmla="*/ 0 h 374"/>
                <a:gd name="T6" fmla="*/ 186 w 374"/>
                <a:gd name="T7" fmla="*/ 0 h 374"/>
                <a:gd name="T8" fmla="*/ 373 w 374"/>
                <a:gd name="T9" fmla="*/ 186 h 374"/>
                <a:gd name="T10" fmla="*/ 373 w 374"/>
                <a:gd name="T11" fmla="*/ 186 h 374"/>
                <a:gd name="T12" fmla="*/ 373 w 374"/>
                <a:gd name="T13" fmla="*/ 186 h 374"/>
                <a:gd name="T14" fmla="*/ 186 w 374"/>
                <a:gd name="T15" fmla="*/ 373 h 374"/>
                <a:gd name="T16" fmla="*/ 186 w 374"/>
                <a:gd name="T17" fmla="*/ 373 h 374"/>
                <a:gd name="T18" fmla="*/ 186 w 374"/>
                <a:gd name="T19" fmla="*/ 373 h 374"/>
                <a:gd name="T20" fmla="*/ 0 w 374"/>
                <a:gd name="T21" fmla="*/ 186 h 374"/>
                <a:gd name="T22" fmla="*/ 0 w 374"/>
                <a:gd name="T23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4" h="374">
                  <a:moveTo>
                    <a:pt x="0" y="186"/>
                  </a:moveTo>
                  <a:cubicBezTo>
                    <a:pt x="0" y="84"/>
                    <a:pt x="83" y="0"/>
                    <a:pt x="186" y="0"/>
                  </a:cubicBezTo>
                  <a:lnTo>
                    <a:pt x="186" y="0"/>
                  </a:lnTo>
                  <a:lnTo>
                    <a:pt x="186" y="0"/>
                  </a:lnTo>
                  <a:cubicBezTo>
                    <a:pt x="289" y="0"/>
                    <a:pt x="373" y="84"/>
                    <a:pt x="373" y="186"/>
                  </a:cubicBezTo>
                  <a:lnTo>
                    <a:pt x="373" y="186"/>
                  </a:lnTo>
                  <a:lnTo>
                    <a:pt x="373" y="186"/>
                  </a:lnTo>
                  <a:cubicBezTo>
                    <a:pt x="373" y="290"/>
                    <a:pt x="289" y="373"/>
                    <a:pt x="186" y="373"/>
                  </a:cubicBezTo>
                  <a:lnTo>
                    <a:pt x="186" y="373"/>
                  </a:lnTo>
                  <a:lnTo>
                    <a:pt x="186" y="373"/>
                  </a:lnTo>
                  <a:cubicBezTo>
                    <a:pt x="83" y="373"/>
                    <a:pt x="0" y="290"/>
                    <a:pt x="0" y="186"/>
                  </a:cubicBezTo>
                  <a:lnTo>
                    <a:pt x="0" y="18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6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9882B0-7A91-9BF5-FD7A-376ED4003BDC}"/>
                </a:ext>
              </a:extLst>
            </p:cNvPr>
            <p:cNvSpPr txBox="1"/>
            <p:nvPr/>
          </p:nvSpPr>
          <p:spPr>
            <a:xfrm>
              <a:off x="7080748" y="1425354"/>
              <a:ext cx="1497526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SemiBold" pitchFamily="2" charset="77"/>
                  <a:ea typeface="League Spartan" charset="0"/>
                  <a:cs typeface="Poppins SemiBold" pitchFamily="2" charset="77"/>
                  <a:sym typeface="Arial"/>
                </a:rPr>
                <a:t>EVALUACIÓN</a:t>
              </a:r>
            </a:p>
          </p:txBody>
        </p:sp>
        <p:sp>
          <p:nvSpPr>
            <p:cNvPr id="39" name="Rectángulo 49">
              <a:extLst>
                <a:ext uri="{FF2B5EF4-FFF2-40B4-BE49-F238E27FC236}">
                  <a16:creationId xmlns:a16="http://schemas.microsoft.com/office/drawing/2014/main" id="{16165A5E-5859-95D6-6994-51CFF0494F5B}"/>
                </a:ext>
              </a:extLst>
            </p:cNvPr>
            <p:cNvSpPr/>
            <p:nvPr/>
          </p:nvSpPr>
          <p:spPr>
            <a:xfrm>
              <a:off x="7080747" y="2299382"/>
              <a:ext cx="1998931" cy="7819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Valoración de beneficios -</a:t>
              </a:r>
              <a:r>
                <a:rPr kumimoji="0" lang="es-MX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SbN</a:t>
              </a: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</a:p>
            <a:p>
              <a:pPr algn="ctr">
                <a:buClr>
                  <a:srgbClr val="000000"/>
                </a:buClr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AP&amp;S y Vial</a:t>
              </a:r>
            </a:p>
          </p:txBody>
        </p:sp>
        <p:sp>
          <p:nvSpPr>
            <p:cNvPr id="40" name="Rectángulo 52">
              <a:extLst>
                <a:ext uri="{FF2B5EF4-FFF2-40B4-BE49-F238E27FC236}">
                  <a16:creationId xmlns:a16="http://schemas.microsoft.com/office/drawing/2014/main" id="{D3934D94-FDE8-7E79-6FA0-BB78773E0F4E}"/>
                </a:ext>
              </a:extLst>
            </p:cNvPr>
            <p:cNvSpPr/>
            <p:nvPr/>
          </p:nvSpPr>
          <p:spPr>
            <a:xfrm>
              <a:off x="7092760" y="3201496"/>
              <a:ext cx="1998931" cy="12715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Evaluación Socioeconómica – Ecológica </a:t>
              </a:r>
              <a:r>
                <a:rPr lang="es-MX" sz="1400" b="1" kern="0" dirty="0">
                  <a:solidFill>
                    <a:srgbClr val="002060"/>
                  </a:solidFill>
                  <a:latin typeface="Arial"/>
                  <a:sym typeface="Arial"/>
                </a:rPr>
                <a:t>de</a:t>
              </a: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medidas RDD-ASICC</a:t>
              </a:r>
            </a:p>
            <a:p>
              <a:pPr algn="ctr">
                <a:buClr>
                  <a:srgbClr val="000000"/>
                </a:buClr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AP&amp;S y Vial</a:t>
              </a:r>
            </a:p>
          </p:txBody>
        </p:sp>
      </p:grpSp>
      <p:sp>
        <p:nvSpPr>
          <p:cNvPr id="45" name="Arrow: Down 44">
            <a:extLst>
              <a:ext uri="{FF2B5EF4-FFF2-40B4-BE49-F238E27FC236}">
                <a16:creationId xmlns:a16="http://schemas.microsoft.com/office/drawing/2014/main" id="{2BEABB4D-52C1-33EE-2572-F18E208702B0}"/>
              </a:ext>
            </a:extLst>
          </p:cNvPr>
          <p:cNvSpPr/>
          <p:nvPr/>
        </p:nvSpPr>
        <p:spPr>
          <a:xfrm rot="16200000">
            <a:off x="6845989" y="5239282"/>
            <a:ext cx="342456" cy="1102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9E7072D4-A59E-AF2D-D8FF-8FE9BDB9B7D3}"/>
              </a:ext>
            </a:extLst>
          </p:cNvPr>
          <p:cNvSpPr/>
          <p:nvPr/>
        </p:nvSpPr>
        <p:spPr>
          <a:xfrm rot="16200000">
            <a:off x="9518232" y="5249841"/>
            <a:ext cx="342456" cy="1102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915C22-EE25-A3DC-94A8-2FE6AD3A8E53}"/>
              </a:ext>
            </a:extLst>
          </p:cNvPr>
          <p:cNvSpPr txBox="1"/>
          <p:nvPr/>
        </p:nvSpPr>
        <p:spPr>
          <a:xfrm>
            <a:off x="477429" y="720512"/>
            <a:ext cx="40299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Modelo conceptual </a:t>
            </a:r>
            <a:r>
              <a:rPr lang="es-MX" sz="2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 metodología general</a:t>
            </a:r>
            <a:endParaRPr kumimoji="0" lang="es-MX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Análisis de </a:t>
            </a:r>
            <a:r>
              <a:rPr lang="es-MX" sz="2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anales de impacto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Guías RRD-ASICC</a:t>
            </a:r>
            <a:r>
              <a:rPr kumimoji="0" lang="es-MX" sz="24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sectoriales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Fortalecimiento de Guías generales de 5 países, Guía sectorial de APyS de Guatemala y Manual centroamericano de </a:t>
            </a:r>
            <a:r>
              <a:rPr kumimoji="0" lang="es-MX" sz="2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man-tenimiento</a:t>
            </a: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de carreteras  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Herramientas 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Plataforma SIG </a:t>
            </a:r>
            <a:r>
              <a:rPr lang="es-MX" sz="2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 </a:t>
            </a: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instituciones de datos espaciales y Módulos </a:t>
            </a:r>
            <a:r>
              <a:rPr lang="es-MX" sz="2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para</a:t>
            </a: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APyS y Vial</a:t>
            </a:r>
            <a:endParaRPr kumimoji="0" lang="es-MX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4A1FCFA-ABB4-0DA0-85E2-CA370714D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167" y="894242"/>
            <a:ext cx="7854118" cy="14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EB586-A0B8-7742-A6C5-4AC51F910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2090" y="3098650"/>
            <a:ext cx="6816544" cy="1207616"/>
          </a:xfrm>
        </p:spPr>
        <p:txBody>
          <a:bodyPr>
            <a:noAutofit/>
          </a:bodyPr>
          <a:lstStyle/>
          <a:p>
            <a:pPr algn="l"/>
            <a:br>
              <a:rPr lang="es-MX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Alfredo Flores, Secretario Ejecutivo de COSEFIN</a:t>
            </a:r>
            <a:br>
              <a:rPr lang="es-MX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s-MX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Julie Lennox, Coordinadora desde la CEPAL</a:t>
            </a:r>
            <a:br>
              <a:rPr lang="es-MX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s-MX" sz="20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Róger</a:t>
            </a:r>
            <a:r>
              <a:rPr lang="es-MX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Vega, Asesor técnico principal</a:t>
            </a:r>
            <a:br>
              <a:rPr lang="es-MX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s-MX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Damary Vilá, Gerente</a:t>
            </a:r>
            <a:endParaRPr lang="es-NI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Google Shape;53;p1" descr="Texto&#10;&#10;Descripción generada automáticamente">
            <a:extLst>
              <a:ext uri="{FF2B5EF4-FFF2-40B4-BE49-F238E27FC236}">
                <a16:creationId xmlns:a16="http://schemas.microsoft.com/office/drawing/2014/main" id="{5B9991C2-A4CE-8648-807E-77BB89F12B2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9675" y="138372"/>
            <a:ext cx="4758524" cy="16972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E1F8EB4A-C992-D04D-8042-B6E1A79B84AD}"/>
              </a:ext>
            </a:extLst>
          </p:cNvPr>
          <p:cNvSpPr/>
          <p:nvPr/>
        </p:nvSpPr>
        <p:spPr>
          <a:xfrm>
            <a:off x="3262090" y="2883828"/>
            <a:ext cx="3456300" cy="69300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3438F2C-F4EB-40B4-AB28-654D5CBE825C}"/>
              </a:ext>
            </a:extLst>
          </p:cNvPr>
          <p:cNvSpPr txBox="1">
            <a:spLocks/>
          </p:cNvSpPr>
          <p:nvPr/>
        </p:nvSpPr>
        <p:spPr>
          <a:xfrm>
            <a:off x="3180310" y="2243597"/>
            <a:ext cx="6730022" cy="605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¡ Agradecemos su atención !</a:t>
            </a:r>
            <a:endParaRPr lang="es-NI" sz="2400" b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04693B0-6259-8B4D-71CC-D137B57AE7BF}"/>
              </a:ext>
            </a:extLst>
          </p:cNvPr>
          <p:cNvSpPr txBox="1"/>
          <p:nvPr/>
        </p:nvSpPr>
        <p:spPr>
          <a:xfrm>
            <a:off x="3262090" y="4461972"/>
            <a:ext cx="4556109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https://www.cepal.org/es/ridasicc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ridasicc@</a:t>
            </a:r>
            <a:r>
              <a:rPr lang="es-ES" sz="2400" i="1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cepal</a:t>
            </a:r>
            <a:r>
              <a:rPr lang="es-ES" sz="2400" i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.org</a:t>
            </a:r>
            <a:r>
              <a:rPr lang="es-ES" sz="2400" i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o 8">
            <a:extLst>
              <a:ext uri="{FF2B5EF4-FFF2-40B4-BE49-F238E27FC236}">
                <a16:creationId xmlns:a16="http://schemas.microsoft.com/office/drawing/2014/main" id="{D6139806-9977-2144-6284-D307206FD3B5}"/>
              </a:ext>
            </a:extLst>
          </p:cNvPr>
          <p:cNvGrpSpPr/>
          <p:nvPr/>
        </p:nvGrpSpPr>
        <p:grpSpPr>
          <a:xfrm>
            <a:off x="2504660" y="5620567"/>
            <a:ext cx="9571383" cy="1207616"/>
            <a:chOff x="1763180" y="5441813"/>
            <a:chExt cx="10068577" cy="1520083"/>
          </a:xfrm>
        </p:grpSpPr>
        <p:pic>
          <p:nvPicPr>
            <p:cNvPr id="11" name="Imagen 9">
              <a:extLst>
                <a:ext uri="{FF2B5EF4-FFF2-40B4-BE49-F238E27FC236}">
                  <a16:creationId xmlns:a16="http://schemas.microsoft.com/office/drawing/2014/main" id="{95773573-502E-60FB-0552-C7E5ADDFF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8779"/>
            <a:stretch/>
          </p:blipFill>
          <p:spPr>
            <a:xfrm>
              <a:off x="1763180" y="5477098"/>
              <a:ext cx="2445699" cy="1484798"/>
            </a:xfrm>
            <a:prstGeom prst="rect">
              <a:avLst/>
            </a:prstGeom>
          </p:spPr>
        </p:pic>
        <p:pic>
          <p:nvPicPr>
            <p:cNvPr id="12" name="Imagen 1">
              <a:extLst>
                <a:ext uri="{FF2B5EF4-FFF2-40B4-BE49-F238E27FC236}">
                  <a16:creationId xmlns:a16="http://schemas.microsoft.com/office/drawing/2014/main" id="{5A28BCB6-1D55-66C1-519B-A1C45B78D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9201" t="26092" r="71280" b="19797"/>
            <a:stretch/>
          </p:blipFill>
          <p:spPr>
            <a:xfrm>
              <a:off x="4208879" y="5603289"/>
              <a:ext cx="3499180" cy="1079776"/>
            </a:xfrm>
            <a:prstGeom prst="rect">
              <a:avLst/>
            </a:prstGeom>
          </p:spPr>
        </p:pic>
        <p:pic>
          <p:nvPicPr>
            <p:cNvPr id="13" name="Imagen 1">
              <a:extLst>
                <a:ext uri="{FF2B5EF4-FFF2-40B4-BE49-F238E27FC236}">
                  <a16:creationId xmlns:a16="http://schemas.microsoft.com/office/drawing/2014/main" id="{75CCB0C7-C326-064C-47EE-EB849C449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4970"/>
            <a:stretch/>
          </p:blipFill>
          <p:spPr>
            <a:xfrm>
              <a:off x="7427212" y="5441813"/>
              <a:ext cx="4404545" cy="1399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61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geab3938150_0_5">
            <a:extLst>
              <a:ext uri="{FF2B5EF4-FFF2-40B4-BE49-F238E27FC236}">
                <a16:creationId xmlns:a16="http://schemas.microsoft.com/office/drawing/2014/main" id="{3CEA2586-9767-22DC-EF69-BCD9640E76D3}"/>
              </a:ext>
            </a:extLst>
          </p:cNvPr>
          <p:cNvSpPr txBox="1">
            <a:spLocks/>
          </p:cNvSpPr>
          <p:nvPr/>
        </p:nvSpPr>
        <p:spPr>
          <a:xfrm>
            <a:off x="1300489" y="234004"/>
            <a:ext cx="11321562" cy="6958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G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3100" b="1" i="0" u="none" strike="noStrike" kern="0" cap="none" spc="0" normalizeH="0" baseline="0">
                <a:ln>
                  <a:noFill/>
                </a:ln>
                <a:solidFill>
                  <a:srgbClr val="117AB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000" b="1" i="0" u="none" strike="noStrike" kern="0" cap="none" spc="0" normalizeH="0" baseline="0" noProof="0" dirty="0">
                <a:ln>
                  <a:noFill/>
                </a:ln>
                <a:solidFill>
                  <a:srgbClr val="117AB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Proyecto RIDASICC:</a:t>
            </a:r>
          </a:p>
        </p:txBody>
      </p:sp>
      <p:sp>
        <p:nvSpPr>
          <p:cNvPr id="3" name="Google Shape;55;p1">
            <a:extLst>
              <a:ext uri="{FF2B5EF4-FFF2-40B4-BE49-F238E27FC236}">
                <a16:creationId xmlns:a16="http://schemas.microsoft.com/office/drawing/2014/main" id="{88C05412-5F2D-0290-4EFA-0374C06580D4}"/>
              </a:ext>
            </a:extLst>
          </p:cNvPr>
          <p:cNvSpPr/>
          <p:nvPr/>
        </p:nvSpPr>
        <p:spPr>
          <a:xfrm>
            <a:off x="1396085" y="763510"/>
            <a:ext cx="3506116" cy="78375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D4B64-FD70-D371-3AD6-B21E68A10AA5}"/>
              </a:ext>
            </a:extLst>
          </p:cNvPr>
          <p:cNvSpPr txBox="1"/>
          <p:nvPr/>
        </p:nvSpPr>
        <p:spPr>
          <a:xfrm>
            <a:off x="1300489" y="999704"/>
            <a:ext cx="10686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Fortalecer capacidades para la integración de la reducción de riesgos de desastres (RRD) y la adaptación sostenible e incluyente al cambio climático (ASICC) en la inversión pública de los países de COSEFIN/SICA. Fase I 2020-2023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. Fase II en preparación. </a:t>
            </a:r>
            <a:endParaRPr kumimoji="0" lang="es-419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8969ACD-15B2-B1B0-95CC-9521EB58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133" y="3879206"/>
            <a:ext cx="3842066" cy="2556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0DD46-F2EE-E888-4EC5-FBCC360DF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779" y="3879206"/>
            <a:ext cx="3872746" cy="2556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9B21E1-8F12-6B6E-9F1D-774A624C8531}"/>
              </a:ext>
            </a:extLst>
          </p:cNvPr>
          <p:cNvSpPr txBox="1"/>
          <p:nvPr/>
        </p:nvSpPr>
        <p:spPr>
          <a:xfrm>
            <a:off x="1974124" y="3136612"/>
            <a:ext cx="3386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Infraestructura Vial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3606E-E088-05F8-F429-F3A1A52C3F60}"/>
              </a:ext>
            </a:extLst>
          </p:cNvPr>
          <p:cNvSpPr txBox="1"/>
          <p:nvPr/>
        </p:nvSpPr>
        <p:spPr>
          <a:xfrm>
            <a:off x="6096000" y="3167390"/>
            <a:ext cx="5208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Agua Potable y Saneamiento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0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74">
            <a:extLst>
              <a:ext uri="{FF2B5EF4-FFF2-40B4-BE49-F238E27FC236}">
                <a16:creationId xmlns:a16="http://schemas.microsoft.com/office/drawing/2014/main" id="{6C8073A3-EA80-66D6-A73C-438B1AB97756}"/>
              </a:ext>
            </a:extLst>
          </p:cNvPr>
          <p:cNvGrpSpPr/>
          <p:nvPr/>
        </p:nvGrpSpPr>
        <p:grpSpPr>
          <a:xfrm>
            <a:off x="988719" y="1077318"/>
            <a:ext cx="10923824" cy="5998658"/>
            <a:chOff x="263723" y="901472"/>
            <a:chExt cx="10923824" cy="5998658"/>
          </a:xfrm>
        </p:grpSpPr>
        <p:sp>
          <p:nvSpPr>
            <p:cNvPr id="6" name="Subtítulo 2">
              <a:extLst>
                <a:ext uri="{FF2B5EF4-FFF2-40B4-BE49-F238E27FC236}">
                  <a16:creationId xmlns:a16="http://schemas.microsoft.com/office/drawing/2014/main" id="{82FD88AA-7E90-FCAE-D1D1-BAF3B0D4D8A4}"/>
                </a:ext>
              </a:extLst>
            </p:cNvPr>
            <p:cNvSpPr txBox="1">
              <a:spLocks/>
            </p:cNvSpPr>
            <p:nvPr/>
          </p:nvSpPr>
          <p:spPr>
            <a:xfrm>
              <a:off x="263723" y="901472"/>
              <a:ext cx="6747879" cy="22496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800" b="0" i="0" u="none" strike="noStrike" kern="1200" cap="none">
                  <a:solidFill>
                    <a:schemeClr val="tx1"/>
                  </a:solidFill>
                  <a:latin typeface="Myriad Pro Light" panose="020B0403030403020204" pitchFamily="34" charset="0"/>
                  <a:ea typeface="+mn-ea"/>
                  <a:cs typeface="+mn-cs"/>
                  <a:sym typeface="Arial"/>
                </a:defRPr>
              </a:lvl1pPr>
              <a:lvl2pPr marL="457200" marR="0" lvl="1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20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L="914400" marR="0" lvl="2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8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L="1371600" marR="0" lvl="3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6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L="1828800" marR="0" lvl="4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6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L="2286000" marR="0" lvl="5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6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L="2743200" marR="0" lvl="6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6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L="3200400" marR="0" lvl="7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6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L="3657600" marR="0" lvl="8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6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7 Ministerios de Finanzas/Hacienda y 3 de Planificación, SECOSEFIN y CEPAL.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Instituciones nacionales sectoriales y especializadas y asociaciones gremiales.</a:t>
              </a:r>
            </a:p>
            <a:p>
              <a:pPr marL="612775" marR="0" lvl="0" indent="-3429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+mj-lt"/>
                <a:buAutoNum type="alphaLcParenR"/>
                <a:tabLst/>
                <a:defRPr/>
              </a:pPr>
              <a:endParaRPr kumimoji="0" lang="es-CL" sz="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Subtítulo 2">
              <a:extLst>
                <a:ext uri="{FF2B5EF4-FFF2-40B4-BE49-F238E27FC236}">
                  <a16:creationId xmlns:a16="http://schemas.microsoft.com/office/drawing/2014/main" id="{908CBFC6-E8FA-B8D5-75DD-36453F2880E7}"/>
                </a:ext>
              </a:extLst>
            </p:cNvPr>
            <p:cNvSpPr txBox="1">
              <a:spLocks/>
            </p:cNvSpPr>
            <p:nvPr/>
          </p:nvSpPr>
          <p:spPr>
            <a:xfrm>
              <a:off x="263723" y="3416266"/>
              <a:ext cx="10923824" cy="34838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800" b="0" i="0" u="none" strike="noStrike" kern="1200" cap="none">
                  <a:solidFill>
                    <a:schemeClr val="tx1"/>
                  </a:solidFill>
                  <a:latin typeface="Myriad Pro Light" panose="020B0403030403020204" pitchFamily="34" charset="0"/>
                  <a:ea typeface="+mn-ea"/>
                  <a:cs typeface="+mn-cs"/>
                  <a:sym typeface="Arial"/>
                </a:defRPr>
              </a:lvl1pPr>
              <a:lvl2pPr marL="457200" marR="0" lvl="1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20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L="914400" marR="0" lvl="2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8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L="1371600" marR="0" lvl="3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6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L="1828800" marR="0" lvl="4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6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L="2286000" marR="0" lvl="5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6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L="2743200" marR="0" lvl="6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6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L="3200400" marR="0" lvl="7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6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L="3657600" marR="0" lvl="8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 sz="1600" b="0" i="0" u="none" strike="noStrike" kern="1200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285750" marR="0" lvl="0" indent="-28575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Instituciones del Sistema de integración centroamericana: COMITRAN/SIECA, CEPREDENAC, CRRH; y especializadas como CATIE.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Mecanismo de gobernanza: Comité técnico regional, consultas con Consejos de Ministros/as y coordinación con COSUDE.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Mecanismo operativo: con Grupos técnicos regionales y nacionales.</a:t>
              </a:r>
              <a:endPara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" name="Google Shape;74;geab3938150_0_5">
            <a:extLst>
              <a:ext uri="{FF2B5EF4-FFF2-40B4-BE49-F238E27FC236}">
                <a16:creationId xmlns:a16="http://schemas.microsoft.com/office/drawing/2014/main" id="{9D2365E3-509D-4500-1303-722044D9C799}"/>
              </a:ext>
            </a:extLst>
          </p:cNvPr>
          <p:cNvSpPr txBox="1">
            <a:spLocks/>
          </p:cNvSpPr>
          <p:nvPr/>
        </p:nvSpPr>
        <p:spPr>
          <a:xfrm>
            <a:off x="859753" y="0"/>
            <a:ext cx="10805139" cy="6958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G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3100" b="1" i="0" u="none" strike="noStrike" kern="0" cap="none" spc="0" normalizeH="0" baseline="0">
                <a:ln>
                  <a:noFill/>
                </a:ln>
                <a:solidFill>
                  <a:srgbClr val="117AB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100" b="1" i="0" u="none" strike="noStrike" kern="0" cap="none" spc="0" normalizeH="0" baseline="0" noProof="0" dirty="0">
                <a:ln>
                  <a:noFill/>
                </a:ln>
                <a:solidFill>
                  <a:srgbClr val="117AB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RIDADSICC: </a:t>
            </a:r>
            <a:r>
              <a:rPr lang="es-ES" dirty="0"/>
              <a:t>R</a:t>
            </a:r>
            <a:r>
              <a:rPr kumimoji="0" lang="es-ES" sz="3100" b="1" i="0" u="none" strike="noStrike" kern="0" cap="none" spc="0" normalizeH="0" baseline="0" noProof="0" dirty="0" err="1">
                <a:ln>
                  <a:noFill/>
                </a:ln>
                <a:solidFill>
                  <a:srgbClr val="117AB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  <a:r>
              <a:rPr kumimoji="0" lang="es-ES" sz="3100" b="1" i="0" u="none" strike="noStrike" kern="0" cap="none" spc="0" normalizeH="0" baseline="0" noProof="0" dirty="0">
                <a:ln>
                  <a:noFill/>
                </a:ln>
                <a:solidFill>
                  <a:srgbClr val="117AB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colaboración para la acción</a:t>
            </a:r>
          </a:p>
        </p:txBody>
      </p:sp>
      <p:pic>
        <p:nvPicPr>
          <p:cNvPr id="9" name="Imagen 71">
            <a:extLst>
              <a:ext uri="{FF2B5EF4-FFF2-40B4-BE49-F238E27FC236}">
                <a16:creationId xmlns:a16="http://schemas.microsoft.com/office/drawing/2014/main" id="{63734696-0A99-D3F7-D2E3-8E31AE3C4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33" t="30074" r="12583" b="14151"/>
          <a:stretch/>
        </p:blipFill>
        <p:spPr>
          <a:xfrm>
            <a:off x="7736598" y="779704"/>
            <a:ext cx="4443374" cy="1941649"/>
          </a:xfrm>
          <a:prstGeom prst="rect">
            <a:avLst/>
          </a:prstGeom>
        </p:spPr>
      </p:pic>
      <p:sp>
        <p:nvSpPr>
          <p:cNvPr id="10" name="Google Shape;55;p1">
            <a:extLst>
              <a:ext uri="{FF2B5EF4-FFF2-40B4-BE49-F238E27FC236}">
                <a16:creationId xmlns:a16="http://schemas.microsoft.com/office/drawing/2014/main" id="{698A361A-387A-2EC5-AB12-C45971325F13}"/>
              </a:ext>
            </a:extLst>
          </p:cNvPr>
          <p:cNvSpPr/>
          <p:nvPr/>
        </p:nvSpPr>
        <p:spPr>
          <a:xfrm flipV="1">
            <a:off x="988719" y="531771"/>
            <a:ext cx="9122435" cy="45719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85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5;p1">
            <a:extLst>
              <a:ext uri="{FF2B5EF4-FFF2-40B4-BE49-F238E27FC236}">
                <a16:creationId xmlns:a16="http://schemas.microsoft.com/office/drawing/2014/main" id="{80143B97-3C1F-2FCF-D726-6307110A0BD8}"/>
              </a:ext>
            </a:extLst>
          </p:cNvPr>
          <p:cNvSpPr/>
          <p:nvPr/>
        </p:nvSpPr>
        <p:spPr>
          <a:xfrm>
            <a:off x="825288" y="614756"/>
            <a:ext cx="4573190" cy="45719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BFB26607-B66F-5F77-8178-15B59AA3C7AA}"/>
              </a:ext>
            </a:extLst>
          </p:cNvPr>
          <p:cNvSpPr txBox="1"/>
          <p:nvPr/>
        </p:nvSpPr>
        <p:spPr>
          <a:xfrm>
            <a:off x="222681" y="1454865"/>
            <a:ext cx="8857540" cy="125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857885" algn="l"/>
              </a:tabLst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  <a:sym typeface="Arial"/>
              </a:rPr>
              <a:t>Hoy más que nunca, todo proyecto de inversión pública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857885" algn="l"/>
              </a:tabLst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  <a:sym typeface="Arial"/>
              </a:rPr>
              <a:t>es una </a:t>
            </a: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  <a:sym typeface="Arial"/>
              </a:rPr>
              <a:t>OPORTUNIDAD DE ORO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  <a:sym typeface="Arial"/>
              </a:rPr>
              <a:t>para: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857885" algn="l"/>
              </a:tabLst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"/>
              <a:ea typeface="Open Sans bold" panose="020B0806030504020204" pitchFamily="34" charset="0"/>
              <a:cs typeface="Open Sans bold" panose="020B0806030504020204" pitchFamily="34" charset="0"/>
              <a:sym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78C2FF-C511-579A-B264-6EE5EEF23294}"/>
              </a:ext>
            </a:extLst>
          </p:cNvPr>
          <p:cNvSpPr txBox="1"/>
          <p:nvPr/>
        </p:nvSpPr>
        <p:spPr>
          <a:xfrm>
            <a:off x="1684176" y="3489129"/>
            <a:ext cx="927100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  <a:sym typeface="Open Sans SemiBold"/>
              </a:rPr>
              <a:t>con medidas para reducir los crecientes riesgos de desastres-cambio climático y volverla más </a:t>
            </a: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  <a:sym typeface="Open Sans SemiBold"/>
              </a:rPr>
              <a:t>incluyente y sostenible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  <a:sym typeface="Open Sans SemiBold"/>
              </a:rPr>
              <a:t>ambientalmente…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DD6F77D-23CE-4EB6-B6EA-F6CC5A50CED7}"/>
              </a:ext>
            </a:extLst>
          </p:cNvPr>
          <p:cNvSpPr txBox="1"/>
          <p:nvPr/>
        </p:nvSpPr>
        <p:spPr>
          <a:xfrm>
            <a:off x="2735023" y="4673584"/>
            <a:ext cx="83344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  <a:sym typeface="Open Sans SemiBold"/>
              </a:rPr>
              <a:t>protegiendo el desarrollo económico </a:t>
            </a: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  <a:sym typeface="Open Sans SemiBold"/>
              </a:rPr>
              <a:t>y la sostenibilidad fiscal</a:t>
            </a: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  <a:sym typeface="Open Sans SemiBold"/>
              </a:rPr>
              <a:t>, reduciendo los gastos significativos y repetidos de reconstrucción sin estas medidas.</a:t>
            </a:r>
            <a:endParaRPr kumimoji="0" lang="es-N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"/>
              <a:ea typeface="Open Sans bold" panose="020B0806030504020204" pitchFamily="34" charset="0"/>
              <a:cs typeface="Open Sans bold" panose="020B0806030504020204" pitchFamily="34" charset="0"/>
              <a:sym typeface="Open Sans SemiBold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44FBB03-986F-99F4-A7C5-671F3CBF6BDA}"/>
              </a:ext>
            </a:extLst>
          </p:cNvPr>
          <p:cNvSpPr txBox="1"/>
          <p:nvPr/>
        </p:nvSpPr>
        <p:spPr>
          <a:xfrm>
            <a:off x="1017625" y="2547587"/>
            <a:ext cx="10417137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  <a:sym typeface="Open Sans SemiBold"/>
              </a:rPr>
              <a:t>Asegurar una mayor </a:t>
            </a: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  <a:sym typeface="Open Sans SemiBold"/>
              </a:rPr>
              <a:t>continuidad de provisión de bienes y servicios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  <a:sym typeface="Open Sans SemiBold"/>
              </a:rPr>
              <a:t>a la población para la vida útil prevista…</a:t>
            </a:r>
          </a:p>
        </p:txBody>
      </p:sp>
      <p:pic>
        <p:nvPicPr>
          <p:cNvPr id="14" name="Imagen 2">
            <a:extLst>
              <a:ext uri="{FF2B5EF4-FFF2-40B4-BE49-F238E27FC236}">
                <a16:creationId xmlns:a16="http://schemas.microsoft.com/office/drawing/2014/main" id="{7F825142-896C-2E43-0E8B-6C2170F5F8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1" y="98241"/>
            <a:ext cx="3409518" cy="2193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42CC014-49AC-DD07-BBDA-7822061D453D}"/>
              </a:ext>
            </a:extLst>
          </p:cNvPr>
          <p:cNvSpPr txBox="1">
            <a:spLocks/>
          </p:cNvSpPr>
          <p:nvPr/>
        </p:nvSpPr>
        <p:spPr>
          <a:xfrm>
            <a:off x="801881" y="112599"/>
            <a:ext cx="10677525" cy="4421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3100" b="1" i="0" u="none" strike="noStrike" kern="0" cap="none" spc="0" normalizeH="0" baseline="0" noProof="0" dirty="0">
                <a:ln>
                  <a:noFill/>
                </a:ln>
                <a:solidFill>
                  <a:srgbClr val="117AB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RIDASICC: </a:t>
            </a:r>
            <a:r>
              <a:rPr lang="es-ES_tradnl" sz="3100" kern="0" dirty="0">
                <a:solidFill>
                  <a:srgbClr val="117ABF"/>
                </a:solidFill>
                <a:sym typeface="Open Sans SemiBold"/>
              </a:rPr>
              <a:t>Oportunidad</a:t>
            </a:r>
            <a:endParaRPr kumimoji="0" lang="es-MX" sz="3100" b="1" i="0" u="none" strike="noStrike" kern="0" cap="none" spc="0" normalizeH="0" baseline="0" noProof="0" dirty="0">
              <a:ln>
                <a:noFill/>
              </a:ln>
              <a:solidFill>
                <a:srgbClr val="117AB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69346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5;p1">
            <a:extLst>
              <a:ext uri="{FF2B5EF4-FFF2-40B4-BE49-F238E27FC236}">
                <a16:creationId xmlns:a16="http://schemas.microsoft.com/office/drawing/2014/main" id="{35571A1C-67A8-65C8-5BFA-64288B06C253}"/>
              </a:ext>
            </a:extLst>
          </p:cNvPr>
          <p:cNvSpPr/>
          <p:nvPr/>
        </p:nvSpPr>
        <p:spPr>
          <a:xfrm>
            <a:off x="978529" y="635214"/>
            <a:ext cx="8920383" cy="45719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CFEE927-D478-43A6-909C-027ACCE1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7" y="-13458"/>
            <a:ext cx="10677525" cy="7640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3495675" algn="l"/>
              </a:tabLst>
            </a:pPr>
            <a:r>
              <a:rPr lang="en-US" dirty="0" err="1"/>
              <a:t>Tomando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climático</a:t>
            </a:r>
            <a:r>
              <a:rPr lang="en-US" dirty="0"/>
              <a:t>…</a:t>
            </a:r>
            <a:endParaRPr lang="es-MX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3DFEF0A-D591-4B9E-A308-DF8508D3BE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685152"/>
              </p:ext>
            </p:extLst>
          </p:nvPr>
        </p:nvGraphicFramePr>
        <p:xfrm>
          <a:off x="124263" y="1838528"/>
          <a:ext cx="5956302" cy="3482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E0017C6-F85C-4B05-B213-F11C0FE5ECEF}"/>
              </a:ext>
            </a:extLst>
          </p:cNvPr>
          <p:cNvSpPr txBox="1"/>
          <p:nvPr/>
        </p:nvSpPr>
        <p:spPr>
          <a:xfrm>
            <a:off x="259593" y="1058354"/>
            <a:ext cx="6022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 Salvador: anomalía de la temperatura 1990-2021,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respecto a climatología 1960-1990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(En grados centígrados)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B5B691C-3EBF-46D1-9BFB-437DAA3C5060}"/>
              </a:ext>
            </a:extLst>
          </p:cNvPr>
          <p:cNvSpPr txBox="1"/>
          <p:nvPr/>
        </p:nvSpPr>
        <p:spPr>
          <a:xfrm>
            <a:off x="599804" y="5264715"/>
            <a:ext cx="65310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Fuente: Elaboración propia sobre la base de información del Climatic Research Unit (CRU).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6C3186C-05A2-45D9-AAC2-473F80FE314A}"/>
              </a:ext>
            </a:extLst>
          </p:cNvPr>
          <p:cNvGraphicFramePr>
            <a:graphicFrameLocks/>
          </p:cNvGraphicFramePr>
          <p:nvPr/>
        </p:nvGraphicFramePr>
        <p:xfrm>
          <a:off x="6493397" y="1499974"/>
          <a:ext cx="5459571" cy="430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0C5E844-055F-40EB-BE05-30D3DA2D517E}"/>
              </a:ext>
            </a:extLst>
          </p:cNvPr>
          <p:cNvSpPr txBox="1"/>
          <p:nvPr/>
        </p:nvSpPr>
        <p:spPr>
          <a:xfrm>
            <a:off x="6493397" y="787922"/>
            <a:ext cx="587240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 Salvador: anomalía de la temperatura por períodos,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2020-2099, respecto a 1960-1990, RCP8.5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(En grados centígrados)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8F4438-3C97-4E92-AB28-1038A2AFF133}"/>
              </a:ext>
            </a:extLst>
          </p:cNvPr>
          <p:cNvCxnSpPr>
            <a:cxnSpLocks/>
          </p:cNvCxnSpPr>
          <p:nvPr/>
        </p:nvCxnSpPr>
        <p:spPr>
          <a:xfrm flipV="1">
            <a:off x="3807912" y="2057508"/>
            <a:ext cx="2288088" cy="81095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02683B-80A9-41C7-BC45-30D3BC15DF0E}"/>
              </a:ext>
            </a:extLst>
          </p:cNvPr>
          <p:cNvSpPr txBox="1"/>
          <p:nvPr/>
        </p:nvSpPr>
        <p:spPr>
          <a:xfrm>
            <a:off x="4246325" y="2057508"/>
            <a:ext cx="101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+1.2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C49641-B08C-4B2F-AAC7-39E6E3D1F8B3}"/>
              </a:ext>
            </a:extLst>
          </p:cNvPr>
          <p:cNvCxnSpPr>
            <a:cxnSpLocks/>
          </p:cNvCxnSpPr>
          <p:nvPr/>
        </p:nvCxnSpPr>
        <p:spPr>
          <a:xfrm flipV="1">
            <a:off x="7130901" y="1685536"/>
            <a:ext cx="2128935" cy="189441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17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59AB7-9A1F-A026-73B7-7894619B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44305"/>
            <a:ext cx="11759478" cy="773590"/>
          </a:xfrm>
        </p:spPr>
        <p:txBody>
          <a:bodyPr>
            <a:normAutofit/>
          </a:bodyPr>
          <a:lstStyle/>
          <a:p>
            <a:r>
              <a:rPr lang="es-ES_tradnl" dirty="0"/>
              <a:t>Trazando cadenas de impacto…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46BD71-8D48-8947-2710-451DD6303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826" y="905934"/>
            <a:ext cx="6779457" cy="5541576"/>
          </a:xfrm>
          <a:noFill/>
          <a:effectLst>
            <a:softEdge rad="558800"/>
          </a:effectLst>
        </p:spPr>
        <p:txBody>
          <a:bodyPr>
            <a:noAutofit/>
          </a:bodyPr>
          <a:lstStyle/>
          <a:p>
            <a:pPr marL="0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20000"/>
              <a:buNone/>
              <a:tabLst>
                <a:tab pos="914400" algn="l"/>
              </a:tabLst>
            </a:pPr>
            <a:r>
              <a:rPr lang="es-NI" sz="2000" dirty="0">
                <a:solidFill>
                  <a:srgbClr val="002060"/>
                </a:solidFill>
                <a:effectLst/>
                <a:latin typeface="Myriad Pro" panose="020B0503030403020204" charset="0"/>
                <a:ea typeface="Open Sans" panose="020B0606030504020204" pitchFamily="34" charset="0"/>
                <a:cs typeface="Open Sans" panose="020B0606030504020204" pitchFamily="34" charset="0"/>
              </a:rPr>
              <a:t>La alza de temperatura por cambio climático puede…</a:t>
            </a:r>
          </a:p>
          <a:p>
            <a:pPr marL="0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20000"/>
              <a:buNone/>
              <a:tabLst>
                <a:tab pos="914400" algn="l"/>
              </a:tabLst>
            </a:pPr>
            <a:r>
              <a:rPr lang="es-NI" sz="2000" dirty="0">
                <a:solidFill>
                  <a:srgbClr val="002060"/>
                </a:solidFill>
                <a:latin typeface="Myriad Pro" panose="020B0503030403020204" charset="0"/>
                <a:ea typeface="Open Sans" panose="020B0606030504020204" pitchFamily="34" charset="0"/>
                <a:cs typeface="Open Sans" panose="020B0606030504020204" pitchFamily="34" charset="0"/>
              </a:rPr>
              <a:t>afectar directamente qué tipo de pavimento es recomendado para una carretera o qué tipo de equipamiento para un sistema de agua potable y saneamiento (</a:t>
            </a:r>
            <a:r>
              <a:rPr lang="es-NI" sz="2000" dirty="0" err="1">
                <a:solidFill>
                  <a:srgbClr val="002060"/>
                </a:solidFill>
                <a:latin typeface="Myriad Pro" panose="020B0503030403020204" charset="0"/>
                <a:ea typeface="Open Sans" panose="020B0606030504020204" pitchFamily="34" charset="0"/>
                <a:cs typeface="Open Sans" panose="020B0606030504020204" pitchFamily="34" charset="0"/>
              </a:rPr>
              <a:t>APyS</a:t>
            </a:r>
            <a:r>
              <a:rPr lang="es-NI" sz="2000" dirty="0">
                <a:solidFill>
                  <a:srgbClr val="002060"/>
                </a:solidFill>
                <a:latin typeface="Myriad Pro" panose="020B0503030403020204" charset="0"/>
                <a:ea typeface="Open Sans" panose="020B0606030504020204" pitchFamily="34" charset="0"/>
                <a:cs typeface="Open Sans" panose="020B0606030504020204" pitchFamily="34" charset="0"/>
              </a:rPr>
              <a:t>),</a:t>
            </a:r>
            <a:endParaRPr lang="es-NI" sz="2000" dirty="0">
              <a:solidFill>
                <a:srgbClr val="002060"/>
              </a:solidFill>
              <a:effectLst/>
              <a:latin typeface="Myriad Pro" panose="020B0503030403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20000"/>
              <a:buNone/>
              <a:tabLst>
                <a:tab pos="914400" algn="l"/>
              </a:tabLst>
            </a:pPr>
            <a:r>
              <a:rPr lang="es-NI" sz="2000" dirty="0">
                <a:solidFill>
                  <a:srgbClr val="002060"/>
                </a:solidFill>
                <a:latin typeface="Myriad Pro" panose="020B050303040302020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es-NI" sz="2000" dirty="0">
                <a:solidFill>
                  <a:srgbClr val="002060"/>
                </a:solidFill>
                <a:effectLst/>
                <a:latin typeface="Myriad Pro" panose="020B0503030403020204" charset="0"/>
                <a:ea typeface="Open Sans" panose="020B0606030504020204" pitchFamily="34" charset="0"/>
                <a:cs typeface="Open Sans" panose="020B0606030504020204" pitchFamily="34" charset="0"/>
              </a:rPr>
              <a:t>enerar cadenas más complejas en los patrones de lluvia, mayores períodos de sequía, episodios de lluvia más intensa, mayor evaporación</a:t>
            </a:r>
            <a:r>
              <a:rPr lang="es-NI" sz="2000" dirty="0">
                <a:solidFill>
                  <a:srgbClr val="002060"/>
                </a:solidFill>
                <a:latin typeface="Myriad Pro" panose="020B0503030403020204" charset="0"/>
                <a:ea typeface="Open Sans" panose="020B0606030504020204" pitchFamily="34" charset="0"/>
                <a:cs typeface="Open Sans" panose="020B0606030504020204" pitchFamily="34" charset="0"/>
              </a:rPr>
              <a:t>..</a:t>
            </a:r>
            <a:endParaRPr lang="es-NI" sz="2000" dirty="0">
              <a:solidFill>
                <a:srgbClr val="002060"/>
              </a:solidFill>
              <a:effectLst/>
              <a:latin typeface="Myriad Pro" panose="020B0503030403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20000"/>
              <a:buNone/>
              <a:tabLst>
                <a:tab pos="914400" algn="l"/>
              </a:tabLst>
            </a:pPr>
            <a:r>
              <a:rPr lang="es-NI" sz="2000" dirty="0">
                <a:solidFill>
                  <a:srgbClr val="002060"/>
                </a:solidFill>
                <a:latin typeface="Myriad Pro" panose="020B0503030403020204" charset="0"/>
                <a:ea typeface="Open Sans" panose="020B0606030504020204" pitchFamily="34" charset="0"/>
                <a:cs typeface="Open Sans" panose="020B0606030504020204" pitchFamily="34" charset="0"/>
              </a:rPr>
              <a:t>deteriorando aun más los ecosistemas, cambiando la oferta de agua a un sistema de agua potable y la demanda de la población por este bien,</a:t>
            </a:r>
          </a:p>
          <a:p>
            <a:pPr marL="0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20000"/>
              <a:buNone/>
              <a:tabLst>
                <a:tab pos="914400" algn="l"/>
              </a:tabLst>
            </a:pPr>
            <a:r>
              <a:rPr lang="es-NI" sz="2000" dirty="0">
                <a:solidFill>
                  <a:srgbClr val="002060"/>
                </a:solidFill>
                <a:latin typeface="Myriad Pro" panose="020B0503030403020204" charset="0"/>
                <a:ea typeface="Open Sans" panose="020B0606030504020204" pitchFamily="34" charset="0"/>
                <a:cs typeface="Open Sans" panose="020B0606030504020204" pitchFamily="34" charset="0"/>
              </a:rPr>
              <a:t>Y aumentando el riesgo de eventos extremos que dañan o destruyen la infraestructura e interrumpe el servicio.</a:t>
            </a:r>
            <a:endParaRPr lang="es-MX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55;p1">
            <a:extLst>
              <a:ext uri="{FF2B5EF4-FFF2-40B4-BE49-F238E27FC236}">
                <a16:creationId xmlns:a16="http://schemas.microsoft.com/office/drawing/2014/main" id="{35571A1C-67A8-65C8-5BFA-64288B06C253}"/>
              </a:ext>
            </a:extLst>
          </p:cNvPr>
          <p:cNvSpPr/>
          <p:nvPr/>
        </p:nvSpPr>
        <p:spPr>
          <a:xfrm>
            <a:off x="1087258" y="752799"/>
            <a:ext cx="7190144" cy="53164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BA8B0F80-B6C7-48DE-9B22-FE0999ED4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051" y="4311026"/>
            <a:ext cx="3642228" cy="213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D54A9-4723-410A-B681-0705DB03A2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04" t="35708" r="27244" b="46818"/>
          <a:stretch/>
        </p:blipFill>
        <p:spPr bwMode="auto">
          <a:xfrm>
            <a:off x="458716" y="1110637"/>
            <a:ext cx="3851563" cy="1560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70C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7BC1B276-5175-457D-84DA-7455E02E26B1}"/>
              </a:ext>
            </a:extLst>
          </p:cNvPr>
          <p:cNvCxnSpPr>
            <a:cxnSpLocks/>
          </p:cNvCxnSpPr>
          <p:nvPr/>
        </p:nvCxnSpPr>
        <p:spPr>
          <a:xfrm>
            <a:off x="2894224" y="3493733"/>
            <a:ext cx="775855" cy="713509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1D6643BA-1CBA-43FC-A615-140D84EFBFB6}"/>
              </a:ext>
            </a:extLst>
          </p:cNvPr>
          <p:cNvCxnSpPr>
            <a:cxnSpLocks/>
          </p:cNvCxnSpPr>
          <p:nvPr/>
        </p:nvCxnSpPr>
        <p:spPr>
          <a:xfrm rot="5400000">
            <a:off x="2148685" y="3587900"/>
            <a:ext cx="808111" cy="525173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74F5C796-B9A4-4EAA-9CA1-C38139ED6F31}"/>
              </a:ext>
            </a:extLst>
          </p:cNvPr>
          <p:cNvCxnSpPr>
            <a:cxnSpLocks/>
          </p:cNvCxnSpPr>
          <p:nvPr/>
        </p:nvCxnSpPr>
        <p:spPr>
          <a:xfrm rot="5400000">
            <a:off x="2711842" y="2843743"/>
            <a:ext cx="808111" cy="525173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B842586-4567-4301-8A74-D28D61983679}"/>
              </a:ext>
            </a:extLst>
          </p:cNvPr>
          <p:cNvCxnSpPr>
            <a:cxnSpLocks/>
          </p:cNvCxnSpPr>
          <p:nvPr/>
        </p:nvCxnSpPr>
        <p:spPr>
          <a:xfrm rot="5400000">
            <a:off x="1257222" y="2869576"/>
            <a:ext cx="808111" cy="525173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AA1A001F-9D8D-4B16-BB1C-52CAE1ECE7A8}"/>
              </a:ext>
            </a:extLst>
          </p:cNvPr>
          <p:cNvCxnSpPr>
            <a:cxnSpLocks/>
          </p:cNvCxnSpPr>
          <p:nvPr/>
        </p:nvCxnSpPr>
        <p:spPr>
          <a:xfrm>
            <a:off x="1398691" y="3548995"/>
            <a:ext cx="775855" cy="713509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B064FCCB-B048-4382-A9CC-5F1AC9A02CE3}"/>
              </a:ext>
            </a:extLst>
          </p:cNvPr>
          <p:cNvCxnSpPr>
            <a:cxnSpLocks/>
          </p:cNvCxnSpPr>
          <p:nvPr/>
        </p:nvCxnSpPr>
        <p:spPr>
          <a:xfrm>
            <a:off x="579896" y="2798176"/>
            <a:ext cx="775855" cy="713509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6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5;p1">
            <a:extLst>
              <a:ext uri="{FF2B5EF4-FFF2-40B4-BE49-F238E27FC236}">
                <a16:creationId xmlns:a16="http://schemas.microsoft.com/office/drawing/2014/main" id="{35571A1C-67A8-65C8-5BFA-64288B06C253}"/>
              </a:ext>
            </a:extLst>
          </p:cNvPr>
          <p:cNvSpPr/>
          <p:nvPr/>
        </p:nvSpPr>
        <p:spPr>
          <a:xfrm>
            <a:off x="957264" y="814280"/>
            <a:ext cx="10677524" cy="68909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B4CFB17E-8311-48A0-AE77-B6EA1F2E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104018"/>
            <a:ext cx="10677525" cy="836618"/>
          </a:xfrm>
        </p:spPr>
        <p:txBody>
          <a:bodyPr>
            <a:normAutofit fontScale="90000"/>
          </a:bodyPr>
          <a:lstStyle/>
          <a:p>
            <a:r>
              <a:rPr lang="es-MX" dirty="0"/>
              <a:t>Identificando y valorando medidas </a:t>
            </a:r>
            <a:r>
              <a:rPr lang="es-MX" dirty="0" err="1"/>
              <a:t>multi-beneficio</a:t>
            </a:r>
            <a:r>
              <a:rPr lang="es-MX" dirty="0"/>
              <a:t>…</a:t>
            </a:r>
          </a:p>
        </p:txBody>
      </p:sp>
      <p:sp>
        <p:nvSpPr>
          <p:cNvPr id="9" name="Google Shape;50;p1">
            <a:extLst>
              <a:ext uri="{FF2B5EF4-FFF2-40B4-BE49-F238E27FC236}">
                <a16:creationId xmlns:a16="http://schemas.microsoft.com/office/drawing/2014/main" id="{A784BEF8-3A34-4728-BD16-97C3A190C75E}"/>
              </a:ext>
            </a:extLst>
          </p:cNvPr>
          <p:cNvSpPr txBox="1">
            <a:spLocks/>
          </p:cNvSpPr>
          <p:nvPr/>
        </p:nvSpPr>
        <p:spPr>
          <a:xfrm>
            <a:off x="397684" y="3934352"/>
            <a:ext cx="4188044" cy="2310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7ABF"/>
              </a:buClr>
              <a:buSzPts val="3400"/>
              <a:buFont typeface="Open Sans SemiBold"/>
              <a:buNone/>
              <a:defRPr sz="3400" b="1" i="0" u="none" strike="noStrike" cap="none">
                <a:solidFill>
                  <a:srgbClr val="117A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7ABF"/>
              </a:buClr>
              <a:buSzPts val="5000"/>
              <a:buFont typeface="Open Sans ExtraBold"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117AB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Usando casos de proyectos de la región para estimular reflexión propositiva, aprecio por las innovaciones ya hechas y por oportunidades de reducir el riesgo para la obra y el entorno socio-ambiental.</a:t>
            </a:r>
          </a:p>
        </p:txBody>
      </p:sp>
      <p:sp>
        <p:nvSpPr>
          <p:cNvPr id="10" name="Rectángulo: esquinas redondeadas 36">
            <a:extLst>
              <a:ext uri="{FF2B5EF4-FFF2-40B4-BE49-F238E27FC236}">
                <a16:creationId xmlns:a16="http://schemas.microsoft.com/office/drawing/2014/main" id="{A485B290-D406-4823-A778-8EBDD6E52E22}"/>
              </a:ext>
            </a:extLst>
          </p:cNvPr>
          <p:cNvSpPr/>
          <p:nvPr/>
        </p:nvSpPr>
        <p:spPr>
          <a:xfrm>
            <a:off x="5235617" y="986469"/>
            <a:ext cx="3529498" cy="2920118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BA825B5A-A57E-4DAC-BF39-70996426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253" y="1127748"/>
            <a:ext cx="3099445" cy="2627213"/>
          </a:xfrm>
          <a:prstGeom prst="rect">
            <a:avLst/>
          </a:prstGeom>
        </p:spPr>
      </p:pic>
      <p:sp>
        <p:nvSpPr>
          <p:cNvPr id="14" name="Rectángulo: esquinas redondeadas 36">
            <a:extLst>
              <a:ext uri="{FF2B5EF4-FFF2-40B4-BE49-F238E27FC236}">
                <a16:creationId xmlns:a16="http://schemas.microsoft.com/office/drawing/2014/main" id="{31A284B2-5CC0-4700-A3CC-BC272F2AADC3}"/>
              </a:ext>
            </a:extLst>
          </p:cNvPr>
          <p:cNvSpPr/>
          <p:nvPr/>
        </p:nvSpPr>
        <p:spPr>
          <a:xfrm>
            <a:off x="8048991" y="2054581"/>
            <a:ext cx="3973731" cy="2627213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Rectángulo: esquinas redondeadas 36">
            <a:extLst>
              <a:ext uri="{FF2B5EF4-FFF2-40B4-BE49-F238E27FC236}">
                <a16:creationId xmlns:a16="http://schemas.microsoft.com/office/drawing/2014/main" id="{680B5A25-9B7B-4B04-B901-850ED02E2B9B}"/>
              </a:ext>
            </a:extLst>
          </p:cNvPr>
          <p:cNvSpPr/>
          <p:nvPr/>
        </p:nvSpPr>
        <p:spPr>
          <a:xfrm>
            <a:off x="5310508" y="4258674"/>
            <a:ext cx="3379716" cy="2542249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7564A178-FCFC-4EB2-9A48-C1DA3207E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39" y="1146334"/>
            <a:ext cx="3646727" cy="2788018"/>
          </a:xfrm>
          <a:prstGeom prst="rect">
            <a:avLst/>
          </a:prstGeom>
        </p:spPr>
      </p:pic>
      <p:pic>
        <p:nvPicPr>
          <p:cNvPr id="18" name="Imagen 2">
            <a:extLst>
              <a:ext uri="{FF2B5EF4-FFF2-40B4-BE49-F238E27FC236}">
                <a16:creationId xmlns:a16="http://schemas.microsoft.com/office/drawing/2014/main" id="{9BC8D5DB-4719-4B38-954E-38A0B78D348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43" y="2257595"/>
            <a:ext cx="3583282" cy="213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1D8207F1-4E09-4FEE-9137-92E9E2DF5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572" y="4495375"/>
            <a:ext cx="3087126" cy="213005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5A5B8D5-2EF8-4856-8A46-55D2DC57B3A1}"/>
              </a:ext>
            </a:extLst>
          </p:cNvPr>
          <p:cNvSpPr/>
          <p:nvPr/>
        </p:nvSpPr>
        <p:spPr>
          <a:xfrm>
            <a:off x="4119612" y="20545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6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  <p:bldP spid="1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2C2EF26E-55FA-469D-B718-71B78E96ADC6}"/>
              </a:ext>
            </a:extLst>
          </p:cNvPr>
          <p:cNvGrpSpPr/>
          <p:nvPr/>
        </p:nvGrpSpPr>
        <p:grpSpPr>
          <a:xfrm>
            <a:off x="6842470" y="1273358"/>
            <a:ext cx="4792318" cy="4532419"/>
            <a:chOff x="7055831" y="1581618"/>
            <a:chExt cx="4251748" cy="4106638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7D74E763-426A-5F4C-DC76-2A25989D0D49}"/>
                </a:ext>
              </a:extLst>
            </p:cNvPr>
            <p:cNvGrpSpPr/>
            <p:nvPr/>
          </p:nvGrpSpPr>
          <p:grpSpPr>
            <a:xfrm>
              <a:off x="7055831" y="1581618"/>
              <a:ext cx="4251748" cy="4106638"/>
              <a:chOff x="7106845" y="1027344"/>
              <a:chExt cx="4251748" cy="4106638"/>
            </a:xfrm>
          </p:grpSpPr>
          <p:sp>
            <p:nvSpPr>
              <p:cNvPr id="23" name="Freeform 2">
                <a:extLst>
                  <a:ext uri="{FF2B5EF4-FFF2-40B4-BE49-F238E27FC236}">
                    <a16:creationId xmlns:a16="http://schemas.microsoft.com/office/drawing/2014/main" id="{0CC17246-C404-8C77-52D8-A5209E900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7930" y="1407051"/>
                <a:ext cx="2611996" cy="2474140"/>
              </a:xfrm>
              <a:custGeom>
                <a:avLst/>
                <a:gdLst>
                  <a:gd name="T0" fmla="*/ 1712160 w 9527"/>
                  <a:gd name="T1" fmla="*/ 462306 h 9021"/>
                  <a:gd name="T2" fmla="*/ 2254567 w 9527"/>
                  <a:gd name="T3" fmla="*/ 0 h 9021"/>
                  <a:gd name="T4" fmla="*/ 2926186 w 9527"/>
                  <a:gd name="T5" fmla="*/ 415860 h 9021"/>
                  <a:gd name="T6" fmla="*/ 3428640 w 9527"/>
                  <a:gd name="T7" fmla="*/ 1629953 h 9021"/>
                  <a:gd name="T8" fmla="*/ 2926186 w 9527"/>
                  <a:gd name="T9" fmla="*/ 2844047 h 9021"/>
                  <a:gd name="T10" fmla="*/ 2289839 w 9527"/>
                  <a:gd name="T11" fmla="*/ 3247665 h 9021"/>
                  <a:gd name="T12" fmla="*/ 2536387 w 9527"/>
                  <a:gd name="T13" fmla="*/ 2660421 h 9021"/>
                  <a:gd name="T14" fmla="*/ 2439568 w 9527"/>
                  <a:gd name="T15" fmla="*/ 2272285 h 9021"/>
                  <a:gd name="T16" fmla="*/ 2413293 w 9527"/>
                  <a:gd name="T17" fmla="*/ 2226919 h 9021"/>
                  <a:gd name="T18" fmla="*/ 1712160 w 9527"/>
                  <a:gd name="T19" fmla="*/ 1549302 h 9021"/>
                  <a:gd name="T20" fmla="*/ 0 w 9527"/>
                  <a:gd name="T21" fmla="*/ 1512577 h 9021"/>
                  <a:gd name="T22" fmla="*/ 498495 w 9527"/>
                  <a:gd name="T23" fmla="*/ 415860 h 9021"/>
                  <a:gd name="T24" fmla="*/ 1170114 w 9527"/>
                  <a:gd name="T25" fmla="*/ 0 h 9021"/>
                  <a:gd name="T26" fmla="*/ 1712160 w 9527"/>
                  <a:gd name="T27" fmla="*/ 462306 h 90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527" h="9021">
                    <a:moveTo>
                      <a:pt x="4757" y="1284"/>
                    </a:moveTo>
                    <a:cubicBezTo>
                      <a:pt x="5517" y="1284"/>
                      <a:pt x="6148" y="727"/>
                      <a:pt x="6264" y="0"/>
                    </a:cubicBezTo>
                    <a:cubicBezTo>
                      <a:pt x="6960" y="230"/>
                      <a:pt x="7596" y="622"/>
                      <a:pt x="8130" y="1155"/>
                    </a:cubicBezTo>
                    <a:cubicBezTo>
                      <a:pt x="9031" y="2056"/>
                      <a:pt x="9526" y="3253"/>
                      <a:pt x="9526" y="4527"/>
                    </a:cubicBezTo>
                    <a:cubicBezTo>
                      <a:pt x="9526" y="5801"/>
                      <a:pt x="9031" y="6999"/>
                      <a:pt x="8130" y="7899"/>
                    </a:cubicBezTo>
                    <a:cubicBezTo>
                      <a:pt x="7621" y="8407"/>
                      <a:pt x="7020" y="8786"/>
                      <a:pt x="6362" y="9020"/>
                    </a:cubicBezTo>
                    <a:cubicBezTo>
                      <a:pt x="6785" y="8605"/>
                      <a:pt x="7047" y="8027"/>
                      <a:pt x="7047" y="7389"/>
                    </a:cubicBezTo>
                    <a:cubicBezTo>
                      <a:pt x="7047" y="6999"/>
                      <a:pt x="6949" y="6632"/>
                      <a:pt x="6778" y="6311"/>
                    </a:cubicBezTo>
                    <a:cubicBezTo>
                      <a:pt x="6755" y="6268"/>
                      <a:pt x="6730" y="6226"/>
                      <a:pt x="6705" y="6185"/>
                    </a:cubicBezTo>
                    <a:cubicBezTo>
                      <a:pt x="6218" y="5366"/>
                      <a:pt x="5538" y="4731"/>
                      <a:pt x="4757" y="4303"/>
                    </a:cubicBezTo>
                    <a:cubicBezTo>
                      <a:pt x="3324" y="3518"/>
                      <a:pt x="1550" y="3434"/>
                      <a:pt x="0" y="4201"/>
                    </a:cubicBezTo>
                    <a:cubicBezTo>
                      <a:pt x="77" y="3050"/>
                      <a:pt x="562" y="1978"/>
                      <a:pt x="1385" y="1155"/>
                    </a:cubicBezTo>
                    <a:cubicBezTo>
                      <a:pt x="1919" y="622"/>
                      <a:pt x="2555" y="230"/>
                      <a:pt x="3251" y="0"/>
                    </a:cubicBezTo>
                    <a:cubicBezTo>
                      <a:pt x="3367" y="727"/>
                      <a:pt x="3998" y="1284"/>
                      <a:pt x="4757" y="128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Freeform 3">
                <a:extLst>
                  <a:ext uri="{FF2B5EF4-FFF2-40B4-BE49-F238E27FC236}">
                    <a16:creationId xmlns:a16="http://schemas.microsoft.com/office/drawing/2014/main" id="{6039BCE8-AC69-9D95-FCEE-E98F6714B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5114" y="2740861"/>
                <a:ext cx="2615624" cy="2393120"/>
              </a:xfrm>
              <a:custGeom>
                <a:avLst/>
                <a:gdLst>
                  <a:gd name="T0" fmla="*/ 1786176 w 9539"/>
                  <a:gd name="T1" fmla="*/ 1464838 h 8729"/>
                  <a:gd name="T2" fmla="*/ 2674584 w 9539"/>
                  <a:gd name="T3" fmla="*/ 0 h 8729"/>
                  <a:gd name="T4" fmla="*/ 2930884 w 9539"/>
                  <a:gd name="T5" fmla="*/ 211268 h 8729"/>
                  <a:gd name="T6" fmla="*/ 3433403 w 9539"/>
                  <a:gd name="T7" fmla="*/ 1424888 h 8729"/>
                  <a:gd name="T8" fmla="*/ 3398846 w 9539"/>
                  <a:gd name="T9" fmla="*/ 1769682 h 8729"/>
                  <a:gd name="T10" fmla="*/ 3203382 w 9539"/>
                  <a:gd name="T11" fmla="*/ 1733331 h 8729"/>
                  <a:gd name="T12" fmla="*/ 2654066 w 9539"/>
                  <a:gd name="T13" fmla="*/ 2282915 h 8729"/>
                  <a:gd name="T14" fmla="*/ 2856370 w 9539"/>
                  <a:gd name="T15" fmla="*/ 2708690 h 8729"/>
                  <a:gd name="T16" fmla="*/ 1716702 w 9539"/>
                  <a:gd name="T17" fmla="*/ 3141303 h 8729"/>
                  <a:gd name="T18" fmla="*/ 502879 w 9539"/>
                  <a:gd name="T19" fmla="*/ 2638507 h 8729"/>
                  <a:gd name="T20" fmla="*/ 0 w 9539"/>
                  <a:gd name="T21" fmla="*/ 1424888 h 8729"/>
                  <a:gd name="T22" fmla="*/ 27358 w 9539"/>
                  <a:gd name="T23" fmla="*/ 1118603 h 8729"/>
                  <a:gd name="T24" fmla="*/ 803455 w 9539"/>
                  <a:gd name="T25" fmla="*/ 1733331 h 8729"/>
                  <a:gd name="T26" fmla="*/ 824334 w 9539"/>
                  <a:gd name="T27" fmla="*/ 1733331 h 8729"/>
                  <a:gd name="T28" fmla="*/ 845572 w 9539"/>
                  <a:gd name="T29" fmla="*/ 1733331 h 8729"/>
                  <a:gd name="T30" fmla="*/ 1786176 w 9539"/>
                  <a:gd name="T31" fmla="*/ 1464838 h 87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539" h="8729">
                    <a:moveTo>
                      <a:pt x="4962" y="4070"/>
                    </a:moveTo>
                    <a:cubicBezTo>
                      <a:pt x="6359" y="3221"/>
                      <a:pt x="7320" y="1726"/>
                      <a:pt x="7430" y="0"/>
                    </a:cubicBezTo>
                    <a:cubicBezTo>
                      <a:pt x="7683" y="170"/>
                      <a:pt x="7921" y="366"/>
                      <a:pt x="8142" y="587"/>
                    </a:cubicBezTo>
                    <a:cubicBezTo>
                      <a:pt x="9042" y="1488"/>
                      <a:pt x="9538" y="2685"/>
                      <a:pt x="9538" y="3959"/>
                    </a:cubicBezTo>
                    <a:cubicBezTo>
                      <a:pt x="9538" y="4285"/>
                      <a:pt x="9505" y="4605"/>
                      <a:pt x="9442" y="4917"/>
                    </a:cubicBezTo>
                    <a:cubicBezTo>
                      <a:pt x="9273" y="4852"/>
                      <a:pt x="9090" y="4816"/>
                      <a:pt x="8899" y="4816"/>
                    </a:cubicBezTo>
                    <a:cubicBezTo>
                      <a:pt x="8057" y="4816"/>
                      <a:pt x="7373" y="5501"/>
                      <a:pt x="7373" y="6343"/>
                    </a:cubicBezTo>
                    <a:cubicBezTo>
                      <a:pt x="7373" y="6819"/>
                      <a:pt x="7592" y="7245"/>
                      <a:pt x="7935" y="7526"/>
                    </a:cubicBezTo>
                    <a:cubicBezTo>
                      <a:pt x="7062" y="8302"/>
                      <a:pt x="5948" y="8728"/>
                      <a:pt x="4769" y="8728"/>
                    </a:cubicBezTo>
                    <a:cubicBezTo>
                      <a:pt x="3495" y="8728"/>
                      <a:pt x="2298" y="8232"/>
                      <a:pt x="1397" y="7331"/>
                    </a:cubicBezTo>
                    <a:cubicBezTo>
                      <a:pt x="496" y="6431"/>
                      <a:pt x="0" y="5233"/>
                      <a:pt x="0" y="3959"/>
                    </a:cubicBezTo>
                    <a:cubicBezTo>
                      <a:pt x="0" y="3671"/>
                      <a:pt x="26" y="3386"/>
                      <a:pt x="76" y="3108"/>
                    </a:cubicBezTo>
                    <a:cubicBezTo>
                      <a:pt x="328" y="4073"/>
                      <a:pt x="1194" y="4790"/>
                      <a:pt x="2232" y="4816"/>
                    </a:cubicBezTo>
                    <a:cubicBezTo>
                      <a:pt x="2251" y="4816"/>
                      <a:pt x="2271" y="4816"/>
                      <a:pt x="2290" y="4816"/>
                    </a:cubicBezTo>
                    <a:cubicBezTo>
                      <a:pt x="2310" y="4816"/>
                      <a:pt x="2330" y="4816"/>
                      <a:pt x="2349" y="4816"/>
                    </a:cubicBezTo>
                    <a:cubicBezTo>
                      <a:pt x="3306" y="4805"/>
                      <a:pt x="4199" y="4534"/>
                      <a:pt x="4962" y="407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Freeform 4">
                <a:extLst>
                  <a:ext uri="{FF2B5EF4-FFF2-40B4-BE49-F238E27FC236}">
                    <a16:creationId xmlns:a16="http://schemas.microsoft.com/office/drawing/2014/main" id="{038107A8-2F51-9D8E-FF86-D2C92D084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4701" y="2518358"/>
                <a:ext cx="2152478" cy="2615624"/>
              </a:xfrm>
              <a:custGeom>
                <a:avLst/>
                <a:gdLst>
                  <a:gd name="T0" fmla="*/ 502516 w 7850"/>
                  <a:gd name="T1" fmla="*/ 502879 h 9539"/>
                  <a:gd name="T2" fmla="*/ 1716688 w 7850"/>
                  <a:gd name="T3" fmla="*/ 0 h 9539"/>
                  <a:gd name="T4" fmla="*/ 2825390 w 7850"/>
                  <a:gd name="T5" fmla="*/ 406047 h 9539"/>
                  <a:gd name="T6" fmla="*/ 2608689 w 7850"/>
                  <a:gd name="T7" fmla="*/ 377250 h 9539"/>
                  <a:gd name="T8" fmla="*/ 1907831 w 7850"/>
                  <a:gd name="T9" fmla="*/ 768178 h 9539"/>
                  <a:gd name="T10" fmla="*/ 1881554 w 7850"/>
                  <a:gd name="T11" fmla="*/ 813534 h 9539"/>
                  <a:gd name="T12" fmla="*/ 1646854 w 7850"/>
                  <a:gd name="T13" fmla="*/ 1756658 h 9539"/>
                  <a:gd name="T14" fmla="*/ 2472261 w 7850"/>
                  <a:gd name="T15" fmla="*/ 3258817 h 9539"/>
                  <a:gd name="T16" fmla="*/ 1716688 w 7850"/>
                  <a:gd name="T17" fmla="*/ 3433403 h 9539"/>
                  <a:gd name="T18" fmla="*/ 577029 w 7850"/>
                  <a:gd name="T19" fmla="*/ 3000718 h 9539"/>
                  <a:gd name="T20" fmla="*/ 779691 w 7850"/>
                  <a:gd name="T21" fmla="*/ 2574872 h 9539"/>
                  <a:gd name="T22" fmla="*/ 230380 w 7850"/>
                  <a:gd name="T23" fmla="*/ 2025197 h 9539"/>
                  <a:gd name="T24" fmla="*/ 34557 w 7850"/>
                  <a:gd name="T25" fmla="*/ 2061554 h 9539"/>
                  <a:gd name="T26" fmla="*/ 0 w 7850"/>
                  <a:gd name="T27" fmla="*/ 1716702 h 9539"/>
                  <a:gd name="T28" fmla="*/ 502516 w 7850"/>
                  <a:gd name="T29" fmla="*/ 502879 h 95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850" h="9539">
                    <a:moveTo>
                      <a:pt x="1396" y="1397"/>
                    </a:moveTo>
                    <a:cubicBezTo>
                      <a:pt x="2297" y="496"/>
                      <a:pt x="3495" y="0"/>
                      <a:pt x="4769" y="0"/>
                    </a:cubicBezTo>
                    <a:cubicBezTo>
                      <a:pt x="5910" y="0"/>
                      <a:pt x="6989" y="398"/>
                      <a:pt x="7849" y="1128"/>
                    </a:cubicBezTo>
                    <a:cubicBezTo>
                      <a:pt x="7658" y="1076"/>
                      <a:pt x="7456" y="1048"/>
                      <a:pt x="7247" y="1048"/>
                    </a:cubicBezTo>
                    <a:cubicBezTo>
                      <a:pt x="6425" y="1048"/>
                      <a:pt x="5704" y="1482"/>
                      <a:pt x="5300" y="2134"/>
                    </a:cubicBezTo>
                    <a:cubicBezTo>
                      <a:pt x="5275" y="2175"/>
                      <a:pt x="5250" y="2217"/>
                      <a:pt x="5227" y="2260"/>
                    </a:cubicBezTo>
                    <a:cubicBezTo>
                      <a:pt x="4765" y="3089"/>
                      <a:pt x="4556" y="3993"/>
                      <a:pt x="4575" y="4880"/>
                    </a:cubicBezTo>
                    <a:cubicBezTo>
                      <a:pt x="4612" y="6515"/>
                      <a:pt x="5428" y="8095"/>
                      <a:pt x="6868" y="9053"/>
                    </a:cubicBezTo>
                    <a:cubicBezTo>
                      <a:pt x="6223" y="9370"/>
                      <a:pt x="5509" y="9538"/>
                      <a:pt x="4769" y="9538"/>
                    </a:cubicBezTo>
                    <a:cubicBezTo>
                      <a:pt x="3590" y="9538"/>
                      <a:pt x="2476" y="9113"/>
                      <a:pt x="1603" y="8336"/>
                    </a:cubicBezTo>
                    <a:cubicBezTo>
                      <a:pt x="1946" y="8055"/>
                      <a:pt x="2166" y="7629"/>
                      <a:pt x="2166" y="7153"/>
                    </a:cubicBezTo>
                    <a:cubicBezTo>
                      <a:pt x="2166" y="6311"/>
                      <a:pt x="1482" y="5626"/>
                      <a:pt x="640" y="5626"/>
                    </a:cubicBezTo>
                    <a:cubicBezTo>
                      <a:pt x="449" y="5626"/>
                      <a:pt x="265" y="5662"/>
                      <a:pt x="96" y="5727"/>
                    </a:cubicBezTo>
                    <a:cubicBezTo>
                      <a:pt x="33" y="5415"/>
                      <a:pt x="0" y="5095"/>
                      <a:pt x="0" y="4769"/>
                    </a:cubicBezTo>
                    <a:cubicBezTo>
                      <a:pt x="0" y="3495"/>
                      <a:pt x="496" y="2298"/>
                      <a:pt x="1396" y="139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A1FC3E7B-AE90-BA29-3118-AEC5402A7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8312" y="1027344"/>
                <a:ext cx="627604" cy="628814"/>
              </a:xfrm>
              <a:custGeom>
                <a:avLst/>
                <a:gdLst>
                  <a:gd name="T0" fmla="*/ 0 w 2290"/>
                  <a:gd name="T1" fmla="*/ 412570 h 2291"/>
                  <a:gd name="T2" fmla="*/ 411596 w 2290"/>
                  <a:gd name="T3" fmla="*/ 0 h 2291"/>
                  <a:gd name="T4" fmla="*/ 823552 w 2290"/>
                  <a:gd name="T5" fmla="*/ 412570 h 2291"/>
                  <a:gd name="T6" fmla="*/ 411596 w 2290"/>
                  <a:gd name="T7" fmla="*/ 825140 h 2291"/>
                  <a:gd name="T8" fmla="*/ 0 w 2290"/>
                  <a:gd name="T9" fmla="*/ 412570 h 2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0" h="2291">
                    <a:moveTo>
                      <a:pt x="0" y="1145"/>
                    </a:moveTo>
                    <a:cubicBezTo>
                      <a:pt x="0" y="513"/>
                      <a:pt x="512" y="0"/>
                      <a:pt x="1144" y="0"/>
                    </a:cubicBezTo>
                    <a:cubicBezTo>
                      <a:pt x="1777" y="0"/>
                      <a:pt x="2289" y="513"/>
                      <a:pt x="2289" y="1145"/>
                    </a:cubicBezTo>
                    <a:cubicBezTo>
                      <a:pt x="2289" y="1777"/>
                      <a:pt x="1777" y="2290"/>
                      <a:pt x="1144" y="2290"/>
                    </a:cubicBezTo>
                    <a:cubicBezTo>
                      <a:pt x="512" y="2290"/>
                      <a:pt x="0" y="1777"/>
                      <a:pt x="0" y="114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297B6558-74DC-C4A0-D7AF-EEA157308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30988" y="4165366"/>
                <a:ext cx="627605" cy="628814"/>
              </a:xfrm>
              <a:custGeom>
                <a:avLst/>
                <a:gdLst>
                  <a:gd name="T0" fmla="*/ 0 w 2290"/>
                  <a:gd name="T1" fmla="*/ 412570 h 2291"/>
                  <a:gd name="T2" fmla="*/ 411957 w 2290"/>
                  <a:gd name="T3" fmla="*/ 0 h 2291"/>
                  <a:gd name="T4" fmla="*/ 823553 w 2290"/>
                  <a:gd name="T5" fmla="*/ 412570 h 2291"/>
                  <a:gd name="T6" fmla="*/ 411957 w 2290"/>
                  <a:gd name="T7" fmla="*/ 825140 h 2291"/>
                  <a:gd name="T8" fmla="*/ 0 w 2290"/>
                  <a:gd name="T9" fmla="*/ 412570 h 2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0" h="2291">
                    <a:moveTo>
                      <a:pt x="0" y="1145"/>
                    </a:moveTo>
                    <a:cubicBezTo>
                      <a:pt x="0" y="513"/>
                      <a:pt x="513" y="0"/>
                      <a:pt x="1145" y="0"/>
                    </a:cubicBezTo>
                    <a:cubicBezTo>
                      <a:pt x="1777" y="0"/>
                      <a:pt x="2289" y="513"/>
                      <a:pt x="2289" y="1145"/>
                    </a:cubicBezTo>
                    <a:cubicBezTo>
                      <a:pt x="2289" y="1777"/>
                      <a:pt x="1777" y="2290"/>
                      <a:pt x="1145" y="2290"/>
                    </a:cubicBezTo>
                    <a:cubicBezTo>
                      <a:pt x="513" y="2290"/>
                      <a:pt x="0" y="1777"/>
                      <a:pt x="0" y="114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46127ED7-F1B5-C75E-FA83-F0949688A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845" y="4165366"/>
                <a:ext cx="628814" cy="628814"/>
              </a:xfrm>
              <a:custGeom>
                <a:avLst/>
                <a:gdLst>
                  <a:gd name="T0" fmla="*/ 0 w 2291"/>
                  <a:gd name="T1" fmla="*/ 412570 h 2291"/>
                  <a:gd name="T2" fmla="*/ 412570 w 2291"/>
                  <a:gd name="T3" fmla="*/ 0 h 2291"/>
                  <a:gd name="T4" fmla="*/ 825140 w 2291"/>
                  <a:gd name="T5" fmla="*/ 412570 h 2291"/>
                  <a:gd name="T6" fmla="*/ 412570 w 2291"/>
                  <a:gd name="T7" fmla="*/ 825140 h 2291"/>
                  <a:gd name="T8" fmla="*/ 0 w 2291"/>
                  <a:gd name="T9" fmla="*/ 412570 h 2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1" h="2291">
                    <a:moveTo>
                      <a:pt x="0" y="1145"/>
                    </a:moveTo>
                    <a:cubicBezTo>
                      <a:pt x="0" y="513"/>
                      <a:pt x="513" y="0"/>
                      <a:pt x="1145" y="0"/>
                    </a:cubicBezTo>
                    <a:cubicBezTo>
                      <a:pt x="1777" y="0"/>
                      <a:pt x="2290" y="513"/>
                      <a:pt x="2290" y="1145"/>
                    </a:cubicBezTo>
                    <a:cubicBezTo>
                      <a:pt x="2290" y="1777"/>
                      <a:pt x="1777" y="2290"/>
                      <a:pt x="1145" y="2290"/>
                    </a:cubicBezTo>
                    <a:cubicBezTo>
                      <a:pt x="513" y="2290"/>
                      <a:pt x="0" y="1777"/>
                      <a:pt x="0" y="114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CDDA640E-0D46-29FB-AB4A-BE0E47D21E74}"/>
                  </a:ext>
                </a:extLst>
              </p:cNvPr>
              <p:cNvSpPr txBox="1"/>
              <p:nvPr/>
            </p:nvSpPr>
            <p:spPr>
              <a:xfrm>
                <a:off x="8094273" y="1718726"/>
                <a:ext cx="2339733" cy="752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MX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Práctico y participativo en lo técnico y en gobernanza</a:t>
                </a: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2F9DEF68-9FB7-86D1-72AD-157B3126F446}"/>
                  </a:ext>
                </a:extLst>
              </p:cNvPr>
              <p:cNvSpPr txBox="1"/>
              <p:nvPr/>
            </p:nvSpPr>
            <p:spPr>
              <a:xfrm>
                <a:off x="8862813" y="4113890"/>
                <a:ext cx="1826901" cy="752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MX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Interinstitucional a nivel nacional y regional</a:t>
                </a:r>
              </a:p>
            </p:txBody>
          </p:sp>
        </p:grp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52DAADCF-3214-9372-7DD7-B1764EA174CA}"/>
                </a:ext>
              </a:extLst>
            </p:cNvPr>
            <p:cNvSpPr txBox="1"/>
            <p:nvPr/>
          </p:nvSpPr>
          <p:spPr>
            <a:xfrm>
              <a:off x="7193687" y="3734250"/>
              <a:ext cx="1284806" cy="75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Flexible, Gradual y Acumulativo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794BE46-094A-AD05-CB44-7B4697AA1119}"/>
              </a:ext>
            </a:extLst>
          </p:cNvPr>
          <p:cNvGrpSpPr/>
          <p:nvPr/>
        </p:nvGrpSpPr>
        <p:grpSpPr>
          <a:xfrm>
            <a:off x="3806168" y="1100195"/>
            <a:ext cx="2283844" cy="2199696"/>
            <a:chOff x="2940055" y="224283"/>
            <a:chExt cx="1995896" cy="1995896"/>
          </a:xfrm>
          <a:solidFill>
            <a:srgbClr val="0070C0"/>
          </a:solidFill>
        </p:grpSpPr>
        <p:sp>
          <p:nvSpPr>
            <p:cNvPr id="5" name="Forma 4">
              <a:extLst>
                <a:ext uri="{FF2B5EF4-FFF2-40B4-BE49-F238E27FC236}">
                  <a16:creationId xmlns:a16="http://schemas.microsoft.com/office/drawing/2014/main" id="{8CD3BE92-C48D-FBD7-3D7E-7E00EDAB04A7}"/>
                </a:ext>
              </a:extLst>
            </p:cNvPr>
            <p:cNvSpPr/>
            <p:nvPr/>
          </p:nvSpPr>
          <p:spPr>
            <a:xfrm rot="20700000">
              <a:off x="2940055" y="224283"/>
              <a:ext cx="1995896" cy="1995896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orma 4">
              <a:extLst>
                <a:ext uri="{FF2B5EF4-FFF2-40B4-BE49-F238E27FC236}">
                  <a16:creationId xmlns:a16="http://schemas.microsoft.com/office/drawing/2014/main" id="{53F34BC0-D8C2-1ED6-16B8-44012A1D307B}"/>
                </a:ext>
              </a:extLst>
            </p:cNvPr>
            <p:cNvSpPr txBox="1"/>
            <p:nvPr/>
          </p:nvSpPr>
          <p:spPr>
            <a:xfrm>
              <a:off x="3241610" y="608375"/>
              <a:ext cx="1308409" cy="112037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Plataformas y Módulos SIG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DD6EE0BD-2714-DC0C-D5BA-50C704DFCCA1}"/>
              </a:ext>
            </a:extLst>
          </p:cNvPr>
          <p:cNvGrpSpPr/>
          <p:nvPr/>
        </p:nvGrpSpPr>
        <p:grpSpPr>
          <a:xfrm>
            <a:off x="2854977" y="3539568"/>
            <a:ext cx="2624179" cy="2512772"/>
            <a:chOff x="3428740" y="2291684"/>
            <a:chExt cx="2800948" cy="2800948"/>
          </a:xfrm>
        </p:grpSpPr>
        <p:sp>
          <p:nvSpPr>
            <p:cNvPr id="17" name="Forma 16">
              <a:extLst>
                <a:ext uri="{FF2B5EF4-FFF2-40B4-BE49-F238E27FC236}">
                  <a16:creationId xmlns:a16="http://schemas.microsoft.com/office/drawing/2014/main" id="{6C63AA11-8174-39F6-4A9E-B154DDBDE03E}"/>
                </a:ext>
              </a:extLst>
            </p:cNvPr>
            <p:cNvSpPr/>
            <p:nvPr/>
          </p:nvSpPr>
          <p:spPr>
            <a:xfrm>
              <a:off x="3428740" y="2291684"/>
              <a:ext cx="2800948" cy="2800948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orma 4">
              <a:extLst>
                <a:ext uri="{FF2B5EF4-FFF2-40B4-BE49-F238E27FC236}">
                  <a16:creationId xmlns:a16="http://schemas.microsoft.com/office/drawing/2014/main" id="{28E9B837-5884-BA50-B06F-3F2BECD7ABB2}"/>
                </a:ext>
              </a:extLst>
            </p:cNvPr>
            <p:cNvSpPr txBox="1"/>
            <p:nvPr/>
          </p:nvSpPr>
          <p:spPr>
            <a:xfrm>
              <a:off x="4057466" y="2852715"/>
              <a:ext cx="1674718" cy="1439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Guías y 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herramientas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E5294099-D6F6-304E-824C-2F39AE10F49F}"/>
              </a:ext>
            </a:extLst>
          </p:cNvPr>
          <p:cNvGrpSpPr/>
          <p:nvPr/>
        </p:nvGrpSpPr>
        <p:grpSpPr>
          <a:xfrm>
            <a:off x="427706" y="2695969"/>
            <a:ext cx="2515030" cy="2485968"/>
            <a:chOff x="1799097" y="1629642"/>
            <a:chExt cx="2037053" cy="2037053"/>
          </a:xfrm>
        </p:grpSpPr>
        <p:sp>
          <p:nvSpPr>
            <p:cNvPr id="15" name="Forma 14">
              <a:extLst>
                <a:ext uri="{FF2B5EF4-FFF2-40B4-BE49-F238E27FC236}">
                  <a16:creationId xmlns:a16="http://schemas.microsoft.com/office/drawing/2014/main" id="{98CECAE3-255E-DE99-A99B-D6FBA44147F6}"/>
                </a:ext>
              </a:extLst>
            </p:cNvPr>
            <p:cNvSpPr/>
            <p:nvPr/>
          </p:nvSpPr>
          <p:spPr>
            <a:xfrm>
              <a:off x="1799097" y="1629642"/>
              <a:ext cx="2037053" cy="2037053"/>
            </a:xfrm>
            <a:prstGeom prst="gear6">
              <a:avLst/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a 6">
              <a:extLst>
                <a:ext uri="{FF2B5EF4-FFF2-40B4-BE49-F238E27FC236}">
                  <a16:creationId xmlns:a16="http://schemas.microsoft.com/office/drawing/2014/main" id="{A765EFF4-D7F4-088A-DFF9-1988768B132F}"/>
                </a:ext>
              </a:extLst>
            </p:cNvPr>
            <p:cNvSpPr txBox="1"/>
            <p:nvPr/>
          </p:nvSpPr>
          <p:spPr>
            <a:xfrm>
              <a:off x="2156638" y="2145576"/>
              <a:ext cx="1252200" cy="1005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Capacitación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Aprender-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haciendo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83BCA79F-3E8A-3BB5-0E2F-BF81B1AEDA4C}"/>
              </a:ext>
            </a:extLst>
          </p:cNvPr>
          <p:cNvGrpSpPr/>
          <p:nvPr/>
        </p:nvGrpSpPr>
        <p:grpSpPr>
          <a:xfrm>
            <a:off x="1925383" y="1439486"/>
            <a:ext cx="1995896" cy="1995896"/>
            <a:chOff x="2940055" y="224283"/>
            <a:chExt cx="1995896" cy="1995896"/>
          </a:xfrm>
          <a:solidFill>
            <a:schemeClr val="accent3">
              <a:lumMod val="75000"/>
            </a:schemeClr>
          </a:solidFill>
        </p:grpSpPr>
        <p:sp>
          <p:nvSpPr>
            <p:cNvPr id="13" name="Forma 12">
              <a:extLst>
                <a:ext uri="{FF2B5EF4-FFF2-40B4-BE49-F238E27FC236}">
                  <a16:creationId xmlns:a16="http://schemas.microsoft.com/office/drawing/2014/main" id="{C6FF5B65-184B-748B-CB9D-4F806E27AE11}"/>
                </a:ext>
              </a:extLst>
            </p:cNvPr>
            <p:cNvSpPr/>
            <p:nvPr/>
          </p:nvSpPr>
          <p:spPr>
            <a:xfrm rot="20700000">
              <a:off x="2940055" y="224283"/>
              <a:ext cx="1995896" cy="1995896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a 8">
              <a:extLst>
                <a:ext uri="{FF2B5EF4-FFF2-40B4-BE49-F238E27FC236}">
                  <a16:creationId xmlns:a16="http://schemas.microsoft.com/office/drawing/2014/main" id="{108EF6D2-8B48-3EA0-5C50-831B3A92560C}"/>
                </a:ext>
              </a:extLst>
            </p:cNvPr>
            <p:cNvSpPr txBox="1"/>
            <p:nvPr/>
          </p:nvSpPr>
          <p:spPr>
            <a:xfrm>
              <a:off x="3377814" y="662042"/>
              <a:ext cx="1120379" cy="112037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Pilotaje con proyectos</a:t>
              </a:r>
            </a:p>
          </p:txBody>
        </p:sp>
      </p:grpSp>
      <p:sp>
        <p:nvSpPr>
          <p:cNvPr id="10" name="Flecha: circular 9">
            <a:extLst>
              <a:ext uri="{FF2B5EF4-FFF2-40B4-BE49-F238E27FC236}">
                <a16:creationId xmlns:a16="http://schemas.microsoft.com/office/drawing/2014/main" id="{72EAA05B-3EB8-45DD-347C-FA6F8269BABF}"/>
              </a:ext>
            </a:extLst>
          </p:cNvPr>
          <p:cNvSpPr/>
          <p:nvPr/>
        </p:nvSpPr>
        <p:spPr>
          <a:xfrm>
            <a:off x="2319614" y="3065607"/>
            <a:ext cx="3585213" cy="3585213"/>
          </a:xfrm>
          <a:prstGeom prst="circularArrow">
            <a:avLst>
              <a:gd name="adj1" fmla="val 4688"/>
              <a:gd name="adj2" fmla="val 299029"/>
              <a:gd name="adj3" fmla="val 2534123"/>
              <a:gd name="adj4" fmla="val 15823122"/>
              <a:gd name="adj5" fmla="val 546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Flecha: circular 11">
            <a:extLst>
              <a:ext uri="{FF2B5EF4-FFF2-40B4-BE49-F238E27FC236}">
                <a16:creationId xmlns:a16="http://schemas.microsoft.com/office/drawing/2014/main" id="{35EFDA08-7A28-084A-4722-304F0F42A0AB}"/>
              </a:ext>
            </a:extLst>
          </p:cNvPr>
          <p:cNvSpPr/>
          <p:nvPr/>
        </p:nvSpPr>
        <p:spPr>
          <a:xfrm rot="381636">
            <a:off x="165623" y="2031089"/>
            <a:ext cx="2808587" cy="2808587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9996610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lecha: circular 11">
            <a:extLst>
              <a:ext uri="{FF2B5EF4-FFF2-40B4-BE49-F238E27FC236}">
                <a16:creationId xmlns:a16="http://schemas.microsoft.com/office/drawing/2014/main" id="{D2129729-243F-62AE-7C01-683F6D2E7A62}"/>
              </a:ext>
            </a:extLst>
          </p:cNvPr>
          <p:cNvSpPr/>
          <p:nvPr/>
        </p:nvSpPr>
        <p:spPr>
          <a:xfrm rot="394325">
            <a:off x="1580948" y="1139577"/>
            <a:ext cx="3155010" cy="2399567"/>
          </a:xfrm>
          <a:prstGeom prst="circularArrow">
            <a:avLst>
              <a:gd name="adj1" fmla="val 5984"/>
              <a:gd name="adj2" fmla="val 333158"/>
              <a:gd name="adj3" fmla="val 13313824"/>
              <a:gd name="adj4" fmla="val 10711786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lecha: circular 11">
            <a:extLst>
              <a:ext uri="{FF2B5EF4-FFF2-40B4-BE49-F238E27FC236}">
                <a16:creationId xmlns:a16="http://schemas.microsoft.com/office/drawing/2014/main" id="{D71C7D27-EFDC-5112-79EE-7A979549C172}"/>
              </a:ext>
            </a:extLst>
          </p:cNvPr>
          <p:cNvSpPr/>
          <p:nvPr/>
        </p:nvSpPr>
        <p:spPr>
          <a:xfrm rot="9184475">
            <a:off x="3815632" y="713903"/>
            <a:ext cx="2808587" cy="2808587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9996610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A9BDBE4F-911C-1A2A-2DDE-EA49C80715CF}"/>
              </a:ext>
            </a:extLst>
          </p:cNvPr>
          <p:cNvSpPr txBox="1">
            <a:spLocks/>
          </p:cNvSpPr>
          <p:nvPr/>
        </p:nvSpPr>
        <p:spPr>
          <a:xfrm>
            <a:off x="801881" y="112599"/>
            <a:ext cx="10677525" cy="4421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3100" b="1" i="0" u="none" strike="noStrike" kern="0" cap="none" spc="0" normalizeH="0" baseline="0" noProof="0" dirty="0">
                <a:ln>
                  <a:noFill/>
                </a:ln>
                <a:solidFill>
                  <a:srgbClr val="117AB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RIDASICC: Componentes y estrategia</a:t>
            </a:r>
            <a:endParaRPr kumimoji="0" lang="es-MX" sz="3100" b="1" i="0" u="none" strike="noStrike" kern="0" cap="none" spc="0" normalizeH="0" baseline="0" noProof="0" dirty="0">
              <a:ln>
                <a:noFill/>
              </a:ln>
              <a:solidFill>
                <a:srgbClr val="117AB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SemiBold"/>
            </a:endParaRPr>
          </a:p>
        </p:txBody>
      </p:sp>
      <p:sp>
        <p:nvSpPr>
          <p:cNvPr id="33" name="Google Shape;55;p1">
            <a:extLst>
              <a:ext uri="{FF2B5EF4-FFF2-40B4-BE49-F238E27FC236}">
                <a16:creationId xmlns:a16="http://schemas.microsoft.com/office/drawing/2014/main" id="{5F01894C-30DA-78F6-99D8-A41068B3A108}"/>
              </a:ext>
            </a:extLst>
          </p:cNvPr>
          <p:cNvSpPr/>
          <p:nvPr/>
        </p:nvSpPr>
        <p:spPr>
          <a:xfrm flipV="1">
            <a:off x="869141" y="643671"/>
            <a:ext cx="7144379" cy="78655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66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7">
            <a:extLst>
              <a:ext uri="{FF2B5EF4-FFF2-40B4-BE49-F238E27FC236}">
                <a16:creationId xmlns:a16="http://schemas.microsoft.com/office/drawing/2014/main" id="{8350039C-B903-1E21-16DA-A1528225A7E2}"/>
              </a:ext>
            </a:extLst>
          </p:cNvPr>
          <p:cNvGrpSpPr/>
          <p:nvPr/>
        </p:nvGrpSpPr>
        <p:grpSpPr>
          <a:xfrm>
            <a:off x="265693" y="1767402"/>
            <a:ext cx="3547611" cy="890693"/>
            <a:chOff x="627094" y="785150"/>
            <a:chExt cx="3547611" cy="890693"/>
          </a:xfrm>
        </p:grpSpPr>
        <p:grpSp>
          <p:nvGrpSpPr>
            <p:cNvPr id="5" name="Grupo 15">
              <a:extLst>
                <a:ext uri="{FF2B5EF4-FFF2-40B4-BE49-F238E27FC236}">
                  <a16:creationId xmlns:a16="http://schemas.microsoft.com/office/drawing/2014/main" id="{121CE074-4805-AD5D-1340-023BA7E303D8}"/>
                </a:ext>
              </a:extLst>
            </p:cNvPr>
            <p:cNvGrpSpPr/>
            <p:nvPr/>
          </p:nvGrpSpPr>
          <p:grpSpPr>
            <a:xfrm>
              <a:off x="627094" y="931268"/>
              <a:ext cx="600659" cy="599139"/>
              <a:chOff x="592910" y="919033"/>
              <a:chExt cx="600659" cy="599139"/>
            </a:xfrm>
          </p:grpSpPr>
          <p:sp>
            <p:nvSpPr>
              <p:cNvPr id="7" name="Freeform 12">
                <a:extLst>
                  <a:ext uri="{FF2B5EF4-FFF2-40B4-BE49-F238E27FC236}">
                    <a16:creationId xmlns:a16="http://schemas.microsoft.com/office/drawing/2014/main" id="{4AE1BFED-A8AF-06CD-F97A-A47874788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10" y="919033"/>
                <a:ext cx="600659" cy="599139"/>
              </a:xfrm>
              <a:custGeom>
                <a:avLst/>
                <a:gdLst>
                  <a:gd name="T0" fmla="*/ 0 w 1741"/>
                  <a:gd name="T1" fmla="*/ 869 h 1739"/>
                  <a:gd name="T2" fmla="*/ 870 w 1741"/>
                  <a:gd name="T3" fmla="*/ 0 h 1739"/>
                  <a:gd name="T4" fmla="*/ 1740 w 1741"/>
                  <a:gd name="T5" fmla="*/ 869 h 1739"/>
                  <a:gd name="T6" fmla="*/ 870 w 1741"/>
                  <a:gd name="T7" fmla="*/ 1738 h 1739"/>
                  <a:gd name="T8" fmla="*/ 0 w 1741"/>
                  <a:gd name="T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1" h="1739">
                    <a:moveTo>
                      <a:pt x="0" y="869"/>
                    </a:moveTo>
                    <a:cubicBezTo>
                      <a:pt x="0" y="388"/>
                      <a:pt x="390" y="0"/>
                      <a:pt x="870" y="0"/>
                    </a:cubicBezTo>
                    <a:cubicBezTo>
                      <a:pt x="1350" y="0"/>
                      <a:pt x="1740" y="388"/>
                      <a:pt x="1740" y="869"/>
                    </a:cubicBezTo>
                    <a:cubicBezTo>
                      <a:pt x="1740" y="1349"/>
                      <a:pt x="1350" y="1738"/>
                      <a:pt x="870" y="1738"/>
                    </a:cubicBezTo>
                    <a:cubicBezTo>
                      <a:pt x="390" y="1738"/>
                      <a:pt x="0" y="1349"/>
                      <a:pt x="0" y="86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4A66AC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id="{6D86CEA4-2DB8-0CF5-3DE4-7C1643CAB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970" y="1023093"/>
                <a:ext cx="392540" cy="392540"/>
              </a:xfrm>
              <a:custGeom>
                <a:avLst/>
                <a:gdLst>
                  <a:gd name="T0" fmla="*/ 0 w 1416"/>
                  <a:gd name="T1" fmla="*/ 707 h 1415"/>
                  <a:gd name="T2" fmla="*/ 708 w 1416"/>
                  <a:gd name="T3" fmla="*/ 0 h 1415"/>
                  <a:gd name="T4" fmla="*/ 1415 w 1416"/>
                  <a:gd name="T5" fmla="*/ 707 h 1415"/>
                  <a:gd name="T6" fmla="*/ 708 w 1416"/>
                  <a:gd name="T7" fmla="*/ 1414 h 1415"/>
                  <a:gd name="T8" fmla="*/ 0 w 1416"/>
                  <a:gd name="T9" fmla="*/ 70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5">
                    <a:moveTo>
                      <a:pt x="0" y="707"/>
                    </a:moveTo>
                    <a:cubicBezTo>
                      <a:pt x="0" y="316"/>
                      <a:pt x="317" y="0"/>
                      <a:pt x="708" y="0"/>
                    </a:cubicBezTo>
                    <a:cubicBezTo>
                      <a:pt x="1099" y="0"/>
                      <a:pt x="1415" y="316"/>
                      <a:pt x="1415" y="707"/>
                    </a:cubicBezTo>
                    <a:cubicBezTo>
                      <a:pt x="1415" y="1098"/>
                      <a:pt x="1099" y="1414"/>
                      <a:pt x="708" y="1414"/>
                    </a:cubicBezTo>
                    <a:cubicBezTo>
                      <a:pt x="317" y="1414"/>
                      <a:pt x="0" y="1098"/>
                      <a:pt x="0" y="707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239A1D5B-DEE1-2CF7-0B9C-9045F834E3BC}"/>
                </a:ext>
              </a:extLst>
            </p:cNvPr>
            <p:cNvSpPr txBox="1">
              <a:spLocks/>
            </p:cNvSpPr>
            <p:nvPr/>
          </p:nvSpPr>
          <p:spPr>
            <a:xfrm>
              <a:off x="1248241" y="785150"/>
              <a:ext cx="2926464" cy="890693"/>
            </a:xfrm>
            <a:prstGeom prst="rect">
              <a:avLst/>
            </a:prstGeom>
          </p:spPr>
          <p:txBody>
            <a:bodyPr vert="horz" wrap="square" lIns="45720" tIns="22860" rIns="4572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205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NI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  <a:sym typeface="Arial"/>
                </a:rPr>
                <a:t>Procesos tradicionales centrado en experto externo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endParaRPr>
            </a:p>
          </p:txBody>
        </p:sp>
      </p:grpSp>
      <p:grpSp>
        <p:nvGrpSpPr>
          <p:cNvPr id="9" name="Grupo 19">
            <a:extLst>
              <a:ext uri="{FF2B5EF4-FFF2-40B4-BE49-F238E27FC236}">
                <a16:creationId xmlns:a16="http://schemas.microsoft.com/office/drawing/2014/main" id="{929CD72A-A5D5-6279-82C5-88AC5AFE5023}"/>
              </a:ext>
            </a:extLst>
          </p:cNvPr>
          <p:cNvGrpSpPr/>
          <p:nvPr/>
        </p:nvGrpSpPr>
        <p:grpSpPr>
          <a:xfrm>
            <a:off x="265693" y="2711376"/>
            <a:ext cx="3523274" cy="621773"/>
            <a:chOff x="624059" y="1655980"/>
            <a:chExt cx="3523274" cy="621773"/>
          </a:xfrm>
        </p:grpSpPr>
        <p:grpSp>
          <p:nvGrpSpPr>
            <p:cNvPr id="10" name="Grupo 14">
              <a:extLst>
                <a:ext uri="{FF2B5EF4-FFF2-40B4-BE49-F238E27FC236}">
                  <a16:creationId xmlns:a16="http://schemas.microsoft.com/office/drawing/2014/main" id="{9605B701-7DF0-6826-250D-FBE078525968}"/>
                </a:ext>
              </a:extLst>
            </p:cNvPr>
            <p:cNvGrpSpPr/>
            <p:nvPr/>
          </p:nvGrpSpPr>
          <p:grpSpPr>
            <a:xfrm>
              <a:off x="624059" y="1656418"/>
              <a:ext cx="600659" cy="599139"/>
              <a:chOff x="592910" y="1659740"/>
              <a:chExt cx="600659" cy="599139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BE669C9A-0AEC-E50E-DFA0-044696608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10" y="1659740"/>
                <a:ext cx="600659" cy="599139"/>
              </a:xfrm>
              <a:custGeom>
                <a:avLst/>
                <a:gdLst>
                  <a:gd name="T0" fmla="*/ 0 w 1741"/>
                  <a:gd name="T1" fmla="*/ 869 h 1739"/>
                  <a:gd name="T2" fmla="*/ 870 w 1741"/>
                  <a:gd name="T3" fmla="*/ 0 h 1739"/>
                  <a:gd name="T4" fmla="*/ 1740 w 1741"/>
                  <a:gd name="T5" fmla="*/ 869 h 1739"/>
                  <a:gd name="T6" fmla="*/ 870 w 1741"/>
                  <a:gd name="T7" fmla="*/ 1738 h 1739"/>
                  <a:gd name="T8" fmla="*/ 0 w 1741"/>
                  <a:gd name="T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1" h="1739">
                    <a:moveTo>
                      <a:pt x="0" y="869"/>
                    </a:moveTo>
                    <a:cubicBezTo>
                      <a:pt x="0" y="388"/>
                      <a:pt x="390" y="0"/>
                      <a:pt x="870" y="0"/>
                    </a:cubicBezTo>
                    <a:cubicBezTo>
                      <a:pt x="1350" y="0"/>
                      <a:pt x="1740" y="388"/>
                      <a:pt x="1740" y="869"/>
                    </a:cubicBezTo>
                    <a:cubicBezTo>
                      <a:pt x="1740" y="1349"/>
                      <a:pt x="1350" y="1738"/>
                      <a:pt x="870" y="1738"/>
                    </a:cubicBezTo>
                    <a:cubicBezTo>
                      <a:pt x="390" y="1738"/>
                      <a:pt x="0" y="1349"/>
                      <a:pt x="0" y="8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F1256EF-4E1B-AFDF-C5B7-2CB0D6A82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970" y="1763039"/>
                <a:ext cx="392540" cy="392540"/>
              </a:xfrm>
              <a:custGeom>
                <a:avLst/>
                <a:gdLst>
                  <a:gd name="T0" fmla="*/ 0 w 1416"/>
                  <a:gd name="T1" fmla="*/ 707 h 1415"/>
                  <a:gd name="T2" fmla="*/ 708 w 1416"/>
                  <a:gd name="T3" fmla="*/ 0 h 1415"/>
                  <a:gd name="T4" fmla="*/ 1415 w 1416"/>
                  <a:gd name="T5" fmla="*/ 707 h 1415"/>
                  <a:gd name="T6" fmla="*/ 708 w 1416"/>
                  <a:gd name="T7" fmla="*/ 1414 h 1415"/>
                  <a:gd name="T8" fmla="*/ 0 w 1416"/>
                  <a:gd name="T9" fmla="*/ 70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5">
                    <a:moveTo>
                      <a:pt x="0" y="707"/>
                    </a:moveTo>
                    <a:cubicBezTo>
                      <a:pt x="0" y="316"/>
                      <a:pt x="317" y="0"/>
                      <a:pt x="708" y="0"/>
                    </a:cubicBezTo>
                    <a:cubicBezTo>
                      <a:pt x="1099" y="0"/>
                      <a:pt x="1415" y="316"/>
                      <a:pt x="1415" y="707"/>
                    </a:cubicBezTo>
                    <a:cubicBezTo>
                      <a:pt x="1415" y="1098"/>
                      <a:pt x="1099" y="1414"/>
                      <a:pt x="708" y="1414"/>
                    </a:cubicBezTo>
                    <a:cubicBezTo>
                      <a:pt x="317" y="1414"/>
                      <a:pt x="0" y="1098"/>
                      <a:pt x="0" y="707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3C666B71-8635-17A9-110A-5DCC9C2B54EC}"/>
                </a:ext>
              </a:extLst>
            </p:cNvPr>
            <p:cNvSpPr txBox="1">
              <a:spLocks/>
            </p:cNvSpPr>
            <p:nvPr/>
          </p:nvSpPr>
          <p:spPr>
            <a:xfrm>
              <a:off x="1220869" y="1655980"/>
              <a:ext cx="2926464" cy="621773"/>
            </a:xfrm>
            <a:prstGeom prst="rect">
              <a:avLst/>
            </a:prstGeom>
          </p:spPr>
          <p:txBody>
            <a:bodyPr vert="horz" wrap="square" lIns="45720" tIns="22860" rIns="45720" bIns="45720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1087636" eaLnBrk="1" latinLnBrk="0" hangingPunct="1">
                <a:lnSpc>
                  <a:spcPts val="2050"/>
                </a:lnSpc>
                <a:spcBef>
                  <a:spcPct val="20000"/>
                </a:spcBef>
                <a:buNone/>
                <a:defRPr kern="1200">
                  <a:solidFill>
                    <a:srgbClr val="002060"/>
                  </a:solidFill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</a:defRPr>
              </a:lvl1pPr>
              <a:lvl2pPr marL="108763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205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N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  <a:sym typeface="Arial"/>
                </a:rPr>
                <a:t>Capacitaciones teóricas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Open Sans SemiBold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4" name="Grupo 23">
            <a:extLst>
              <a:ext uri="{FF2B5EF4-FFF2-40B4-BE49-F238E27FC236}">
                <a16:creationId xmlns:a16="http://schemas.microsoft.com/office/drawing/2014/main" id="{5043CE64-EE04-E7C5-5040-9F2AFEE73128}"/>
              </a:ext>
            </a:extLst>
          </p:cNvPr>
          <p:cNvGrpSpPr/>
          <p:nvPr/>
        </p:nvGrpSpPr>
        <p:grpSpPr>
          <a:xfrm>
            <a:off x="248734" y="3886356"/>
            <a:ext cx="5468430" cy="599139"/>
            <a:chOff x="627155" y="2496610"/>
            <a:chExt cx="5468430" cy="599139"/>
          </a:xfrm>
        </p:grpSpPr>
        <p:grpSp>
          <p:nvGrpSpPr>
            <p:cNvPr id="15" name="Grupo 12">
              <a:extLst>
                <a:ext uri="{FF2B5EF4-FFF2-40B4-BE49-F238E27FC236}">
                  <a16:creationId xmlns:a16="http://schemas.microsoft.com/office/drawing/2014/main" id="{2F376107-591C-2A75-2D03-4FA269BBBB2E}"/>
                </a:ext>
              </a:extLst>
            </p:cNvPr>
            <p:cNvGrpSpPr/>
            <p:nvPr/>
          </p:nvGrpSpPr>
          <p:grpSpPr>
            <a:xfrm>
              <a:off x="627155" y="2496610"/>
              <a:ext cx="600659" cy="599139"/>
              <a:chOff x="592910" y="2363137"/>
              <a:chExt cx="600659" cy="599139"/>
            </a:xfrm>
          </p:grpSpPr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0715A512-72CA-322F-4D8F-7C52E424F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10" y="2363137"/>
                <a:ext cx="600659" cy="599139"/>
              </a:xfrm>
              <a:custGeom>
                <a:avLst/>
                <a:gdLst>
                  <a:gd name="T0" fmla="*/ 0 w 1741"/>
                  <a:gd name="T1" fmla="*/ 869 h 1739"/>
                  <a:gd name="T2" fmla="*/ 870 w 1741"/>
                  <a:gd name="T3" fmla="*/ 0 h 1739"/>
                  <a:gd name="T4" fmla="*/ 1740 w 1741"/>
                  <a:gd name="T5" fmla="*/ 869 h 1739"/>
                  <a:gd name="T6" fmla="*/ 870 w 1741"/>
                  <a:gd name="T7" fmla="*/ 1738 h 1739"/>
                  <a:gd name="T8" fmla="*/ 0 w 1741"/>
                  <a:gd name="T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1" h="1739">
                    <a:moveTo>
                      <a:pt x="0" y="869"/>
                    </a:moveTo>
                    <a:cubicBezTo>
                      <a:pt x="0" y="388"/>
                      <a:pt x="390" y="0"/>
                      <a:pt x="870" y="0"/>
                    </a:cubicBezTo>
                    <a:cubicBezTo>
                      <a:pt x="1350" y="0"/>
                      <a:pt x="1740" y="388"/>
                      <a:pt x="1740" y="869"/>
                    </a:cubicBezTo>
                    <a:cubicBezTo>
                      <a:pt x="1740" y="1349"/>
                      <a:pt x="1350" y="1738"/>
                      <a:pt x="870" y="1738"/>
                    </a:cubicBezTo>
                    <a:cubicBezTo>
                      <a:pt x="390" y="1738"/>
                      <a:pt x="0" y="1349"/>
                      <a:pt x="0" y="86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61A16013-547B-1C88-AF5A-A8DE776F4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909" y="2466436"/>
                <a:ext cx="392540" cy="392540"/>
              </a:xfrm>
              <a:custGeom>
                <a:avLst/>
                <a:gdLst>
                  <a:gd name="T0" fmla="*/ 0 w 1416"/>
                  <a:gd name="T1" fmla="*/ 707 h 1415"/>
                  <a:gd name="T2" fmla="*/ 708 w 1416"/>
                  <a:gd name="T3" fmla="*/ 0 h 1415"/>
                  <a:gd name="T4" fmla="*/ 1415 w 1416"/>
                  <a:gd name="T5" fmla="*/ 707 h 1415"/>
                  <a:gd name="T6" fmla="*/ 708 w 1416"/>
                  <a:gd name="T7" fmla="*/ 1414 h 1415"/>
                  <a:gd name="T8" fmla="*/ 0 w 1416"/>
                  <a:gd name="T9" fmla="*/ 70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5">
                    <a:moveTo>
                      <a:pt x="0" y="707"/>
                    </a:moveTo>
                    <a:cubicBezTo>
                      <a:pt x="0" y="316"/>
                      <a:pt x="317" y="0"/>
                      <a:pt x="708" y="0"/>
                    </a:cubicBezTo>
                    <a:cubicBezTo>
                      <a:pt x="1099" y="0"/>
                      <a:pt x="1415" y="316"/>
                      <a:pt x="1415" y="707"/>
                    </a:cubicBezTo>
                    <a:cubicBezTo>
                      <a:pt x="1415" y="1098"/>
                      <a:pt x="1099" y="1414"/>
                      <a:pt x="708" y="1414"/>
                    </a:cubicBezTo>
                    <a:cubicBezTo>
                      <a:pt x="317" y="1414"/>
                      <a:pt x="0" y="1098"/>
                      <a:pt x="0" y="707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34FB29FC-5D00-9B05-0095-EA5F28FF5D7C}"/>
                </a:ext>
              </a:extLst>
            </p:cNvPr>
            <p:cNvSpPr txBox="1">
              <a:spLocks/>
            </p:cNvSpPr>
            <p:nvPr/>
          </p:nvSpPr>
          <p:spPr>
            <a:xfrm>
              <a:off x="1222636" y="2634278"/>
              <a:ext cx="4872949" cy="352469"/>
            </a:xfrm>
            <a:prstGeom prst="rect">
              <a:avLst/>
            </a:prstGeom>
          </p:spPr>
          <p:txBody>
            <a:bodyPr vert="horz" wrap="square" lIns="45720" tIns="22860" rIns="45720" bIns="45720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1087636" eaLnBrk="1" latinLnBrk="0" hangingPunct="1">
                <a:lnSpc>
                  <a:spcPts val="2050"/>
                </a:lnSpc>
                <a:spcBef>
                  <a:spcPct val="20000"/>
                </a:spcBef>
                <a:buNone/>
                <a:defRPr kern="1200">
                  <a:solidFill>
                    <a:srgbClr val="002060"/>
                  </a:solidFill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</a:defRPr>
              </a:lvl1pPr>
              <a:lvl2pPr marL="108763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205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N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  <a:sym typeface="Arial"/>
                </a:rPr>
                <a:t>Guías estilo académico</a:t>
              </a:r>
            </a:p>
          </p:txBody>
        </p:sp>
      </p:grpSp>
      <p:grpSp>
        <p:nvGrpSpPr>
          <p:cNvPr id="19" name="Grupo 41">
            <a:extLst>
              <a:ext uri="{FF2B5EF4-FFF2-40B4-BE49-F238E27FC236}">
                <a16:creationId xmlns:a16="http://schemas.microsoft.com/office/drawing/2014/main" id="{2AA10A64-CBBA-38F3-015A-35C5F6148EFE}"/>
              </a:ext>
            </a:extLst>
          </p:cNvPr>
          <p:cNvGrpSpPr/>
          <p:nvPr/>
        </p:nvGrpSpPr>
        <p:grpSpPr>
          <a:xfrm>
            <a:off x="7012076" y="2003095"/>
            <a:ext cx="4142995" cy="625595"/>
            <a:chOff x="7320686" y="1943459"/>
            <a:chExt cx="4142995" cy="625595"/>
          </a:xfrm>
        </p:grpSpPr>
        <p:grpSp>
          <p:nvGrpSpPr>
            <p:cNvPr id="20" name="Grupo 2">
              <a:extLst>
                <a:ext uri="{FF2B5EF4-FFF2-40B4-BE49-F238E27FC236}">
                  <a16:creationId xmlns:a16="http://schemas.microsoft.com/office/drawing/2014/main" id="{185AD93C-E4AB-0C0E-D854-009128E23E3D}"/>
                </a:ext>
              </a:extLst>
            </p:cNvPr>
            <p:cNvGrpSpPr/>
            <p:nvPr/>
          </p:nvGrpSpPr>
          <p:grpSpPr>
            <a:xfrm>
              <a:off x="7320686" y="1969915"/>
              <a:ext cx="600659" cy="599139"/>
              <a:chOff x="8223746" y="2381796"/>
              <a:chExt cx="600659" cy="599139"/>
            </a:xfrm>
          </p:grpSpPr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00335F84-E274-E64C-BDF7-FBF9DC061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3746" y="2381796"/>
                <a:ext cx="600659" cy="599139"/>
              </a:xfrm>
              <a:custGeom>
                <a:avLst/>
                <a:gdLst>
                  <a:gd name="T0" fmla="*/ 0 w 1741"/>
                  <a:gd name="T1" fmla="*/ 869 h 1739"/>
                  <a:gd name="T2" fmla="*/ 870 w 1741"/>
                  <a:gd name="T3" fmla="*/ 0 h 1739"/>
                  <a:gd name="T4" fmla="*/ 1740 w 1741"/>
                  <a:gd name="T5" fmla="*/ 869 h 1739"/>
                  <a:gd name="T6" fmla="*/ 870 w 1741"/>
                  <a:gd name="T7" fmla="*/ 1738 h 1739"/>
                  <a:gd name="T8" fmla="*/ 0 w 1741"/>
                  <a:gd name="T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1" h="1739">
                    <a:moveTo>
                      <a:pt x="0" y="869"/>
                    </a:moveTo>
                    <a:cubicBezTo>
                      <a:pt x="0" y="388"/>
                      <a:pt x="390" y="0"/>
                      <a:pt x="870" y="0"/>
                    </a:cubicBezTo>
                    <a:cubicBezTo>
                      <a:pt x="1350" y="0"/>
                      <a:pt x="1740" y="388"/>
                      <a:pt x="1740" y="869"/>
                    </a:cubicBezTo>
                    <a:cubicBezTo>
                      <a:pt x="1740" y="1349"/>
                      <a:pt x="1350" y="1738"/>
                      <a:pt x="870" y="1738"/>
                    </a:cubicBezTo>
                    <a:cubicBezTo>
                      <a:pt x="390" y="1738"/>
                      <a:pt x="0" y="1349"/>
                      <a:pt x="0" y="86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A66AC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86017619-CF76-252F-2641-BB8B7DB0C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7805" y="2485856"/>
                <a:ext cx="392540" cy="392540"/>
              </a:xfrm>
              <a:custGeom>
                <a:avLst/>
                <a:gdLst>
                  <a:gd name="T0" fmla="*/ 0 w 1416"/>
                  <a:gd name="T1" fmla="*/ 707 h 1415"/>
                  <a:gd name="T2" fmla="*/ 708 w 1416"/>
                  <a:gd name="T3" fmla="*/ 0 h 1415"/>
                  <a:gd name="T4" fmla="*/ 1415 w 1416"/>
                  <a:gd name="T5" fmla="*/ 707 h 1415"/>
                  <a:gd name="T6" fmla="*/ 708 w 1416"/>
                  <a:gd name="T7" fmla="*/ 1414 h 1415"/>
                  <a:gd name="T8" fmla="*/ 0 w 1416"/>
                  <a:gd name="T9" fmla="*/ 70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5">
                    <a:moveTo>
                      <a:pt x="0" y="707"/>
                    </a:moveTo>
                    <a:cubicBezTo>
                      <a:pt x="0" y="316"/>
                      <a:pt x="317" y="0"/>
                      <a:pt x="708" y="0"/>
                    </a:cubicBezTo>
                    <a:cubicBezTo>
                      <a:pt x="1099" y="0"/>
                      <a:pt x="1415" y="316"/>
                      <a:pt x="1415" y="707"/>
                    </a:cubicBezTo>
                    <a:cubicBezTo>
                      <a:pt x="1415" y="1098"/>
                      <a:pt x="1099" y="1414"/>
                      <a:pt x="708" y="1414"/>
                    </a:cubicBezTo>
                    <a:cubicBezTo>
                      <a:pt x="317" y="1414"/>
                      <a:pt x="0" y="1098"/>
                      <a:pt x="0" y="707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BCC30B4D-6113-6DC7-36EB-98459172ED08}"/>
                </a:ext>
              </a:extLst>
            </p:cNvPr>
            <p:cNvSpPr txBox="1">
              <a:spLocks/>
            </p:cNvSpPr>
            <p:nvPr/>
          </p:nvSpPr>
          <p:spPr>
            <a:xfrm>
              <a:off x="7970338" y="1943459"/>
              <a:ext cx="3493343" cy="621773"/>
            </a:xfrm>
            <a:prstGeom prst="rect">
              <a:avLst/>
            </a:prstGeom>
          </p:spPr>
          <p:txBody>
            <a:bodyPr vert="horz" wrap="square" lIns="45720" tIns="22860" rIns="45720" bIns="45720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1087636" eaLnBrk="1" latinLnBrk="0" hangingPunct="1">
                <a:lnSpc>
                  <a:spcPts val="2050"/>
                </a:lnSpc>
                <a:spcBef>
                  <a:spcPct val="20000"/>
                </a:spcBef>
                <a:buNone/>
                <a:defRPr kern="1200">
                  <a:solidFill>
                    <a:srgbClr val="002060"/>
                  </a:solidFill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</a:defRPr>
              </a:lvl1pPr>
              <a:lvl2pPr marL="108763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205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N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  <a:sym typeface="Arial"/>
                </a:rPr>
                <a:t>Procesos participativos con corresponsabilidad</a:t>
              </a:r>
              <a:endPara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Open Sans SemiBold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4" name="Título 1">
            <a:extLst>
              <a:ext uri="{FF2B5EF4-FFF2-40B4-BE49-F238E27FC236}">
                <a16:creationId xmlns:a16="http://schemas.microsoft.com/office/drawing/2014/main" id="{8ABCF9A3-4ED6-0608-D6BB-24A1A5AD2F31}"/>
              </a:ext>
            </a:extLst>
          </p:cNvPr>
          <p:cNvSpPr txBox="1">
            <a:spLocks/>
          </p:cNvSpPr>
          <p:nvPr/>
        </p:nvSpPr>
        <p:spPr>
          <a:xfrm>
            <a:off x="218193" y="74823"/>
            <a:ext cx="10677525" cy="4421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3100" b="1" i="0" u="none" strike="noStrike" kern="0" cap="none" spc="0" normalizeH="0" baseline="0" noProof="0" dirty="0">
                <a:ln>
                  <a:noFill/>
                </a:ln>
                <a:solidFill>
                  <a:srgbClr val="117AB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RIDASICC: Innovación en qué y cómo</a:t>
            </a:r>
            <a:endParaRPr kumimoji="0" lang="es-MX" sz="3100" b="1" i="0" u="none" strike="noStrike" kern="0" cap="none" spc="0" normalizeH="0" baseline="0" noProof="0" dirty="0">
              <a:ln>
                <a:noFill/>
              </a:ln>
              <a:solidFill>
                <a:srgbClr val="117AB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SemiBold"/>
            </a:endParaRPr>
          </a:p>
        </p:txBody>
      </p:sp>
      <p:grpSp>
        <p:nvGrpSpPr>
          <p:cNvPr id="25" name="Grupo 54">
            <a:extLst>
              <a:ext uri="{FF2B5EF4-FFF2-40B4-BE49-F238E27FC236}">
                <a16:creationId xmlns:a16="http://schemas.microsoft.com/office/drawing/2014/main" id="{97AF6FFB-8F89-7BEE-6299-F80F2118D8F6}"/>
              </a:ext>
            </a:extLst>
          </p:cNvPr>
          <p:cNvGrpSpPr/>
          <p:nvPr/>
        </p:nvGrpSpPr>
        <p:grpSpPr>
          <a:xfrm>
            <a:off x="1639545" y="1120168"/>
            <a:ext cx="7267624" cy="2925210"/>
            <a:chOff x="1880199" y="1141718"/>
            <a:chExt cx="7267624" cy="2909726"/>
          </a:xfrm>
        </p:grpSpPr>
        <p:sp>
          <p:nvSpPr>
            <p:cNvPr id="26" name="Freeform 1">
              <a:extLst>
                <a:ext uri="{FF2B5EF4-FFF2-40B4-BE49-F238E27FC236}">
                  <a16:creationId xmlns:a16="http://schemas.microsoft.com/office/drawing/2014/main" id="{57FB3B41-6BEC-885D-677E-C4C630041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481" y="1143391"/>
              <a:ext cx="3493342" cy="2464906"/>
            </a:xfrm>
            <a:custGeom>
              <a:avLst/>
              <a:gdLst>
                <a:gd name="T0" fmla="*/ 9213 w 9214"/>
                <a:gd name="T1" fmla="*/ 1235 h 6501"/>
                <a:gd name="T2" fmla="*/ 8038 w 9214"/>
                <a:gd name="T3" fmla="*/ 179 h 6501"/>
                <a:gd name="T4" fmla="*/ 8038 w 9214"/>
                <a:gd name="T5" fmla="*/ 859 h 6501"/>
                <a:gd name="T6" fmla="*/ 2074 w 9214"/>
                <a:gd name="T7" fmla="*/ 859 h 6501"/>
                <a:gd name="T8" fmla="*/ 0 w 9214"/>
                <a:gd name="T9" fmla="*/ 0 h 6501"/>
                <a:gd name="T10" fmla="*/ 337 w 9214"/>
                <a:gd name="T11" fmla="*/ 596 h 6501"/>
                <a:gd name="T12" fmla="*/ 38 w 9214"/>
                <a:gd name="T13" fmla="*/ 1166 h 6501"/>
                <a:gd name="T14" fmla="*/ 2321 w 9214"/>
                <a:gd name="T15" fmla="*/ 3827 h 6501"/>
                <a:gd name="T16" fmla="*/ 1584 w 9214"/>
                <a:gd name="T17" fmla="*/ 5675 h 6501"/>
                <a:gd name="T18" fmla="*/ 1713 w 9214"/>
                <a:gd name="T19" fmla="*/ 5664 h 6501"/>
                <a:gd name="T20" fmla="*/ 2407 w 9214"/>
                <a:gd name="T21" fmla="*/ 6357 h 6501"/>
                <a:gd name="T22" fmla="*/ 2392 w 9214"/>
                <a:gd name="T23" fmla="*/ 6500 h 6501"/>
                <a:gd name="T24" fmla="*/ 3474 w 9214"/>
                <a:gd name="T25" fmla="*/ 3827 h 6501"/>
                <a:gd name="T26" fmla="*/ 2803 w 9214"/>
                <a:gd name="T27" fmla="*/ 1657 h 6501"/>
                <a:gd name="T28" fmla="*/ 8038 w 9214"/>
                <a:gd name="T29" fmla="*/ 1657 h 6501"/>
                <a:gd name="T30" fmla="*/ 8038 w 9214"/>
                <a:gd name="T31" fmla="*/ 2289 h 6501"/>
                <a:gd name="T32" fmla="*/ 9213 w 9214"/>
                <a:gd name="T33" fmla="*/ 1235 h 6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14" h="6501">
                  <a:moveTo>
                    <a:pt x="9213" y="1235"/>
                  </a:moveTo>
                  <a:lnTo>
                    <a:pt x="8038" y="179"/>
                  </a:lnTo>
                  <a:lnTo>
                    <a:pt x="8038" y="859"/>
                  </a:lnTo>
                  <a:lnTo>
                    <a:pt x="2074" y="859"/>
                  </a:lnTo>
                  <a:cubicBezTo>
                    <a:pt x="1499" y="385"/>
                    <a:pt x="784" y="75"/>
                    <a:pt x="0" y="0"/>
                  </a:cubicBezTo>
                  <a:cubicBezTo>
                    <a:pt x="202" y="121"/>
                    <a:pt x="337" y="342"/>
                    <a:pt x="337" y="596"/>
                  </a:cubicBezTo>
                  <a:cubicBezTo>
                    <a:pt x="337" y="832"/>
                    <a:pt x="219" y="1041"/>
                    <a:pt x="38" y="1166"/>
                  </a:cubicBezTo>
                  <a:cubicBezTo>
                    <a:pt x="1330" y="1363"/>
                    <a:pt x="2321" y="2479"/>
                    <a:pt x="2321" y="3827"/>
                  </a:cubicBezTo>
                  <a:cubicBezTo>
                    <a:pt x="2321" y="4543"/>
                    <a:pt x="2041" y="5193"/>
                    <a:pt x="1584" y="5675"/>
                  </a:cubicBezTo>
                  <a:cubicBezTo>
                    <a:pt x="1626" y="5668"/>
                    <a:pt x="1669" y="5664"/>
                    <a:pt x="1713" y="5664"/>
                  </a:cubicBezTo>
                  <a:cubicBezTo>
                    <a:pt x="2096" y="5664"/>
                    <a:pt x="2407" y="5974"/>
                    <a:pt x="2407" y="6357"/>
                  </a:cubicBezTo>
                  <a:cubicBezTo>
                    <a:pt x="2407" y="6406"/>
                    <a:pt x="2402" y="6454"/>
                    <a:pt x="2392" y="6500"/>
                  </a:cubicBezTo>
                  <a:cubicBezTo>
                    <a:pt x="3062" y="5808"/>
                    <a:pt x="3474" y="4865"/>
                    <a:pt x="3474" y="3827"/>
                  </a:cubicBezTo>
                  <a:cubicBezTo>
                    <a:pt x="3474" y="3021"/>
                    <a:pt x="3226" y="2274"/>
                    <a:pt x="2803" y="1657"/>
                  </a:cubicBezTo>
                  <a:lnTo>
                    <a:pt x="8038" y="1657"/>
                  </a:lnTo>
                  <a:lnTo>
                    <a:pt x="8038" y="2289"/>
                  </a:lnTo>
                  <a:lnTo>
                    <a:pt x="9213" y="123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Freeform 2">
              <a:extLst>
                <a:ext uri="{FF2B5EF4-FFF2-40B4-BE49-F238E27FC236}">
                  <a16:creationId xmlns:a16="http://schemas.microsoft.com/office/drawing/2014/main" id="{AC1F44D1-9FCB-2C8F-524E-896DD33ED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199" y="1141718"/>
              <a:ext cx="4428134" cy="2909726"/>
            </a:xfrm>
            <a:custGeom>
              <a:avLst/>
              <a:gdLst>
                <a:gd name="T0" fmla="*/ 11664 w 11675"/>
                <a:gd name="T1" fmla="*/ 7053 h 7674"/>
                <a:gd name="T2" fmla="*/ 10970 w 11675"/>
                <a:gd name="T3" fmla="*/ 6359 h 7674"/>
                <a:gd name="T4" fmla="*/ 11020 w 11675"/>
                <a:gd name="T5" fmla="*/ 6102 h 7674"/>
                <a:gd name="T6" fmla="*/ 9583 w 11675"/>
                <a:gd name="T7" fmla="*/ 6520 h 7674"/>
                <a:gd name="T8" fmla="*/ 6892 w 11675"/>
                <a:gd name="T9" fmla="*/ 3829 h 7674"/>
                <a:gd name="T10" fmla="*/ 9197 w 11675"/>
                <a:gd name="T11" fmla="*/ 1165 h 7674"/>
                <a:gd name="T12" fmla="*/ 8902 w 11675"/>
                <a:gd name="T13" fmla="*/ 598 h 7674"/>
                <a:gd name="T14" fmla="*/ 9244 w 11675"/>
                <a:gd name="T15" fmla="*/ 0 h 7674"/>
                <a:gd name="T16" fmla="*/ 5739 w 11675"/>
                <a:gd name="T17" fmla="*/ 3829 h 7674"/>
                <a:gd name="T18" fmla="*/ 6411 w 11675"/>
                <a:gd name="T19" fmla="*/ 6000 h 7674"/>
                <a:gd name="T20" fmla="*/ 1175 w 11675"/>
                <a:gd name="T21" fmla="*/ 6000 h 7674"/>
                <a:gd name="T22" fmla="*/ 1175 w 11675"/>
                <a:gd name="T23" fmla="*/ 5379 h 7674"/>
                <a:gd name="T24" fmla="*/ 0 w 11675"/>
                <a:gd name="T25" fmla="*/ 6434 h 7674"/>
                <a:gd name="T26" fmla="*/ 1175 w 11675"/>
                <a:gd name="T27" fmla="*/ 7489 h 7674"/>
                <a:gd name="T28" fmla="*/ 1175 w 11675"/>
                <a:gd name="T29" fmla="*/ 6798 h 7674"/>
                <a:gd name="T30" fmla="*/ 7141 w 11675"/>
                <a:gd name="T31" fmla="*/ 6798 h 7674"/>
                <a:gd name="T32" fmla="*/ 9583 w 11675"/>
                <a:gd name="T33" fmla="*/ 7673 h 7674"/>
                <a:gd name="T34" fmla="*/ 11674 w 11675"/>
                <a:gd name="T35" fmla="*/ 7053 h 7674"/>
                <a:gd name="T36" fmla="*/ 11664 w 11675"/>
                <a:gd name="T37" fmla="*/ 7053 h 7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75" h="7674">
                  <a:moveTo>
                    <a:pt x="11664" y="7053"/>
                  </a:moveTo>
                  <a:cubicBezTo>
                    <a:pt x="11281" y="7053"/>
                    <a:pt x="10970" y="6742"/>
                    <a:pt x="10970" y="6359"/>
                  </a:cubicBezTo>
                  <a:cubicBezTo>
                    <a:pt x="10970" y="6268"/>
                    <a:pt x="10988" y="6182"/>
                    <a:pt x="11020" y="6102"/>
                  </a:cubicBezTo>
                  <a:cubicBezTo>
                    <a:pt x="10604" y="6366"/>
                    <a:pt x="10111" y="6520"/>
                    <a:pt x="9583" y="6520"/>
                  </a:cubicBezTo>
                  <a:cubicBezTo>
                    <a:pt x="8097" y="6520"/>
                    <a:pt x="6892" y="5315"/>
                    <a:pt x="6892" y="3829"/>
                  </a:cubicBezTo>
                  <a:cubicBezTo>
                    <a:pt x="6892" y="2473"/>
                    <a:pt x="7894" y="1352"/>
                    <a:pt x="9197" y="1165"/>
                  </a:cubicBezTo>
                  <a:cubicBezTo>
                    <a:pt x="9018" y="1039"/>
                    <a:pt x="8902" y="832"/>
                    <a:pt x="8902" y="598"/>
                  </a:cubicBezTo>
                  <a:cubicBezTo>
                    <a:pt x="8902" y="343"/>
                    <a:pt x="9040" y="120"/>
                    <a:pt x="9244" y="0"/>
                  </a:cubicBezTo>
                  <a:cubicBezTo>
                    <a:pt x="7280" y="171"/>
                    <a:pt x="5739" y="1819"/>
                    <a:pt x="5739" y="3829"/>
                  </a:cubicBezTo>
                  <a:cubicBezTo>
                    <a:pt x="5739" y="4634"/>
                    <a:pt x="5987" y="5382"/>
                    <a:pt x="6411" y="6000"/>
                  </a:cubicBezTo>
                  <a:lnTo>
                    <a:pt x="1175" y="6000"/>
                  </a:lnTo>
                  <a:lnTo>
                    <a:pt x="1175" y="5379"/>
                  </a:lnTo>
                  <a:lnTo>
                    <a:pt x="0" y="6434"/>
                  </a:lnTo>
                  <a:lnTo>
                    <a:pt x="1175" y="7489"/>
                  </a:lnTo>
                  <a:lnTo>
                    <a:pt x="1175" y="6798"/>
                  </a:lnTo>
                  <a:lnTo>
                    <a:pt x="7141" y="6798"/>
                  </a:lnTo>
                  <a:cubicBezTo>
                    <a:pt x="7806" y="7345"/>
                    <a:pt x="8655" y="7673"/>
                    <a:pt x="9583" y="7673"/>
                  </a:cubicBezTo>
                  <a:cubicBezTo>
                    <a:pt x="10354" y="7673"/>
                    <a:pt x="11072" y="7445"/>
                    <a:pt x="11674" y="7053"/>
                  </a:cubicBezTo>
                  <a:cubicBezTo>
                    <a:pt x="11671" y="7053"/>
                    <a:pt x="11668" y="7053"/>
                    <a:pt x="11664" y="705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CuadroTexto 16">
              <a:extLst>
                <a:ext uri="{FF2B5EF4-FFF2-40B4-BE49-F238E27FC236}">
                  <a16:creationId xmlns:a16="http://schemas.microsoft.com/office/drawing/2014/main" id="{0105DD84-CC85-1C92-5BFE-6AAFFDB3EB00}"/>
                </a:ext>
              </a:extLst>
            </p:cNvPr>
            <p:cNvSpPr txBox="1"/>
            <p:nvPr/>
          </p:nvSpPr>
          <p:spPr>
            <a:xfrm>
              <a:off x="4708355" y="1960990"/>
              <a:ext cx="15517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NUEVA GENERACIÓN DE PROCESOS Y PRODUCTOS</a:t>
              </a:r>
            </a:p>
          </p:txBody>
        </p:sp>
      </p:grpSp>
      <p:grpSp>
        <p:nvGrpSpPr>
          <p:cNvPr id="29" name="Grupo 42">
            <a:extLst>
              <a:ext uri="{FF2B5EF4-FFF2-40B4-BE49-F238E27FC236}">
                <a16:creationId xmlns:a16="http://schemas.microsoft.com/office/drawing/2014/main" id="{B1299C51-DD26-230E-A261-7F357C29F62A}"/>
              </a:ext>
            </a:extLst>
          </p:cNvPr>
          <p:cNvGrpSpPr/>
          <p:nvPr/>
        </p:nvGrpSpPr>
        <p:grpSpPr>
          <a:xfrm>
            <a:off x="6965547" y="2700088"/>
            <a:ext cx="4363950" cy="891078"/>
            <a:chOff x="7326561" y="2588510"/>
            <a:chExt cx="4363950" cy="891078"/>
          </a:xfrm>
        </p:grpSpPr>
        <p:grpSp>
          <p:nvGrpSpPr>
            <p:cNvPr id="30" name="Grupo 5">
              <a:extLst>
                <a:ext uri="{FF2B5EF4-FFF2-40B4-BE49-F238E27FC236}">
                  <a16:creationId xmlns:a16="http://schemas.microsoft.com/office/drawing/2014/main" id="{797AC853-FBBB-038B-DEC4-8AD0A065AEB0}"/>
                </a:ext>
              </a:extLst>
            </p:cNvPr>
            <p:cNvGrpSpPr/>
            <p:nvPr/>
          </p:nvGrpSpPr>
          <p:grpSpPr>
            <a:xfrm>
              <a:off x="7326561" y="2785380"/>
              <a:ext cx="600659" cy="599139"/>
              <a:chOff x="8215111" y="4638490"/>
              <a:chExt cx="600659" cy="599139"/>
            </a:xfrm>
          </p:grpSpPr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49080A12-A00B-88E6-6DF9-A725201E8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5111" y="4638490"/>
                <a:ext cx="600659" cy="599139"/>
              </a:xfrm>
              <a:custGeom>
                <a:avLst/>
                <a:gdLst>
                  <a:gd name="T0" fmla="*/ 0 w 1741"/>
                  <a:gd name="T1" fmla="*/ 869 h 1739"/>
                  <a:gd name="T2" fmla="*/ 870 w 1741"/>
                  <a:gd name="T3" fmla="*/ 0 h 1739"/>
                  <a:gd name="T4" fmla="*/ 1740 w 1741"/>
                  <a:gd name="T5" fmla="*/ 869 h 1739"/>
                  <a:gd name="T6" fmla="*/ 870 w 1741"/>
                  <a:gd name="T7" fmla="*/ 1738 h 1739"/>
                  <a:gd name="T8" fmla="*/ 0 w 1741"/>
                  <a:gd name="T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1" h="1739">
                    <a:moveTo>
                      <a:pt x="0" y="869"/>
                    </a:moveTo>
                    <a:cubicBezTo>
                      <a:pt x="0" y="388"/>
                      <a:pt x="390" y="0"/>
                      <a:pt x="870" y="0"/>
                    </a:cubicBezTo>
                    <a:cubicBezTo>
                      <a:pt x="1350" y="0"/>
                      <a:pt x="1740" y="388"/>
                      <a:pt x="1740" y="869"/>
                    </a:cubicBezTo>
                    <a:cubicBezTo>
                      <a:pt x="1740" y="1349"/>
                      <a:pt x="1350" y="1738"/>
                      <a:pt x="870" y="1738"/>
                    </a:cubicBezTo>
                    <a:cubicBezTo>
                      <a:pt x="390" y="1738"/>
                      <a:pt x="0" y="1349"/>
                      <a:pt x="0" y="8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1342D67B-8176-6832-1002-1BA477DBE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9170" y="4741789"/>
                <a:ext cx="392540" cy="392540"/>
              </a:xfrm>
              <a:custGeom>
                <a:avLst/>
                <a:gdLst>
                  <a:gd name="T0" fmla="*/ 0 w 1416"/>
                  <a:gd name="T1" fmla="*/ 707 h 1415"/>
                  <a:gd name="T2" fmla="*/ 708 w 1416"/>
                  <a:gd name="T3" fmla="*/ 0 h 1415"/>
                  <a:gd name="T4" fmla="*/ 1415 w 1416"/>
                  <a:gd name="T5" fmla="*/ 707 h 1415"/>
                  <a:gd name="T6" fmla="*/ 708 w 1416"/>
                  <a:gd name="T7" fmla="*/ 1414 h 1415"/>
                  <a:gd name="T8" fmla="*/ 0 w 1416"/>
                  <a:gd name="T9" fmla="*/ 70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5">
                    <a:moveTo>
                      <a:pt x="0" y="707"/>
                    </a:moveTo>
                    <a:cubicBezTo>
                      <a:pt x="0" y="316"/>
                      <a:pt x="317" y="0"/>
                      <a:pt x="708" y="0"/>
                    </a:cubicBezTo>
                    <a:cubicBezTo>
                      <a:pt x="1099" y="0"/>
                      <a:pt x="1415" y="316"/>
                      <a:pt x="1415" y="707"/>
                    </a:cubicBezTo>
                    <a:cubicBezTo>
                      <a:pt x="1415" y="1098"/>
                      <a:pt x="1099" y="1414"/>
                      <a:pt x="708" y="1414"/>
                    </a:cubicBezTo>
                    <a:cubicBezTo>
                      <a:pt x="317" y="1414"/>
                      <a:pt x="0" y="1098"/>
                      <a:pt x="0" y="707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1" name="CuadroTexto 24">
              <a:extLst>
                <a:ext uri="{FF2B5EF4-FFF2-40B4-BE49-F238E27FC236}">
                  <a16:creationId xmlns:a16="http://schemas.microsoft.com/office/drawing/2014/main" id="{A13AAAC4-A362-328C-180F-43431F343047}"/>
                </a:ext>
              </a:extLst>
            </p:cNvPr>
            <p:cNvSpPr txBox="1"/>
            <p:nvPr/>
          </p:nvSpPr>
          <p:spPr>
            <a:xfrm>
              <a:off x="7970338" y="2588510"/>
              <a:ext cx="3720173" cy="891078"/>
            </a:xfrm>
            <a:prstGeom prst="rect">
              <a:avLst/>
            </a:prstGeom>
          </p:spPr>
          <p:txBody>
            <a:bodyPr vert="horz" wrap="square" lIns="45720" tIns="22860" rIns="45720" bIns="45720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1087636" eaLnBrk="1" latinLnBrk="0" hangingPunct="1">
                <a:lnSpc>
                  <a:spcPts val="2050"/>
                </a:lnSpc>
                <a:spcBef>
                  <a:spcPct val="20000"/>
                </a:spcBef>
                <a:buNone/>
                <a:defRPr kern="1200">
                  <a:solidFill>
                    <a:srgbClr val="002060"/>
                  </a:solidFill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</a:defRPr>
              </a:lvl1pPr>
              <a:lvl2pPr marL="108763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205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N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  <a:sym typeface="Arial"/>
                </a:rPr>
                <a:t>Capacitación aprender-haciendo usando proyectos y casos reales </a:t>
              </a:r>
            </a:p>
          </p:txBody>
        </p:sp>
      </p:grpSp>
      <p:grpSp>
        <p:nvGrpSpPr>
          <p:cNvPr id="34" name="Grupo 55">
            <a:extLst>
              <a:ext uri="{FF2B5EF4-FFF2-40B4-BE49-F238E27FC236}">
                <a16:creationId xmlns:a16="http://schemas.microsoft.com/office/drawing/2014/main" id="{AF352035-0440-FDE6-1FFE-45E9D0A0033F}"/>
              </a:ext>
            </a:extLst>
          </p:cNvPr>
          <p:cNvGrpSpPr/>
          <p:nvPr/>
        </p:nvGrpSpPr>
        <p:grpSpPr>
          <a:xfrm>
            <a:off x="6985761" y="3784103"/>
            <a:ext cx="4935990" cy="644252"/>
            <a:chOff x="7320747" y="3497913"/>
            <a:chExt cx="4935990" cy="644252"/>
          </a:xfrm>
        </p:grpSpPr>
        <p:grpSp>
          <p:nvGrpSpPr>
            <p:cNvPr id="35" name="Grupo 10">
              <a:extLst>
                <a:ext uri="{FF2B5EF4-FFF2-40B4-BE49-F238E27FC236}">
                  <a16:creationId xmlns:a16="http://schemas.microsoft.com/office/drawing/2014/main" id="{63EFC121-9771-53E8-8882-19590FEEA3C8}"/>
                </a:ext>
              </a:extLst>
            </p:cNvPr>
            <p:cNvGrpSpPr/>
            <p:nvPr/>
          </p:nvGrpSpPr>
          <p:grpSpPr>
            <a:xfrm>
              <a:off x="7320747" y="3543026"/>
              <a:ext cx="600659" cy="599139"/>
              <a:chOff x="8215110" y="5341887"/>
              <a:chExt cx="600659" cy="599139"/>
            </a:xfrm>
          </p:grpSpPr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05895D99-C2A5-BED9-7D0C-6420F9EAC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5110" y="5341887"/>
                <a:ext cx="600659" cy="599139"/>
              </a:xfrm>
              <a:custGeom>
                <a:avLst/>
                <a:gdLst>
                  <a:gd name="T0" fmla="*/ 0 w 1741"/>
                  <a:gd name="T1" fmla="*/ 869 h 1739"/>
                  <a:gd name="T2" fmla="*/ 870 w 1741"/>
                  <a:gd name="T3" fmla="*/ 0 h 1739"/>
                  <a:gd name="T4" fmla="*/ 1740 w 1741"/>
                  <a:gd name="T5" fmla="*/ 869 h 1739"/>
                  <a:gd name="T6" fmla="*/ 870 w 1741"/>
                  <a:gd name="T7" fmla="*/ 1738 h 1739"/>
                  <a:gd name="T8" fmla="*/ 0 w 1741"/>
                  <a:gd name="T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1" h="1739">
                    <a:moveTo>
                      <a:pt x="0" y="869"/>
                    </a:moveTo>
                    <a:cubicBezTo>
                      <a:pt x="0" y="388"/>
                      <a:pt x="390" y="0"/>
                      <a:pt x="870" y="0"/>
                    </a:cubicBezTo>
                    <a:cubicBezTo>
                      <a:pt x="1350" y="0"/>
                      <a:pt x="1740" y="388"/>
                      <a:pt x="1740" y="869"/>
                    </a:cubicBezTo>
                    <a:cubicBezTo>
                      <a:pt x="1740" y="1349"/>
                      <a:pt x="1350" y="1738"/>
                      <a:pt x="870" y="1738"/>
                    </a:cubicBezTo>
                    <a:cubicBezTo>
                      <a:pt x="390" y="1738"/>
                      <a:pt x="0" y="1349"/>
                      <a:pt x="0" y="86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C75D80B8-F009-28B2-1D38-DE4F1C2EB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9109" y="5445186"/>
                <a:ext cx="392540" cy="392540"/>
              </a:xfrm>
              <a:custGeom>
                <a:avLst/>
                <a:gdLst>
                  <a:gd name="T0" fmla="*/ 0 w 1416"/>
                  <a:gd name="T1" fmla="*/ 707 h 1415"/>
                  <a:gd name="T2" fmla="*/ 708 w 1416"/>
                  <a:gd name="T3" fmla="*/ 0 h 1415"/>
                  <a:gd name="T4" fmla="*/ 1415 w 1416"/>
                  <a:gd name="T5" fmla="*/ 707 h 1415"/>
                  <a:gd name="T6" fmla="*/ 708 w 1416"/>
                  <a:gd name="T7" fmla="*/ 1414 h 1415"/>
                  <a:gd name="T8" fmla="*/ 0 w 1416"/>
                  <a:gd name="T9" fmla="*/ 70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5">
                    <a:moveTo>
                      <a:pt x="0" y="707"/>
                    </a:moveTo>
                    <a:cubicBezTo>
                      <a:pt x="0" y="316"/>
                      <a:pt x="317" y="0"/>
                      <a:pt x="708" y="0"/>
                    </a:cubicBezTo>
                    <a:cubicBezTo>
                      <a:pt x="1099" y="0"/>
                      <a:pt x="1415" y="316"/>
                      <a:pt x="1415" y="707"/>
                    </a:cubicBezTo>
                    <a:cubicBezTo>
                      <a:pt x="1415" y="1098"/>
                      <a:pt x="1099" y="1414"/>
                      <a:pt x="708" y="1414"/>
                    </a:cubicBezTo>
                    <a:cubicBezTo>
                      <a:pt x="317" y="1414"/>
                      <a:pt x="0" y="1098"/>
                      <a:pt x="0" y="707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6" name="Forma libre 12">
              <a:extLst>
                <a:ext uri="{FF2B5EF4-FFF2-40B4-BE49-F238E27FC236}">
                  <a16:creationId xmlns:a16="http://schemas.microsoft.com/office/drawing/2014/main" id="{F541C106-48CC-CE9B-68F7-0E4484D1F535}"/>
                </a:ext>
              </a:extLst>
            </p:cNvPr>
            <p:cNvSpPr/>
            <p:nvPr/>
          </p:nvSpPr>
          <p:spPr>
            <a:xfrm>
              <a:off x="7927220" y="3497913"/>
              <a:ext cx="4329517" cy="621773"/>
            </a:xfrm>
            <a:custGeom>
              <a:avLst/>
              <a:gdLst>
                <a:gd name="connsiteX0" fmla="*/ 0 w 2948772"/>
                <a:gd name="connsiteY0" fmla="*/ 0 h 1995007"/>
                <a:gd name="connsiteX1" fmla="*/ 2948772 w 2948772"/>
                <a:gd name="connsiteY1" fmla="*/ 0 h 1995007"/>
                <a:gd name="connsiteX2" fmla="*/ 2948772 w 2948772"/>
                <a:gd name="connsiteY2" fmla="*/ 1995007 h 1995007"/>
                <a:gd name="connsiteX3" fmla="*/ 0 w 2948772"/>
                <a:gd name="connsiteY3" fmla="*/ 1995007 h 1995007"/>
                <a:gd name="connsiteX4" fmla="*/ 0 w 2948772"/>
                <a:gd name="connsiteY4" fmla="*/ 0 h 199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8772" h="1995007">
                  <a:moveTo>
                    <a:pt x="0" y="0"/>
                  </a:moveTo>
                  <a:lnTo>
                    <a:pt x="2948772" y="0"/>
                  </a:lnTo>
                  <a:lnTo>
                    <a:pt x="2948772" y="1995007"/>
                  </a:lnTo>
                  <a:lnTo>
                    <a:pt x="0" y="1995007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vert="horz" wrap="square" lIns="45720" tIns="22860" rIns="45720" bIns="45720" rtlCol="0" anchor="ctr">
              <a:spAutoFit/>
            </a:bodyPr>
            <a:lstStyle/>
            <a:p>
              <a:pPr marL="0" marR="0" lvl="0" indent="0" algn="l" defTabSz="1087636" rtl="0" eaLnBrk="1" fontAlgn="auto" latinLnBrk="0" hangingPunct="1">
                <a:lnSpc>
                  <a:spcPts val="205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N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  <a:sym typeface="Arial"/>
                </a:rPr>
                <a:t>Guías y herramientas prácticas elaboradas con formuladores</a:t>
              </a:r>
            </a:p>
          </p:txBody>
        </p:sp>
      </p:grpSp>
      <p:grpSp>
        <p:nvGrpSpPr>
          <p:cNvPr id="39" name="Grupo 39">
            <a:extLst>
              <a:ext uri="{FF2B5EF4-FFF2-40B4-BE49-F238E27FC236}">
                <a16:creationId xmlns:a16="http://schemas.microsoft.com/office/drawing/2014/main" id="{187DFAE7-5F09-C0E5-905E-A4DD0A1092E5}"/>
              </a:ext>
            </a:extLst>
          </p:cNvPr>
          <p:cNvGrpSpPr/>
          <p:nvPr/>
        </p:nvGrpSpPr>
        <p:grpSpPr>
          <a:xfrm>
            <a:off x="243312" y="4617581"/>
            <a:ext cx="5382617" cy="621773"/>
            <a:chOff x="620209" y="4272221"/>
            <a:chExt cx="5382617" cy="621773"/>
          </a:xfrm>
        </p:grpSpPr>
        <p:sp>
          <p:nvSpPr>
            <p:cNvPr id="40" name="CuadroTexto 18">
              <a:extLst>
                <a:ext uri="{FF2B5EF4-FFF2-40B4-BE49-F238E27FC236}">
                  <a16:creationId xmlns:a16="http://schemas.microsoft.com/office/drawing/2014/main" id="{20159564-70C3-604A-317E-5BA98B4B5085}"/>
                </a:ext>
              </a:extLst>
            </p:cNvPr>
            <p:cNvSpPr txBox="1"/>
            <p:nvPr/>
          </p:nvSpPr>
          <p:spPr>
            <a:xfrm>
              <a:off x="1220869" y="4272221"/>
              <a:ext cx="4781957" cy="621773"/>
            </a:xfrm>
            <a:prstGeom prst="rect">
              <a:avLst/>
            </a:prstGeom>
          </p:spPr>
          <p:txBody>
            <a:bodyPr vert="horz" wrap="square" lIns="45720" tIns="22860" rIns="45720" bIns="45720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1087636" eaLnBrk="1" latinLnBrk="0" hangingPunct="1">
                <a:lnSpc>
                  <a:spcPts val="2050"/>
                </a:lnSpc>
                <a:spcBef>
                  <a:spcPct val="20000"/>
                </a:spcBef>
                <a:buNone/>
                <a:defRPr kern="1200">
                  <a:solidFill>
                    <a:srgbClr val="002060"/>
                  </a:solidFill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</a:defRPr>
              </a:lvl1pPr>
              <a:lvl2pPr marL="108763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205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N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  <a:sym typeface="Arial"/>
                </a:rPr>
                <a:t>Abordaje limitado de desastres y menos de cambio climático</a:t>
              </a:r>
            </a:p>
          </p:txBody>
        </p:sp>
        <p:grpSp>
          <p:nvGrpSpPr>
            <p:cNvPr id="41" name="Grupo 28">
              <a:extLst>
                <a:ext uri="{FF2B5EF4-FFF2-40B4-BE49-F238E27FC236}">
                  <a16:creationId xmlns:a16="http://schemas.microsoft.com/office/drawing/2014/main" id="{D769054C-351F-791E-090A-FB71157ED874}"/>
                </a:ext>
              </a:extLst>
            </p:cNvPr>
            <p:cNvGrpSpPr/>
            <p:nvPr/>
          </p:nvGrpSpPr>
          <p:grpSpPr>
            <a:xfrm>
              <a:off x="620209" y="4289148"/>
              <a:ext cx="600659" cy="599139"/>
              <a:chOff x="592910" y="976908"/>
              <a:chExt cx="600659" cy="599139"/>
            </a:xfrm>
          </p:grpSpPr>
          <p:sp>
            <p:nvSpPr>
              <p:cNvPr id="42" name="Freeform 12">
                <a:extLst>
                  <a:ext uri="{FF2B5EF4-FFF2-40B4-BE49-F238E27FC236}">
                    <a16:creationId xmlns:a16="http://schemas.microsoft.com/office/drawing/2014/main" id="{C4CDFE6A-BACA-5E08-E68E-3836BD3B0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10" y="976908"/>
                <a:ext cx="600659" cy="599139"/>
              </a:xfrm>
              <a:custGeom>
                <a:avLst/>
                <a:gdLst>
                  <a:gd name="T0" fmla="*/ 0 w 1741"/>
                  <a:gd name="T1" fmla="*/ 869 h 1739"/>
                  <a:gd name="T2" fmla="*/ 870 w 1741"/>
                  <a:gd name="T3" fmla="*/ 0 h 1739"/>
                  <a:gd name="T4" fmla="*/ 1740 w 1741"/>
                  <a:gd name="T5" fmla="*/ 869 h 1739"/>
                  <a:gd name="T6" fmla="*/ 870 w 1741"/>
                  <a:gd name="T7" fmla="*/ 1738 h 1739"/>
                  <a:gd name="T8" fmla="*/ 0 w 1741"/>
                  <a:gd name="T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1" h="1739">
                    <a:moveTo>
                      <a:pt x="0" y="869"/>
                    </a:moveTo>
                    <a:cubicBezTo>
                      <a:pt x="0" y="388"/>
                      <a:pt x="390" y="0"/>
                      <a:pt x="870" y="0"/>
                    </a:cubicBezTo>
                    <a:cubicBezTo>
                      <a:pt x="1350" y="0"/>
                      <a:pt x="1740" y="388"/>
                      <a:pt x="1740" y="869"/>
                    </a:cubicBezTo>
                    <a:cubicBezTo>
                      <a:pt x="1740" y="1349"/>
                      <a:pt x="1350" y="1738"/>
                      <a:pt x="870" y="1738"/>
                    </a:cubicBezTo>
                    <a:cubicBezTo>
                      <a:pt x="390" y="1738"/>
                      <a:pt x="0" y="1349"/>
                      <a:pt x="0" y="86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4A66AC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Freeform 13">
                <a:extLst>
                  <a:ext uri="{FF2B5EF4-FFF2-40B4-BE49-F238E27FC236}">
                    <a16:creationId xmlns:a16="http://schemas.microsoft.com/office/drawing/2014/main" id="{D6487E9A-9BF8-CF9D-0DF8-863A61EB3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970" y="1080968"/>
                <a:ext cx="392540" cy="392540"/>
              </a:xfrm>
              <a:custGeom>
                <a:avLst/>
                <a:gdLst>
                  <a:gd name="T0" fmla="*/ 0 w 1416"/>
                  <a:gd name="T1" fmla="*/ 707 h 1415"/>
                  <a:gd name="T2" fmla="*/ 708 w 1416"/>
                  <a:gd name="T3" fmla="*/ 0 h 1415"/>
                  <a:gd name="T4" fmla="*/ 1415 w 1416"/>
                  <a:gd name="T5" fmla="*/ 707 h 1415"/>
                  <a:gd name="T6" fmla="*/ 708 w 1416"/>
                  <a:gd name="T7" fmla="*/ 1414 h 1415"/>
                  <a:gd name="T8" fmla="*/ 0 w 1416"/>
                  <a:gd name="T9" fmla="*/ 70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5">
                    <a:moveTo>
                      <a:pt x="0" y="707"/>
                    </a:moveTo>
                    <a:cubicBezTo>
                      <a:pt x="0" y="316"/>
                      <a:pt x="317" y="0"/>
                      <a:pt x="708" y="0"/>
                    </a:cubicBezTo>
                    <a:cubicBezTo>
                      <a:pt x="1099" y="0"/>
                      <a:pt x="1415" y="316"/>
                      <a:pt x="1415" y="707"/>
                    </a:cubicBezTo>
                    <a:cubicBezTo>
                      <a:pt x="1415" y="1098"/>
                      <a:pt x="1099" y="1414"/>
                      <a:pt x="708" y="1414"/>
                    </a:cubicBezTo>
                    <a:cubicBezTo>
                      <a:pt x="317" y="1414"/>
                      <a:pt x="0" y="1098"/>
                      <a:pt x="0" y="707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" name="Grupo 40">
            <a:extLst>
              <a:ext uri="{FF2B5EF4-FFF2-40B4-BE49-F238E27FC236}">
                <a16:creationId xmlns:a16="http://schemas.microsoft.com/office/drawing/2014/main" id="{B4687D5A-11A5-8F9C-9DDE-02222016AADB}"/>
              </a:ext>
            </a:extLst>
          </p:cNvPr>
          <p:cNvGrpSpPr/>
          <p:nvPr/>
        </p:nvGrpSpPr>
        <p:grpSpPr>
          <a:xfrm>
            <a:off x="234832" y="5474336"/>
            <a:ext cx="4997643" cy="599139"/>
            <a:chOff x="624059" y="5141563"/>
            <a:chExt cx="4997643" cy="599139"/>
          </a:xfrm>
        </p:grpSpPr>
        <p:sp>
          <p:nvSpPr>
            <p:cNvPr id="45" name="CuadroTexto 20">
              <a:extLst>
                <a:ext uri="{FF2B5EF4-FFF2-40B4-BE49-F238E27FC236}">
                  <a16:creationId xmlns:a16="http://schemas.microsoft.com/office/drawing/2014/main" id="{2B781B3B-D6A1-7EAB-F6B5-DAAABF939F10}"/>
                </a:ext>
              </a:extLst>
            </p:cNvPr>
            <p:cNvSpPr txBox="1"/>
            <p:nvPr/>
          </p:nvSpPr>
          <p:spPr>
            <a:xfrm>
              <a:off x="1193566" y="5233726"/>
              <a:ext cx="4428136" cy="352469"/>
            </a:xfrm>
            <a:prstGeom prst="rect">
              <a:avLst/>
            </a:prstGeom>
          </p:spPr>
          <p:txBody>
            <a:bodyPr vert="horz" wrap="square" lIns="45720" tIns="22860" rIns="45720" bIns="45720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1087636" eaLnBrk="1" latinLnBrk="0" hangingPunct="1">
                <a:lnSpc>
                  <a:spcPts val="2050"/>
                </a:lnSpc>
                <a:spcBef>
                  <a:spcPct val="20000"/>
                </a:spcBef>
                <a:buNone/>
                <a:defRPr kern="1200">
                  <a:solidFill>
                    <a:srgbClr val="002060"/>
                  </a:solidFill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</a:defRPr>
              </a:lvl1pPr>
              <a:lvl2pPr marL="108763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205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NI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s-N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  <a:sym typeface="Arial"/>
                </a:rPr>
                <a:t>Evaluación financiera</a:t>
              </a:r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FC9F9C85-1746-FE14-2562-F3A3ACFAD6A9}"/>
                </a:ext>
              </a:extLst>
            </p:cNvPr>
            <p:cNvGrpSpPr/>
            <p:nvPr/>
          </p:nvGrpSpPr>
          <p:grpSpPr>
            <a:xfrm>
              <a:off x="624059" y="5141563"/>
              <a:ext cx="600659" cy="599139"/>
              <a:chOff x="592910" y="1659740"/>
              <a:chExt cx="600659" cy="599139"/>
            </a:xfrm>
          </p:grpSpPr>
          <p:sp>
            <p:nvSpPr>
              <p:cNvPr id="47" name="Freeform 12">
                <a:extLst>
                  <a:ext uri="{FF2B5EF4-FFF2-40B4-BE49-F238E27FC236}">
                    <a16:creationId xmlns:a16="http://schemas.microsoft.com/office/drawing/2014/main" id="{170FA714-942B-0B8E-CBC6-2A5B15758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10" y="1659740"/>
                <a:ext cx="600659" cy="599139"/>
              </a:xfrm>
              <a:custGeom>
                <a:avLst/>
                <a:gdLst>
                  <a:gd name="T0" fmla="*/ 0 w 1741"/>
                  <a:gd name="T1" fmla="*/ 869 h 1739"/>
                  <a:gd name="T2" fmla="*/ 870 w 1741"/>
                  <a:gd name="T3" fmla="*/ 0 h 1739"/>
                  <a:gd name="T4" fmla="*/ 1740 w 1741"/>
                  <a:gd name="T5" fmla="*/ 869 h 1739"/>
                  <a:gd name="T6" fmla="*/ 870 w 1741"/>
                  <a:gd name="T7" fmla="*/ 1738 h 1739"/>
                  <a:gd name="T8" fmla="*/ 0 w 1741"/>
                  <a:gd name="T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1" h="1739">
                    <a:moveTo>
                      <a:pt x="0" y="869"/>
                    </a:moveTo>
                    <a:cubicBezTo>
                      <a:pt x="0" y="388"/>
                      <a:pt x="390" y="0"/>
                      <a:pt x="870" y="0"/>
                    </a:cubicBezTo>
                    <a:cubicBezTo>
                      <a:pt x="1350" y="0"/>
                      <a:pt x="1740" y="388"/>
                      <a:pt x="1740" y="869"/>
                    </a:cubicBezTo>
                    <a:cubicBezTo>
                      <a:pt x="1740" y="1349"/>
                      <a:pt x="1350" y="1738"/>
                      <a:pt x="870" y="1738"/>
                    </a:cubicBezTo>
                    <a:cubicBezTo>
                      <a:pt x="390" y="1738"/>
                      <a:pt x="0" y="1349"/>
                      <a:pt x="0" y="8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Freeform 13">
                <a:extLst>
                  <a:ext uri="{FF2B5EF4-FFF2-40B4-BE49-F238E27FC236}">
                    <a16:creationId xmlns:a16="http://schemas.microsoft.com/office/drawing/2014/main" id="{A7040AA5-2182-3927-C04F-11759574B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970" y="1763039"/>
                <a:ext cx="392540" cy="392540"/>
              </a:xfrm>
              <a:custGeom>
                <a:avLst/>
                <a:gdLst>
                  <a:gd name="T0" fmla="*/ 0 w 1416"/>
                  <a:gd name="T1" fmla="*/ 707 h 1415"/>
                  <a:gd name="T2" fmla="*/ 708 w 1416"/>
                  <a:gd name="T3" fmla="*/ 0 h 1415"/>
                  <a:gd name="T4" fmla="*/ 1415 w 1416"/>
                  <a:gd name="T5" fmla="*/ 707 h 1415"/>
                  <a:gd name="T6" fmla="*/ 708 w 1416"/>
                  <a:gd name="T7" fmla="*/ 1414 h 1415"/>
                  <a:gd name="T8" fmla="*/ 0 w 1416"/>
                  <a:gd name="T9" fmla="*/ 70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5">
                    <a:moveTo>
                      <a:pt x="0" y="707"/>
                    </a:moveTo>
                    <a:cubicBezTo>
                      <a:pt x="0" y="316"/>
                      <a:pt x="317" y="0"/>
                      <a:pt x="708" y="0"/>
                    </a:cubicBezTo>
                    <a:cubicBezTo>
                      <a:pt x="1099" y="0"/>
                      <a:pt x="1415" y="316"/>
                      <a:pt x="1415" y="707"/>
                    </a:cubicBezTo>
                    <a:cubicBezTo>
                      <a:pt x="1415" y="1098"/>
                      <a:pt x="1099" y="1414"/>
                      <a:pt x="708" y="1414"/>
                    </a:cubicBezTo>
                    <a:cubicBezTo>
                      <a:pt x="317" y="1414"/>
                      <a:pt x="0" y="1098"/>
                      <a:pt x="0" y="707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49" name="Forma libre 18">
            <a:extLst>
              <a:ext uri="{FF2B5EF4-FFF2-40B4-BE49-F238E27FC236}">
                <a16:creationId xmlns:a16="http://schemas.microsoft.com/office/drawing/2014/main" id="{14791782-4797-6D34-025D-8672C7B157E3}"/>
              </a:ext>
            </a:extLst>
          </p:cNvPr>
          <p:cNvSpPr/>
          <p:nvPr/>
        </p:nvSpPr>
        <p:spPr>
          <a:xfrm>
            <a:off x="7628445" y="4634358"/>
            <a:ext cx="4563556" cy="621773"/>
          </a:xfrm>
          <a:custGeom>
            <a:avLst/>
            <a:gdLst>
              <a:gd name="connsiteX0" fmla="*/ 0 w 2948772"/>
              <a:gd name="connsiteY0" fmla="*/ 0 h 1995007"/>
              <a:gd name="connsiteX1" fmla="*/ 2948772 w 2948772"/>
              <a:gd name="connsiteY1" fmla="*/ 0 h 1995007"/>
              <a:gd name="connsiteX2" fmla="*/ 2948772 w 2948772"/>
              <a:gd name="connsiteY2" fmla="*/ 1995007 h 1995007"/>
              <a:gd name="connsiteX3" fmla="*/ 0 w 2948772"/>
              <a:gd name="connsiteY3" fmla="*/ 1995007 h 1995007"/>
              <a:gd name="connsiteX4" fmla="*/ 0 w 2948772"/>
              <a:gd name="connsiteY4" fmla="*/ 0 h 199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8772" h="1995007">
                <a:moveTo>
                  <a:pt x="0" y="0"/>
                </a:moveTo>
                <a:lnTo>
                  <a:pt x="2948772" y="0"/>
                </a:lnTo>
                <a:lnTo>
                  <a:pt x="2948772" y="1995007"/>
                </a:lnTo>
                <a:lnTo>
                  <a:pt x="0" y="1995007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45720" tIns="22860" rIns="45720" bIns="45720" rtlCol="0" anchor="ctr">
            <a:spAutoFit/>
          </a:bodyPr>
          <a:lstStyle/>
          <a:p>
            <a:pPr marL="0" marR="0" lvl="0" indent="0" algn="l" defTabSz="1087636" rtl="0" eaLnBrk="1" fontAlgn="auto" latinLnBrk="0" hangingPunct="1">
              <a:lnSpc>
                <a:spcPts val="205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Open Sans SemiBold"/>
                <a:cs typeface="Calibri" panose="020F0502020204030204" pitchFamily="34" charset="0"/>
                <a:sym typeface="Arial"/>
              </a:rPr>
              <a:t>RRD-ASICC integrado paso a paso en guías, herramientas y SIG.</a:t>
            </a:r>
          </a:p>
        </p:txBody>
      </p:sp>
      <p:sp>
        <p:nvSpPr>
          <p:cNvPr id="50" name="TextBox 98">
            <a:extLst>
              <a:ext uri="{FF2B5EF4-FFF2-40B4-BE49-F238E27FC236}">
                <a16:creationId xmlns:a16="http://schemas.microsoft.com/office/drawing/2014/main" id="{013327B3-FD50-F4DE-0096-BA2DF827E3E4}"/>
              </a:ext>
            </a:extLst>
          </p:cNvPr>
          <p:cNvSpPr txBox="1"/>
          <p:nvPr/>
        </p:nvSpPr>
        <p:spPr>
          <a:xfrm>
            <a:off x="2037851" y="3426701"/>
            <a:ext cx="2545890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SV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ENFOQUE TRADICIONAL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Poppins SemiBold" pitchFamily="2" charset="77"/>
              <a:ea typeface="League Spartan" charset="0"/>
              <a:cs typeface="Poppins SemiBold" pitchFamily="2" charset="77"/>
              <a:sym typeface="Arial"/>
            </a:endParaRPr>
          </a:p>
        </p:txBody>
      </p:sp>
      <p:sp>
        <p:nvSpPr>
          <p:cNvPr id="51" name="TextBox 98">
            <a:extLst>
              <a:ext uri="{FF2B5EF4-FFF2-40B4-BE49-F238E27FC236}">
                <a16:creationId xmlns:a16="http://schemas.microsoft.com/office/drawing/2014/main" id="{09C27381-1F9E-3CEE-C717-E33730BC8A60}"/>
              </a:ext>
            </a:extLst>
          </p:cNvPr>
          <p:cNvSpPr txBox="1"/>
          <p:nvPr/>
        </p:nvSpPr>
        <p:spPr>
          <a:xfrm>
            <a:off x="5862745" y="1449149"/>
            <a:ext cx="304442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SV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itchFamily="2" charset="77"/>
                <a:ea typeface="League Spartan" charset="0"/>
                <a:cs typeface="Poppins SemiBold" pitchFamily="2" charset="77"/>
                <a:sym typeface="Arial"/>
              </a:rPr>
              <a:t>LO QUE ESTAMOS HACIENDO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SemiBold" pitchFamily="2" charset="77"/>
              <a:ea typeface="League Spartan" charset="0"/>
              <a:cs typeface="Poppins SemiBold" pitchFamily="2" charset="77"/>
              <a:sym typeface="Arial"/>
            </a:endParaRPr>
          </a:p>
        </p:txBody>
      </p:sp>
      <p:grpSp>
        <p:nvGrpSpPr>
          <p:cNvPr id="52" name="Grupo 40">
            <a:extLst>
              <a:ext uri="{FF2B5EF4-FFF2-40B4-BE49-F238E27FC236}">
                <a16:creationId xmlns:a16="http://schemas.microsoft.com/office/drawing/2014/main" id="{974884E3-7331-D043-2D86-3CC2EBCE136E}"/>
              </a:ext>
            </a:extLst>
          </p:cNvPr>
          <p:cNvGrpSpPr/>
          <p:nvPr/>
        </p:nvGrpSpPr>
        <p:grpSpPr>
          <a:xfrm>
            <a:off x="218193" y="6085102"/>
            <a:ext cx="4997643" cy="695640"/>
            <a:chOff x="624059" y="5062141"/>
            <a:chExt cx="4997643" cy="695640"/>
          </a:xfrm>
        </p:grpSpPr>
        <p:sp>
          <p:nvSpPr>
            <p:cNvPr id="53" name="CuadroTexto 20">
              <a:extLst>
                <a:ext uri="{FF2B5EF4-FFF2-40B4-BE49-F238E27FC236}">
                  <a16:creationId xmlns:a16="http://schemas.microsoft.com/office/drawing/2014/main" id="{76261078-84DB-3CB6-D69C-DE69E36AE2B7}"/>
                </a:ext>
              </a:extLst>
            </p:cNvPr>
            <p:cNvSpPr txBox="1"/>
            <p:nvPr/>
          </p:nvSpPr>
          <p:spPr>
            <a:xfrm>
              <a:off x="1193566" y="5062141"/>
              <a:ext cx="4428136" cy="695640"/>
            </a:xfrm>
            <a:prstGeom prst="rect">
              <a:avLst/>
            </a:prstGeom>
          </p:spPr>
          <p:txBody>
            <a:bodyPr vert="horz" wrap="square" lIns="45720" tIns="22860" rIns="45720" bIns="45720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1087636" eaLnBrk="1" latinLnBrk="0" hangingPunct="1">
                <a:lnSpc>
                  <a:spcPts val="2050"/>
                </a:lnSpc>
                <a:spcBef>
                  <a:spcPct val="20000"/>
                </a:spcBef>
                <a:buNone/>
                <a:defRPr kern="1200">
                  <a:solidFill>
                    <a:srgbClr val="002060"/>
                  </a:solidFill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</a:defRPr>
              </a:lvl1pPr>
              <a:lvl2pPr marL="108763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205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NI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  <a:sym typeface="Arial"/>
                </a:rPr>
                <a:t> </a:t>
              </a:r>
              <a:r>
                <a:rPr lang="es-NI" sz="2400" dirty="0">
                  <a:sym typeface="Arial"/>
                </a:rPr>
                <a:t>Acceso limitado a</a:t>
              </a:r>
              <a:r>
                <a:rPr kumimoji="0" lang="es-N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l" defTabSz="1087636" rtl="0" eaLnBrk="1" fontAlgn="auto" latinLnBrk="0" hangingPunct="1">
                <a:lnSpc>
                  <a:spcPts val="205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s-NI" sz="2400" dirty="0">
                  <a:sym typeface="Arial"/>
                </a:rPr>
                <a:t>información requerida</a:t>
              </a:r>
              <a:endParaRPr kumimoji="0" 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Open Sans SemiBold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54" name="Grupo 45">
              <a:extLst>
                <a:ext uri="{FF2B5EF4-FFF2-40B4-BE49-F238E27FC236}">
                  <a16:creationId xmlns:a16="http://schemas.microsoft.com/office/drawing/2014/main" id="{42905874-5B6A-7B55-B73F-D58A504B05E8}"/>
                </a:ext>
              </a:extLst>
            </p:cNvPr>
            <p:cNvGrpSpPr/>
            <p:nvPr/>
          </p:nvGrpSpPr>
          <p:grpSpPr>
            <a:xfrm>
              <a:off x="624059" y="5141563"/>
              <a:ext cx="600659" cy="599139"/>
              <a:chOff x="592910" y="1659740"/>
              <a:chExt cx="600659" cy="599139"/>
            </a:xfrm>
          </p:grpSpPr>
          <p:sp>
            <p:nvSpPr>
              <p:cNvPr id="55" name="Freeform 12">
                <a:extLst>
                  <a:ext uri="{FF2B5EF4-FFF2-40B4-BE49-F238E27FC236}">
                    <a16:creationId xmlns:a16="http://schemas.microsoft.com/office/drawing/2014/main" id="{84764BB0-4E93-0E7D-42DE-C042F2DF3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10" y="1659740"/>
                <a:ext cx="600659" cy="599139"/>
              </a:xfrm>
              <a:custGeom>
                <a:avLst/>
                <a:gdLst>
                  <a:gd name="T0" fmla="*/ 0 w 1741"/>
                  <a:gd name="T1" fmla="*/ 869 h 1739"/>
                  <a:gd name="T2" fmla="*/ 870 w 1741"/>
                  <a:gd name="T3" fmla="*/ 0 h 1739"/>
                  <a:gd name="T4" fmla="*/ 1740 w 1741"/>
                  <a:gd name="T5" fmla="*/ 869 h 1739"/>
                  <a:gd name="T6" fmla="*/ 870 w 1741"/>
                  <a:gd name="T7" fmla="*/ 1738 h 1739"/>
                  <a:gd name="T8" fmla="*/ 0 w 1741"/>
                  <a:gd name="T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1" h="1739">
                    <a:moveTo>
                      <a:pt x="0" y="869"/>
                    </a:moveTo>
                    <a:cubicBezTo>
                      <a:pt x="0" y="388"/>
                      <a:pt x="390" y="0"/>
                      <a:pt x="870" y="0"/>
                    </a:cubicBezTo>
                    <a:cubicBezTo>
                      <a:pt x="1350" y="0"/>
                      <a:pt x="1740" y="388"/>
                      <a:pt x="1740" y="869"/>
                    </a:cubicBezTo>
                    <a:cubicBezTo>
                      <a:pt x="1740" y="1349"/>
                      <a:pt x="1350" y="1738"/>
                      <a:pt x="870" y="1738"/>
                    </a:cubicBezTo>
                    <a:cubicBezTo>
                      <a:pt x="390" y="1738"/>
                      <a:pt x="0" y="1349"/>
                      <a:pt x="0" y="8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Freeform 13">
                <a:extLst>
                  <a:ext uri="{FF2B5EF4-FFF2-40B4-BE49-F238E27FC236}">
                    <a16:creationId xmlns:a16="http://schemas.microsoft.com/office/drawing/2014/main" id="{9B27E277-AB6E-41CA-0B99-2BF5A9812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970" y="1763039"/>
                <a:ext cx="392540" cy="392540"/>
              </a:xfrm>
              <a:custGeom>
                <a:avLst/>
                <a:gdLst>
                  <a:gd name="T0" fmla="*/ 0 w 1416"/>
                  <a:gd name="T1" fmla="*/ 707 h 1415"/>
                  <a:gd name="T2" fmla="*/ 708 w 1416"/>
                  <a:gd name="T3" fmla="*/ 0 h 1415"/>
                  <a:gd name="T4" fmla="*/ 1415 w 1416"/>
                  <a:gd name="T5" fmla="*/ 707 h 1415"/>
                  <a:gd name="T6" fmla="*/ 708 w 1416"/>
                  <a:gd name="T7" fmla="*/ 1414 h 1415"/>
                  <a:gd name="T8" fmla="*/ 0 w 1416"/>
                  <a:gd name="T9" fmla="*/ 70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5">
                    <a:moveTo>
                      <a:pt x="0" y="707"/>
                    </a:moveTo>
                    <a:cubicBezTo>
                      <a:pt x="0" y="316"/>
                      <a:pt x="317" y="0"/>
                      <a:pt x="708" y="0"/>
                    </a:cubicBezTo>
                    <a:cubicBezTo>
                      <a:pt x="1099" y="0"/>
                      <a:pt x="1415" y="316"/>
                      <a:pt x="1415" y="707"/>
                    </a:cubicBezTo>
                    <a:cubicBezTo>
                      <a:pt x="1415" y="1098"/>
                      <a:pt x="1099" y="1414"/>
                      <a:pt x="708" y="1414"/>
                    </a:cubicBezTo>
                    <a:cubicBezTo>
                      <a:pt x="317" y="1414"/>
                      <a:pt x="0" y="1098"/>
                      <a:pt x="0" y="707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" name="Grupo 40">
            <a:extLst>
              <a:ext uri="{FF2B5EF4-FFF2-40B4-BE49-F238E27FC236}">
                <a16:creationId xmlns:a16="http://schemas.microsoft.com/office/drawing/2014/main" id="{F4B27ACE-1B0E-AEA8-B181-C7E3F4CCFCDF}"/>
              </a:ext>
            </a:extLst>
          </p:cNvPr>
          <p:cNvGrpSpPr/>
          <p:nvPr/>
        </p:nvGrpSpPr>
        <p:grpSpPr>
          <a:xfrm>
            <a:off x="7060217" y="6105827"/>
            <a:ext cx="4672979" cy="641628"/>
            <a:chOff x="624059" y="5099074"/>
            <a:chExt cx="4672979" cy="641628"/>
          </a:xfrm>
        </p:grpSpPr>
        <p:sp>
          <p:nvSpPr>
            <p:cNvPr id="58" name="CuadroTexto 20">
              <a:extLst>
                <a:ext uri="{FF2B5EF4-FFF2-40B4-BE49-F238E27FC236}">
                  <a16:creationId xmlns:a16="http://schemas.microsoft.com/office/drawing/2014/main" id="{EEE8B306-A9B8-CEF7-4128-E42077D6E05D}"/>
                </a:ext>
              </a:extLst>
            </p:cNvPr>
            <p:cNvSpPr txBox="1"/>
            <p:nvPr/>
          </p:nvSpPr>
          <p:spPr>
            <a:xfrm>
              <a:off x="1193566" y="5099074"/>
              <a:ext cx="4103472" cy="621773"/>
            </a:xfrm>
            <a:prstGeom prst="rect">
              <a:avLst/>
            </a:prstGeom>
          </p:spPr>
          <p:txBody>
            <a:bodyPr vert="horz" wrap="square" lIns="45720" tIns="22860" rIns="45720" bIns="45720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1087636" eaLnBrk="1" latinLnBrk="0" hangingPunct="1">
                <a:lnSpc>
                  <a:spcPts val="2050"/>
                </a:lnSpc>
                <a:spcBef>
                  <a:spcPct val="20000"/>
                </a:spcBef>
                <a:buNone/>
                <a:defRPr kern="1200">
                  <a:solidFill>
                    <a:srgbClr val="002060"/>
                  </a:solidFill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</a:defRPr>
              </a:lvl1pPr>
              <a:lvl2pPr marL="108763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eaLnBrk="1" latinLnBrk="0" hangingPunct="1">
                <a:lnSpc>
                  <a:spcPct val="130000"/>
                </a:lnSpc>
                <a:spcBef>
                  <a:spcPct val="20000"/>
                </a:spcBef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eaLnBrk="1" latinLnBrk="0" hangingPunct="1">
                <a:spcBef>
                  <a:spcPct val="20000"/>
                </a:spcBef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205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NI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s-N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  <a:sym typeface="Arial"/>
                </a:rPr>
                <a:t>Módulos SIG con datos y mapas de múltiples fuentes</a:t>
              </a:r>
            </a:p>
          </p:txBody>
        </p:sp>
        <p:grpSp>
          <p:nvGrpSpPr>
            <p:cNvPr id="59" name="Grupo 45">
              <a:extLst>
                <a:ext uri="{FF2B5EF4-FFF2-40B4-BE49-F238E27FC236}">
                  <a16:creationId xmlns:a16="http://schemas.microsoft.com/office/drawing/2014/main" id="{25593212-86DB-0612-0021-88643325DF8D}"/>
                </a:ext>
              </a:extLst>
            </p:cNvPr>
            <p:cNvGrpSpPr/>
            <p:nvPr/>
          </p:nvGrpSpPr>
          <p:grpSpPr>
            <a:xfrm>
              <a:off x="624059" y="5141563"/>
              <a:ext cx="600659" cy="599139"/>
              <a:chOff x="592910" y="1659740"/>
              <a:chExt cx="600659" cy="599139"/>
            </a:xfrm>
          </p:grpSpPr>
          <p:sp>
            <p:nvSpPr>
              <p:cNvPr id="60" name="Freeform 12">
                <a:extLst>
                  <a:ext uri="{FF2B5EF4-FFF2-40B4-BE49-F238E27FC236}">
                    <a16:creationId xmlns:a16="http://schemas.microsoft.com/office/drawing/2014/main" id="{E74DF189-BCDF-A80C-BFA6-2619201CD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10" y="1659740"/>
                <a:ext cx="600659" cy="599139"/>
              </a:xfrm>
              <a:custGeom>
                <a:avLst/>
                <a:gdLst>
                  <a:gd name="T0" fmla="*/ 0 w 1741"/>
                  <a:gd name="T1" fmla="*/ 869 h 1739"/>
                  <a:gd name="T2" fmla="*/ 870 w 1741"/>
                  <a:gd name="T3" fmla="*/ 0 h 1739"/>
                  <a:gd name="T4" fmla="*/ 1740 w 1741"/>
                  <a:gd name="T5" fmla="*/ 869 h 1739"/>
                  <a:gd name="T6" fmla="*/ 870 w 1741"/>
                  <a:gd name="T7" fmla="*/ 1738 h 1739"/>
                  <a:gd name="T8" fmla="*/ 0 w 1741"/>
                  <a:gd name="T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1" h="1739">
                    <a:moveTo>
                      <a:pt x="0" y="869"/>
                    </a:moveTo>
                    <a:cubicBezTo>
                      <a:pt x="0" y="388"/>
                      <a:pt x="390" y="0"/>
                      <a:pt x="870" y="0"/>
                    </a:cubicBezTo>
                    <a:cubicBezTo>
                      <a:pt x="1350" y="0"/>
                      <a:pt x="1740" y="388"/>
                      <a:pt x="1740" y="869"/>
                    </a:cubicBezTo>
                    <a:cubicBezTo>
                      <a:pt x="1740" y="1349"/>
                      <a:pt x="1350" y="1738"/>
                      <a:pt x="870" y="1738"/>
                    </a:cubicBezTo>
                    <a:cubicBezTo>
                      <a:pt x="390" y="1738"/>
                      <a:pt x="0" y="1349"/>
                      <a:pt x="0" y="8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Freeform 13">
                <a:extLst>
                  <a:ext uri="{FF2B5EF4-FFF2-40B4-BE49-F238E27FC236}">
                    <a16:creationId xmlns:a16="http://schemas.microsoft.com/office/drawing/2014/main" id="{F4846747-2221-E715-269E-A10D0E13E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970" y="1763039"/>
                <a:ext cx="392540" cy="392540"/>
              </a:xfrm>
              <a:custGeom>
                <a:avLst/>
                <a:gdLst>
                  <a:gd name="T0" fmla="*/ 0 w 1416"/>
                  <a:gd name="T1" fmla="*/ 707 h 1415"/>
                  <a:gd name="T2" fmla="*/ 708 w 1416"/>
                  <a:gd name="T3" fmla="*/ 0 h 1415"/>
                  <a:gd name="T4" fmla="*/ 1415 w 1416"/>
                  <a:gd name="T5" fmla="*/ 707 h 1415"/>
                  <a:gd name="T6" fmla="*/ 708 w 1416"/>
                  <a:gd name="T7" fmla="*/ 1414 h 1415"/>
                  <a:gd name="T8" fmla="*/ 0 w 1416"/>
                  <a:gd name="T9" fmla="*/ 70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5">
                    <a:moveTo>
                      <a:pt x="0" y="707"/>
                    </a:moveTo>
                    <a:cubicBezTo>
                      <a:pt x="0" y="316"/>
                      <a:pt x="317" y="0"/>
                      <a:pt x="708" y="0"/>
                    </a:cubicBezTo>
                    <a:cubicBezTo>
                      <a:pt x="1099" y="0"/>
                      <a:pt x="1415" y="316"/>
                      <a:pt x="1415" y="707"/>
                    </a:cubicBezTo>
                    <a:cubicBezTo>
                      <a:pt x="1415" y="1098"/>
                      <a:pt x="1099" y="1414"/>
                      <a:pt x="708" y="1414"/>
                    </a:cubicBezTo>
                    <a:cubicBezTo>
                      <a:pt x="317" y="1414"/>
                      <a:pt x="0" y="1098"/>
                      <a:pt x="0" y="707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62" name="Freeform 12">
            <a:extLst>
              <a:ext uri="{FF2B5EF4-FFF2-40B4-BE49-F238E27FC236}">
                <a16:creationId xmlns:a16="http://schemas.microsoft.com/office/drawing/2014/main" id="{18F4A1B3-2E58-2059-7B62-0BCBE4B65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075" y="4633967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55;p1">
            <a:extLst>
              <a:ext uri="{FF2B5EF4-FFF2-40B4-BE49-F238E27FC236}">
                <a16:creationId xmlns:a16="http://schemas.microsoft.com/office/drawing/2014/main" id="{3374DD8B-388E-1F7D-5B6A-76067C2F2956}"/>
              </a:ext>
            </a:extLst>
          </p:cNvPr>
          <p:cNvSpPr/>
          <p:nvPr/>
        </p:nvSpPr>
        <p:spPr>
          <a:xfrm flipV="1">
            <a:off x="303125" y="687711"/>
            <a:ext cx="7144379" cy="78655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Freeform 13">
            <a:extLst>
              <a:ext uri="{FF2B5EF4-FFF2-40B4-BE49-F238E27FC236}">
                <a16:creationId xmlns:a16="http://schemas.microsoft.com/office/drawing/2014/main" id="{FF40FC30-0888-CB9B-E2EC-EA2FFB6A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135" y="4738027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5" name="Grupo 57">
            <a:extLst>
              <a:ext uri="{FF2B5EF4-FFF2-40B4-BE49-F238E27FC236}">
                <a16:creationId xmlns:a16="http://schemas.microsoft.com/office/drawing/2014/main" id="{335F3B48-F114-F49F-60A8-0E0F12C8DA74}"/>
              </a:ext>
            </a:extLst>
          </p:cNvPr>
          <p:cNvGrpSpPr/>
          <p:nvPr/>
        </p:nvGrpSpPr>
        <p:grpSpPr>
          <a:xfrm>
            <a:off x="7060217" y="5385151"/>
            <a:ext cx="4588847" cy="621773"/>
            <a:chOff x="7319539" y="5128394"/>
            <a:chExt cx="4588847" cy="621773"/>
          </a:xfrm>
        </p:grpSpPr>
        <p:sp>
          <p:nvSpPr>
            <p:cNvPr id="66" name="Forma libre 19">
              <a:extLst>
                <a:ext uri="{FF2B5EF4-FFF2-40B4-BE49-F238E27FC236}">
                  <a16:creationId xmlns:a16="http://schemas.microsoft.com/office/drawing/2014/main" id="{ED7AAE6E-E9E5-C60B-98E2-E44D0A0A72A4}"/>
                </a:ext>
              </a:extLst>
            </p:cNvPr>
            <p:cNvSpPr/>
            <p:nvPr/>
          </p:nvSpPr>
          <p:spPr>
            <a:xfrm>
              <a:off x="7970339" y="5128394"/>
              <a:ext cx="3938047" cy="621773"/>
            </a:xfrm>
            <a:custGeom>
              <a:avLst/>
              <a:gdLst>
                <a:gd name="connsiteX0" fmla="*/ 0 w 2948772"/>
                <a:gd name="connsiteY0" fmla="*/ 0 h 1995007"/>
                <a:gd name="connsiteX1" fmla="*/ 2948772 w 2948772"/>
                <a:gd name="connsiteY1" fmla="*/ 0 h 1995007"/>
                <a:gd name="connsiteX2" fmla="*/ 2948772 w 2948772"/>
                <a:gd name="connsiteY2" fmla="*/ 1995007 h 1995007"/>
                <a:gd name="connsiteX3" fmla="*/ 0 w 2948772"/>
                <a:gd name="connsiteY3" fmla="*/ 1995007 h 1995007"/>
                <a:gd name="connsiteX4" fmla="*/ 0 w 2948772"/>
                <a:gd name="connsiteY4" fmla="*/ 0 h 199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8772" h="1995007">
                  <a:moveTo>
                    <a:pt x="0" y="0"/>
                  </a:moveTo>
                  <a:lnTo>
                    <a:pt x="2948772" y="0"/>
                  </a:lnTo>
                  <a:lnTo>
                    <a:pt x="2948772" y="1995007"/>
                  </a:lnTo>
                  <a:lnTo>
                    <a:pt x="0" y="1995007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vert="horz" wrap="square" lIns="45720" tIns="22860" rIns="45720" bIns="45720" rtlCol="0" anchor="ctr">
              <a:spAutoFit/>
            </a:bodyPr>
            <a:lstStyle/>
            <a:p>
              <a:pPr marL="0" marR="0" lvl="0" indent="0" algn="l" defTabSz="1087636" rtl="0" eaLnBrk="1" fontAlgn="auto" latinLnBrk="0" hangingPunct="1">
                <a:lnSpc>
                  <a:spcPts val="205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N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SemiBold"/>
                  <a:cs typeface="Calibri" panose="020F0502020204030204" pitchFamily="34" charset="0"/>
                  <a:sym typeface="Arial"/>
                </a:rPr>
                <a:t>Evaluación socio-económica – ambiental</a:t>
              </a:r>
            </a:p>
          </p:txBody>
        </p:sp>
        <p:grpSp>
          <p:nvGrpSpPr>
            <p:cNvPr id="67" name="Grupo 51">
              <a:extLst>
                <a:ext uri="{FF2B5EF4-FFF2-40B4-BE49-F238E27FC236}">
                  <a16:creationId xmlns:a16="http://schemas.microsoft.com/office/drawing/2014/main" id="{3F4D22E7-A6DE-D241-B6B1-76FA3F9CECA2}"/>
                </a:ext>
              </a:extLst>
            </p:cNvPr>
            <p:cNvGrpSpPr/>
            <p:nvPr/>
          </p:nvGrpSpPr>
          <p:grpSpPr>
            <a:xfrm>
              <a:off x="7319539" y="5150107"/>
              <a:ext cx="600659" cy="599139"/>
              <a:chOff x="8215111" y="4638490"/>
              <a:chExt cx="600659" cy="599139"/>
            </a:xfrm>
          </p:grpSpPr>
          <p:sp>
            <p:nvSpPr>
              <p:cNvPr id="68" name="Freeform 12">
                <a:extLst>
                  <a:ext uri="{FF2B5EF4-FFF2-40B4-BE49-F238E27FC236}">
                    <a16:creationId xmlns:a16="http://schemas.microsoft.com/office/drawing/2014/main" id="{12A08F36-83BF-D611-5C46-3A152E5DA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5111" y="4638490"/>
                <a:ext cx="600659" cy="599139"/>
              </a:xfrm>
              <a:custGeom>
                <a:avLst/>
                <a:gdLst>
                  <a:gd name="T0" fmla="*/ 0 w 1741"/>
                  <a:gd name="T1" fmla="*/ 869 h 1739"/>
                  <a:gd name="T2" fmla="*/ 870 w 1741"/>
                  <a:gd name="T3" fmla="*/ 0 h 1739"/>
                  <a:gd name="T4" fmla="*/ 1740 w 1741"/>
                  <a:gd name="T5" fmla="*/ 869 h 1739"/>
                  <a:gd name="T6" fmla="*/ 870 w 1741"/>
                  <a:gd name="T7" fmla="*/ 1738 h 1739"/>
                  <a:gd name="T8" fmla="*/ 0 w 1741"/>
                  <a:gd name="T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1" h="1739">
                    <a:moveTo>
                      <a:pt x="0" y="869"/>
                    </a:moveTo>
                    <a:cubicBezTo>
                      <a:pt x="0" y="388"/>
                      <a:pt x="390" y="0"/>
                      <a:pt x="870" y="0"/>
                    </a:cubicBezTo>
                    <a:cubicBezTo>
                      <a:pt x="1350" y="0"/>
                      <a:pt x="1740" y="388"/>
                      <a:pt x="1740" y="869"/>
                    </a:cubicBezTo>
                    <a:cubicBezTo>
                      <a:pt x="1740" y="1349"/>
                      <a:pt x="1350" y="1738"/>
                      <a:pt x="870" y="1738"/>
                    </a:cubicBezTo>
                    <a:cubicBezTo>
                      <a:pt x="390" y="1738"/>
                      <a:pt x="0" y="1349"/>
                      <a:pt x="0" y="8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Freeform 13">
                <a:extLst>
                  <a:ext uri="{FF2B5EF4-FFF2-40B4-BE49-F238E27FC236}">
                    <a16:creationId xmlns:a16="http://schemas.microsoft.com/office/drawing/2014/main" id="{18E22F97-847D-03EB-FD72-E78BEDB27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9170" y="4741789"/>
                <a:ext cx="392540" cy="392540"/>
              </a:xfrm>
              <a:custGeom>
                <a:avLst/>
                <a:gdLst>
                  <a:gd name="T0" fmla="*/ 0 w 1416"/>
                  <a:gd name="T1" fmla="*/ 707 h 1415"/>
                  <a:gd name="T2" fmla="*/ 708 w 1416"/>
                  <a:gd name="T3" fmla="*/ 0 h 1415"/>
                  <a:gd name="T4" fmla="*/ 1415 w 1416"/>
                  <a:gd name="T5" fmla="*/ 707 h 1415"/>
                  <a:gd name="T6" fmla="*/ 708 w 1416"/>
                  <a:gd name="T7" fmla="*/ 1414 h 1415"/>
                  <a:gd name="T8" fmla="*/ 0 w 1416"/>
                  <a:gd name="T9" fmla="*/ 70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6" h="1415">
                    <a:moveTo>
                      <a:pt x="0" y="707"/>
                    </a:moveTo>
                    <a:cubicBezTo>
                      <a:pt x="0" y="316"/>
                      <a:pt x="317" y="0"/>
                      <a:pt x="708" y="0"/>
                    </a:cubicBezTo>
                    <a:cubicBezTo>
                      <a:pt x="1099" y="0"/>
                      <a:pt x="1415" y="316"/>
                      <a:pt x="1415" y="707"/>
                    </a:cubicBezTo>
                    <a:cubicBezTo>
                      <a:pt x="1415" y="1098"/>
                      <a:pt x="1099" y="1414"/>
                      <a:pt x="708" y="1414"/>
                    </a:cubicBezTo>
                    <a:cubicBezTo>
                      <a:pt x="317" y="1414"/>
                      <a:pt x="0" y="1098"/>
                      <a:pt x="0" y="707"/>
                    </a:cubicBezTo>
                  </a:path>
                </a:pathLst>
              </a:custGeom>
              <a:solidFill>
                <a:srgbClr val="F9F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92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6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DASIC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1087</Words>
  <Application>Microsoft Office PowerPoint</Application>
  <PresentationFormat>Widescreen</PresentationFormat>
  <Paragraphs>116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Myriad Pro</vt:lpstr>
      <vt:lpstr>Open Sans</vt:lpstr>
      <vt:lpstr>Open Sans </vt:lpstr>
      <vt:lpstr>Open Sans ExtraBold</vt:lpstr>
      <vt:lpstr>Open Sans Light</vt:lpstr>
      <vt:lpstr>Open Sans SemiBold</vt:lpstr>
      <vt:lpstr>Open Sans SemiBold</vt:lpstr>
      <vt:lpstr>Poppins SemiBold</vt:lpstr>
      <vt:lpstr>Tema de Office</vt:lpstr>
      <vt:lpstr>1_Tema de Office</vt:lpstr>
      <vt:lpstr>RIDASICC</vt:lpstr>
      <vt:lpstr> Primer foro de inversión climática en Centroamérica: Aumentando la ambición para implementar las NDC </vt:lpstr>
      <vt:lpstr>PowerPoint Presentation</vt:lpstr>
      <vt:lpstr>PowerPoint Presentation</vt:lpstr>
      <vt:lpstr>PowerPoint Presentation</vt:lpstr>
      <vt:lpstr>Tomando en cuenta el cambio climático…</vt:lpstr>
      <vt:lpstr>Trazando cadenas de impacto… </vt:lpstr>
      <vt:lpstr>Identificando y valorando medidas multi-beneficio…</vt:lpstr>
      <vt:lpstr>PowerPoint Presentation</vt:lpstr>
      <vt:lpstr>PowerPoint Presentation</vt:lpstr>
      <vt:lpstr>PowerPoint Presentation</vt:lpstr>
      <vt:lpstr> Alfredo Flores, Secretario Ejecutivo de COSEFIN Julie Lennox, Coordinadora desde la CEPAL Róger Vega, Asesor técnico principal Damary Vilá, Gerente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Julie Gail Lennox</cp:lastModifiedBy>
  <cp:revision>49</cp:revision>
  <dcterms:created xsi:type="dcterms:W3CDTF">2022-01-03T20:45:47Z</dcterms:created>
  <dcterms:modified xsi:type="dcterms:W3CDTF">2023-05-19T15:21:04Z</dcterms:modified>
</cp:coreProperties>
</file>