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486" r:id="rId2"/>
    <p:sldId id="258" r:id="rId3"/>
    <p:sldId id="260" r:id="rId4"/>
    <p:sldId id="1326" r:id="rId5"/>
    <p:sldId id="4483" r:id="rId6"/>
    <p:sldId id="4484" r:id="rId7"/>
    <p:sldId id="4472" r:id="rId8"/>
    <p:sldId id="4473" r:id="rId9"/>
    <p:sldId id="4485" r:id="rId10"/>
    <p:sldId id="4459" r:id="rId11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99" d="100"/>
          <a:sy n="99" d="100"/>
        </p:scale>
        <p:origin x="71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 Delgado-Olguin (Afilliate)" userId="de81ed8d-c33b-49bb-8692-88f0838c2912" providerId="ADAL" clId="{45149226-74B3-4DD0-AEC4-B2EF53FC7CFF}"/>
    <pc:docChg chg="custSel modSld">
      <pc:chgData name="Karla  Delgado-Olguin (Afilliate)" userId="de81ed8d-c33b-49bb-8692-88f0838c2912" providerId="ADAL" clId="{45149226-74B3-4DD0-AEC4-B2EF53FC7CFF}" dt="2023-05-12T21:56:19.186" v="4" actId="1076"/>
      <pc:docMkLst>
        <pc:docMk/>
      </pc:docMkLst>
      <pc:sldChg chg="addSp delSp modSp mod">
        <pc:chgData name="Karla  Delgado-Olguin (Afilliate)" userId="de81ed8d-c33b-49bb-8692-88f0838c2912" providerId="ADAL" clId="{45149226-74B3-4DD0-AEC4-B2EF53FC7CFF}" dt="2023-05-12T21:56:19.186" v="4" actId="1076"/>
        <pc:sldMkLst>
          <pc:docMk/>
          <pc:sldMk cId="825887028" sldId="256"/>
        </pc:sldMkLst>
        <pc:picChg chg="add mod">
          <ac:chgData name="Karla  Delgado-Olguin (Afilliate)" userId="de81ed8d-c33b-49bb-8692-88f0838c2912" providerId="ADAL" clId="{45149226-74B3-4DD0-AEC4-B2EF53FC7CFF}" dt="2023-05-12T21:56:19.186" v="4" actId="1076"/>
          <ac:picMkLst>
            <pc:docMk/>
            <pc:sldMk cId="825887028" sldId="256"/>
            <ac:picMk id="3" creationId="{727E1304-E78E-6921-C07F-457954FC783F}"/>
          </ac:picMkLst>
        </pc:picChg>
        <pc:picChg chg="del">
          <ac:chgData name="Karla  Delgado-Olguin (Afilliate)" userId="de81ed8d-c33b-49bb-8692-88f0838c2912" providerId="ADAL" clId="{45149226-74B3-4DD0-AEC4-B2EF53FC7CFF}" dt="2023-05-12T21:55:21.614" v="0" actId="478"/>
          <ac:picMkLst>
            <pc:docMk/>
            <pc:sldMk cId="825887028" sldId="256"/>
            <ac:picMk id="5" creationId="{762AC3BA-4814-A328-9A00-1FD354403FAB}"/>
          </ac:picMkLst>
        </pc:picChg>
      </pc:sldChg>
    </pc:docChg>
  </pc:docChgLst>
  <pc:docChgLst>
    <pc:chgData name="Karla  Delgado-Olguin (Afilliate)" userId="de81ed8d-c33b-49bb-8692-88f0838c2912" providerId="ADAL" clId="{981E5A2C-7F09-4606-A0DD-2A74429E82BE}"/>
    <pc:docChg chg="modSld">
      <pc:chgData name="Karla  Delgado-Olguin (Afilliate)" userId="de81ed8d-c33b-49bb-8692-88f0838c2912" providerId="ADAL" clId="{981E5A2C-7F09-4606-A0DD-2A74429E82BE}" dt="2023-05-12T20:21:34.342" v="6" actId="1076"/>
      <pc:docMkLst>
        <pc:docMk/>
      </pc:docMkLst>
      <pc:sldChg chg="addSp modSp mod">
        <pc:chgData name="Karla  Delgado-Olguin (Afilliate)" userId="de81ed8d-c33b-49bb-8692-88f0838c2912" providerId="ADAL" clId="{981E5A2C-7F09-4606-A0DD-2A74429E82BE}" dt="2023-05-12T20:21:34.342" v="6" actId="1076"/>
        <pc:sldMkLst>
          <pc:docMk/>
          <pc:sldMk cId="825887028" sldId="256"/>
        </pc:sldMkLst>
        <pc:spChg chg="mod">
          <ac:chgData name="Karla  Delgado-Olguin (Afilliate)" userId="de81ed8d-c33b-49bb-8692-88f0838c2912" providerId="ADAL" clId="{981E5A2C-7F09-4606-A0DD-2A74429E82BE}" dt="2023-05-12T20:21:34.342" v="6" actId="1076"/>
          <ac:spMkLst>
            <pc:docMk/>
            <pc:sldMk cId="825887028" sldId="256"/>
            <ac:spMk id="10" creationId="{FB30E21A-E6D5-21D6-A276-224C816BA4E3}"/>
          </ac:spMkLst>
        </pc:spChg>
        <pc:spChg chg="mod">
          <ac:chgData name="Karla  Delgado-Olguin (Afilliate)" userId="de81ed8d-c33b-49bb-8692-88f0838c2912" providerId="ADAL" clId="{981E5A2C-7F09-4606-A0DD-2A74429E82BE}" dt="2023-05-12T20:21:34.342" v="6" actId="1076"/>
          <ac:spMkLst>
            <pc:docMk/>
            <pc:sldMk cId="825887028" sldId="256"/>
            <ac:spMk id="11" creationId="{BD3A995B-B7C8-9A3E-73A5-C1BED5009DB6}"/>
          </ac:spMkLst>
        </pc:spChg>
        <pc:spChg chg="mod">
          <ac:chgData name="Karla  Delgado-Olguin (Afilliate)" userId="de81ed8d-c33b-49bb-8692-88f0838c2912" providerId="ADAL" clId="{981E5A2C-7F09-4606-A0DD-2A74429E82BE}" dt="2023-05-12T20:21:34.342" v="6" actId="1076"/>
          <ac:spMkLst>
            <pc:docMk/>
            <pc:sldMk cId="825887028" sldId="256"/>
            <ac:spMk id="13" creationId="{D6D25671-8FA3-0D95-6A01-B837662AB5A6}"/>
          </ac:spMkLst>
        </pc:spChg>
        <pc:picChg chg="mod">
          <ac:chgData name="Karla  Delgado-Olguin (Afilliate)" userId="de81ed8d-c33b-49bb-8692-88f0838c2912" providerId="ADAL" clId="{981E5A2C-7F09-4606-A0DD-2A74429E82BE}" dt="2023-05-12T20:21:34.342" v="6" actId="1076"/>
          <ac:picMkLst>
            <pc:docMk/>
            <pc:sldMk cId="825887028" sldId="256"/>
            <ac:picMk id="5" creationId="{762AC3BA-4814-A328-9A00-1FD354403FAB}"/>
          </ac:picMkLst>
        </pc:picChg>
        <pc:picChg chg="mod">
          <ac:chgData name="Karla  Delgado-Olguin (Afilliate)" userId="de81ed8d-c33b-49bb-8692-88f0838c2912" providerId="ADAL" clId="{981E5A2C-7F09-4606-A0DD-2A74429E82BE}" dt="2023-05-12T20:21:30.502" v="5" actId="1076"/>
          <ac:picMkLst>
            <pc:docMk/>
            <pc:sldMk cId="825887028" sldId="256"/>
            <ac:picMk id="9" creationId="{7A0A9D83-69C9-3E64-E673-EBFF2C4E46A7}"/>
          </ac:picMkLst>
        </pc:picChg>
        <pc:picChg chg="add mod">
          <ac:chgData name="Karla  Delgado-Olguin (Afilliate)" userId="de81ed8d-c33b-49bb-8692-88f0838c2912" providerId="ADAL" clId="{981E5A2C-7F09-4606-A0DD-2A74429E82BE}" dt="2023-05-12T20:21:22.423" v="1" actId="1076"/>
          <ac:picMkLst>
            <pc:docMk/>
            <pc:sldMk cId="825887028" sldId="256"/>
            <ac:picMk id="15" creationId="{71505D23-8AEA-A48F-3A8A-EB81F48164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19CDC-F32A-704D-8F7C-CB5A72B33700}" type="datetimeFigureOut">
              <a:rPr lang="es-NI" smtClean="0"/>
              <a:t>19/5/23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89785-C703-7746-8FF7-86178E404AD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51217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4113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57862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CBE3-5F5A-D567-6E5A-ADCE907E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D005-D833-F8CD-7856-5D00B25E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BCE1-7253-47FA-BBFA-0700F9E2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C2AE-52DC-255C-68BA-33D5F731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CF63-21B8-FF82-8D3D-2E37E444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05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587-BFEA-21DC-6D54-2E3C085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AB7BA-F868-E18B-B998-94B78B7A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AAE0-0340-84D5-32D7-C96434D7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BE27-78D1-18CE-1075-8C888A2B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BFDA-DE80-34CD-A7FC-A2224A5E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019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B4676-7545-2FD9-C6AC-671396A4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263E4-CF0A-4BC4-66D7-AFFF0E23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81E7-D4E1-3C85-81C9-1203C93F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9C09-1F24-3D83-886F-CCB752CC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F7A4-4D56-B4C5-9544-EFBBE9D3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585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95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28475" y="71510"/>
            <a:ext cx="111832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7ABF"/>
              </a:buClr>
              <a:buSzPts val="3400"/>
              <a:buFont typeface="Open Sans ExtraBold"/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628474" y="1515232"/>
            <a:ext cx="11183223" cy="187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62847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904682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28475" y="3595556"/>
            <a:ext cx="11183222" cy="236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4" name="Google Shape;24;p5" descr="Icon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 l="53722" r="610"/>
          <a:stretch/>
        </p:blipFill>
        <p:spPr>
          <a:xfrm>
            <a:off x="0" y="71510"/>
            <a:ext cx="588686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81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2C1C-7CA5-4DAC-BA6F-E969FA8E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4789-C30C-4068-BDEF-7A69BDAE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DFC2-D0CC-F3BC-0A8E-BA4CC421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F6FC-944D-91CD-531F-E15EFF59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F680-1DC6-AFE4-40FB-6F5FCAA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86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4089-F736-C87E-9AB4-709586B0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50FB-D757-0CF3-F925-313CBA3C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13DB-E5B3-8439-4D8E-E76CAE3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6F6D-AA09-2AB2-CDCC-DE5DBA8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1C40-8693-1B0D-98A0-68AD92B1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63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839E-CB9D-AECE-AC20-B2514B5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D617-D8A5-FCCF-082F-061A55B7E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A2E4-80AC-C9EE-D5B2-28DFE262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9A7C-A1C4-9645-D0BF-98C4CAD5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1340-7411-E6DF-D7F7-E75BAE78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17B0-D3B8-C8DC-C988-304B7D04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81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719E-9F13-6B0C-9C36-C59A431F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6063-5CDC-9183-ED86-1FEE969D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34B2D-935F-E02F-BA02-ACBD82FBA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B9251-F9FC-BDBE-122C-16A300168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C8B8C-3430-5A2F-EDEE-334D2213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FBE35-058F-EFDE-20EC-C3903C5B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05/19/23</a:t>
            </a:fld>
            <a:endParaRPr lang="es-P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EB61C-D656-C78D-01FC-0F183AC2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8561A-6372-DD60-7F33-528A785E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05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AA44-EF64-9EF9-DDBA-93B5D382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43BF7-A285-A784-40E9-A066B02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05/19/23</a:t>
            </a:fld>
            <a:endParaRPr lang="es-P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7FA17-A2BC-92EE-EAA9-E8E30EB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A5EB5-3023-3805-34F8-79AE91A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52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D104F-513E-CE73-0946-01EADC6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05/19/23</a:t>
            </a:fld>
            <a:endParaRPr lang="es-P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434E7-4D82-A40A-B577-4C7DF51E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FED7-9471-1A01-64A7-713F1383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62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AE71-F4A9-EFE1-D08F-AC16F8AD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E2D1-63DE-F7FC-96AF-43EC656F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F9F9-27D0-CF08-9B0D-7992DA0E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04A3C-9176-8CD9-9E60-6320760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614-E832-898C-C40D-6EDB1BC8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BDD3-23C7-382A-59D3-6D5755FA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07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99D-5F32-BAD1-D04B-EFED09B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36B80-3866-383D-EEE6-B4AAC3A2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7CB0-C0AF-4641-5E8C-9EADED20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2130A-97D5-F47D-E172-5B4D6570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05/19/23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710ED-770D-1017-387E-FA23A7DF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746B3-4F8D-E113-644B-264704B5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008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2376D-FE86-8188-3BB8-57AD89CC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8B27C-63D7-A5FA-B0D5-7948318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F373-7FFD-D835-0A32-C8D249DE7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9F52-0894-48AC-B40D-AAF02A048345}" type="datetimeFigureOut">
              <a:rPr lang="es-PA" smtClean="0"/>
              <a:t>05/19/23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5220-F7F1-5C18-BF3F-CAF25EE6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AEB-96C6-93E0-99F8-77B00057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77BD-FFF4-4C19-89A4-38E617CB106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02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al.org/es/ridasicc" TargetMode="External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ridasicc@cepal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EB586-A0B8-7742-A6C5-4AC51F910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310" y="3739503"/>
            <a:ext cx="6730022" cy="605919"/>
          </a:xfrm>
        </p:spPr>
        <p:txBody>
          <a:bodyPr>
            <a:noAutofit/>
          </a:bodyPr>
          <a:lstStyle/>
          <a:p>
            <a:pPr algn="l"/>
            <a:br>
              <a:rPr lang="es-MX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s-ES" sz="20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Primer foro de inversión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</a:t>
            </a:r>
            <a:r>
              <a:rPr lang="es-ES" sz="2000" i="0" u="none" strike="noStrike" baseline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limática en Centroamérica: Aumentando la ambición para implementar las NDC </a:t>
            </a:r>
            <a:endParaRPr lang="es-NI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Google Shape;53;p1" descr="Texto&#10;&#10;Descripción generada automáticamente">
            <a:extLst>
              <a:ext uri="{FF2B5EF4-FFF2-40B4-BE49-F238E27FC236}">
                <a16:creationId xmlns:a16="http://schemas.microsoft.com/office/drawing/2014/main" id="{5B9991C2-A4CE-8648-807E-77BB89F12B2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80309" y="193944"/>
            <a:ext cx="4758524" cy="16972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5;p1">
            <a:extLst>
              <a:ext uri="{FF2B5EF4-FFF2-40B4-BE49-F238E27FC236}">
                <a16:creationId xmlns:a16="http://schemas.microsoft.com/office/drawing/2014/main" id="{E1F8EB4A-C992-D04D-8042-B6E1A79B84AD}"/>
              </a:ext>
            </a:extLst>
          </p:cNvPr>
          <p:cNvSpPr/>
          <p:nvPr/>
        </p:nvSpPr>
        <p:spPr>
          <a:xfrm>
            <a:off x="3262090" y="3497291"/>
            <a:ext cx="3456300" cy="69300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9F3347-188D-6242-A694-E36D4D768F38}"/>
              </a:ext>
            </a:extLst>
          </p:cNvPr>
          <p:cNvSpPr txBox="1"/>
          <p:nvPr/>
        </p:nvSpPr>
        <p:spPr>
          <a:xfrm>
            <a:off x="3180310" y="4244853"/>
            <a:ext cx="4118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000" dirty="0">
                <a:solidFill>
                  <a:srgbClr val="0070C0"/>
                </a:solidFill>
              </a:rPr>
              <a:t>Ciudad de Guatemala, Guatemala</a:t>
            </a:r>
          </a:p>
          <a:p>
            <a:r>
              <a:rPr lang="es-NI" sz="2000" dirty="0">
                <a:solidFill>
                  <a:srgbClr val="0070C0"/>
                </a:solidFill>
              </a:rPr>
              <a:t>19 de mayo, 2023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3438F2C-F4EB-40B4-AB28-654D5CBE825C}"/>
              </a:ext>
            </a:extLst>
          </p:cNvPr>
          <p:cNvSpPr txBox="1">
            <a:spLocks/>
          </p:cNvSpPr>
          <p:nvPr/>
        </p:nvSpPr>
        <p:spPr>
          <a:xfrm>
            <a:off x="3180309" y="2268278"/>
            <a:ext cx="7445250" cy="11947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Proyecto RIDASICC: </a:t>
            </a:r>
          </a:p>
          <a:p>
            <a:pPr algn="l"/>
            <a:r>
              <a:rPr lang="es-ES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Uso de información de cambio climático en el proceso IFE de PIP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860B9B85-C2DE-42E3-C305-2E8AB54D5A14}"/>
              </a:ext>
            </a:extLst>
          </p:cNvPr>
          <p:cNvGrpSpPr/>
          <p:nvPr/>
        </p:nvGrpSpPr>
        <p:grpSpPr>
          <a:xfrm>
            <a:off x="1267773" y="5337917"/>
            <a:ext cx="10068577" cy="1520083"/>
            <a:chOff x="1763180" y="5441813"/>
            <a:chExt cx="10068577" cy="1520083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2BC0738-3959-5FD8-E81C-B87745DE1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779"/>
            <a:stretch/>
          </p:blipFill>
          <p:spPr>
            <a:xfrm>
              <a:off x="1763180" y="5477098"/>
              <a:ext cx="2445699" cy="1484798"/>
            </a:xfrm>
            <a:prstGeom prst="rect">
              <a:avLst/>
            </a:prstGeom>
          </p:spPr>
        </p:pic>
        <p:pic>
          <p:nvPicPr>
            <p:cNvPr id="11" name="Imagen 1">
              <a:extLst>
                <a:ext uri="{FF2B5EF4-FFF2-40B4-BE49-F238E27FC236}">
                  <a16:creationId xmlns:a16="http://schemas.microsoft.com/office/drawing/2014/main" id="{CE297F0E-35B8-243A-13F6-BA0EB5695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201" t="26092" r="71280" b="19797"/>
            <a:stretch/>
          </p:blipFill>
          <p:spPr>
            <a:xfrm>
              <a:off x="4208879" y="5603289"/>
              <a:ext cx="3499180" cy="1079776"/>
            </a:xfrm>
            <a:prstGeom prst="rect">
              <a:avLst/>
            </a:prstGeom>
          </p:spPr>
        </p:pic>
        <p:pic>
          <p:nvPicPr>
            <p:cNvPr id="12" name="Imagen 1">
              <a:extLst>
                <a:ext uri="{FF2B5EF4-FFF2-40B4-BE49-F238E27FC236}">
                  <a16:creationId xmlns:a16="http://schemas.microsoft.com/office/drawing/2014/main" id="{2EC643C9-DDDE-25CA-A867-D2DEBE91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64970"/>
            <a:stretch/>
          </p:blipFill>
          <p:spPr>
            <a:xfrm>
              <a:off x="7427212" y="5441813"/>
              <a:ext cx="4404545" cy="1399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312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EB586-A0B8-7742-A6C5-4AC51F910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2090" y="3098650"/>
            <a:ext cx="6816544" cy="1207616"/>
          </a:xfrm>
        </p:spPr>
        <p:txBody>
          <a:bodyPr>
            <a:noAutofit/>
          </a:bodyPr>
          <a:lstStyle/>
          <a:p>
            <a:pPr algn="l"/>
            <a:br>
              <a:rPr lang="es-MX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Alfredo Flores, Secretario Ejecutivo de COSEFIN</a:t>
            </a:r>
            <a:br>
              <a:rPr lang="es-MX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s-MX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Julie Lennox, Coordinadora desde la CEPAL</a:t>
            </a:r>
            <a:br>
              <a:rPr lang="es-MX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s-MX" sz="20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Róger</a:t>
            </a:r>
            <a:r>
              <a:rPr lang="es-MX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Vega, Asesor técnico principal</a:t>
            </a:r>
            <a:br>
              <a:rPr lang="es-MX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es-MX" sz="2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Damary Vilá, Gerente</a:t>
            </a:r>
            <a:endParaRPr lang="es-NI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Google Shape;53;p1" descr="Texto&#10;&#10;Descripción generada automáticamente">
            <a:extLst>
              <a:ext uri="{FF2B5EF4-FFF2-40B4-BE49-F238E27FC236}">
                <a16:creationId xmlns:a16="http://schemas.microsoft.com/office/drawing/2014/main" id="{5B9991C2-A4CE-8648-807E-77BB89F12B2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16738" y="138372"/>
            <a:ext cx="4758524" cy="16972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5;p1">
            <a:extLst>
              <a:ext uri="{FF2B5EF4-FFF2-40B4-BE49-F238E27FC236}">
                <a16:creationId xmlns:a16="http://schemas.microsoft.com/office/drawing/2014/main" id="{E1F8EB4A-C992-D04D-8042-B6E1A79B84AD}"/>
              </a:ext>
            </a:extLst>
          </p:cNvPr>
          <p:cNvSpPr/>
          <p:nvPr/>
        </p:nvSpPr>
        <p:spPr>
          <a:xfrm>
            <a:off x="3262090" y="2883828"/>
            <a:ext cx="3456300" cy="69300"/>
          </a:xfrm>
          <a:prstGeom prst="rect">
            <a:avLst/>
          </a:prstGeom>
          <a:solidFill>
            <a:srgbClr val="F39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3438F2C-F4EB-40B4-AB28-654D5CBE825C}"/>
              </a:ext>
            </a:extLst>
          </p:cNvPr>
          <p:cNvSpPr txBox="1">
            <a:spLocks/>
          </p:cNvSpPr>
          <p:nvPr/>
        </p:nvSpPr>
        <p:spPr>
          <a:xfrm>
            <a:off x="3180310" y="2243597"/>
            <a:ext cx="6730022" cy="605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¡ Agradecemos su atención !</a:t>
            </a:r>
            <a:endParaRPr lang="es-NI" sz="2400" b="1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E04693B0-6259-8B4D-71CC-D137B57AE7BF}"/>
              </a:ext>
            </a:extLst>
          </p:cNvPr>
          <p:cNvSpPr txBox="1"/>
          <p:nvPr/>
        </p:nvSpPr>
        <p:spPr>
          <a:xfrm>
            <a:off x="3262090" y="4451788"/>
            <a:ext cx="4556109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https://www.cepal.org/es/ridasicc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i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ridasicc@</a:t>
            </a:r>
            <a:r>
              <a:rPr lang="es-ES" sz="2400" i="1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cepal</a:t>
            </a:r>
            <a:r>
              <a:rPr lang="es-ES" sz="2400" i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.org</a:t>
            </a:r>
            <a:r>
              <a:rPr lang="es-ES" sz="2400" i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E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9C6D4BF-7AC1-2689-C976-EBB189CA5462}"/>
              </a:ext>
            </a:extLst>
          </p:cNvPr>
          <p:cNvGrpSpPr/>
          <p:nvPr/>
        </p:nvGrpSpPr>
        <p:grpSpPr>
          <a:xfrm>
            <a:off x="1267773" y="5337917"/>
            <a:ext cx="10068577" cy="1520083"/>
            <a:chOff x="1763180" y="5441813"/>
            <a:chExt cx="10068577" cy="1520083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DC5EE821-BE64-8813-8C41-966196DA3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8779"/>
            <a:stretch/>
          </p:blipFill>
          <p:spPr>
            <a:xfrm>
              <a:off x="1763180" y="5477098"/>
              <a:ext cx="2445699" cy="1484798"/>
            </a:xfrm>
            <a:prstGeom prst="rect">
              <a:avLst/>
            </a:prstGeom>
          </p:spPr>
        </p:pic>
        <p:pic>
          <p:nvPicPr>
            <p:cNvPr id="19" name="Imagen 1">
              <a:extLst>
                <a:ext uri="{FF2B5EF4-FFF2-40B4-BE49-F238E27FC236}">
                  <a16:creationId xmlns:a16="http://schemas.microsoft.com/office/drawing/2014/main" id="{DFC5DB87-0648-8CDA-5B4A-36AAA3B1B2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9201" t="26092" r="71280" b="19797"/>
            <a:stretch/>
          </p:blipFill>
          <p:spPr>
            <a:xfrm>
              <a:off x="4208879" y="5603289"/>
              <a:ext cx="3499180" cy="1079776"/>
            </a:xfrm>
            <a:prstGeom prst="rect">
              <a:avLst/>
            </a:prstGeom>
          </p:spPr>
        </p:pic>
        <p:pic>
          <p:nvPicPr>
            <p:cNvPr id="20" name="Imagen 1">
              <a:extLst>
                <a:ext uri="{FF2B5EF4-FFF2-40B4-BE49-F238E27FC236}">
                  <a16:creationId xmlns:a16="http://schemas.microsoft.com/office/drawing/2014/main" id="{7513D4C7-52EB-5A45-CCF0-D30DA3A23E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4970"/>
            <a:stretch/>
          </p:blipFill>
          <p:spPr>
            <a:xfrm>
              <a:off x="7427212" y="5441813"/>
              <a:ext cx="4404545" cy="1399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61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8885" y="1573844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1583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¿Por qué el uso de información de cambio climático?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765079" y="1225689"/>
            <a:ext cx="5835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PA" sz="24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infraestructura pública de provisión de bienes y servicios está emplazada en entornos socionaturales, siendo relevantes para su operación los ecosistemas y el clima, modificado por el cambio climático….</a:t>
            </a:r>
          </a:p>
          <a:p>
            <a:pPr marL="342900" indent="-342900">
              <a:buFont typeface="Wingdings" pitchFamily="2" charset="2"/>
              <a:buChar char="q"/>
            </a:pPr>
            <a:endParaRPr lang="es-PA" sz="24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PA" sz="24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Estas infraestructuras tienen vidas útiles largas…</a:t>
            </a:r>
          </a:p>
          <a:p>
            <a:endParaRPr lang="es-PA" sz="24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PA" sz="24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 cambio climático combinado con condiciones del entorno natural derivan riesgos sobre la oferta y la demanda, que producen daños y pérdidas de bienestar social…</a:t>
            </a:r>
          </a:p>
        </p:txBody>
      </p:sp>
    </p:spTree>
    <p:extLst>
      <p:ext uri="{BB962C8B-B14F-4D97-AF65-F5344CB8AC3E}">
        <p14:creationId xmlns:p14="http://schemas.microsoft.com/office/powerpoint/2010/main" val="358029456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0" y="203259"/>
            <a:ext cx="1239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…requiere una ampliación de la mirada temporal y espacial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A705BAB-68E4-93C7-8803-AE2BBCC0A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1" y="782140"/>
            <a:ext cx="11116970" cy="60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2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upo 67">
            <a:extLst>
              <a:ext uri="{FF2B5EF4-FFF2-40B4-BE49-F238E27FC236}">
                <a16:creationId xmlns:a16="http://schemas.microsoft.com/office/drawing/2014/main" id="{8E2C404F-D85D-BF54-0BF8-BD4272A48062}"/>
              </a:ext>
            </a:extLst>
          </p:cNvPr>
          <p:cNvGrpSpPr/>
          <p:nvPr/>
        </p:nvGrpSpPr>
        <p:grpSpPr>
          <a:xfrm>
            <a:off x="3146888" y="2718281"/>
            <a:ext cx="6452150" cy="2166274"/>
            <a:chOff x="2130888" y="2555753"/>
            <a:chExt cx="6452150" cy="2166274"/>
          </a:xfrm>
        </p:grpSpPr>
        <p:cxnSp>
          <p:nvCxnSpPr>
            <p:cNvPr id="9" name="Conector: angular 8">
              <a:extLst>
                <a:ext uri="{FF2B5EF4-FFF2-40B4-BE49-F238E27FC236}">
                  <a16:creationId xmlns:a16="http://schemas.microsoft.com/office/drawing/2014/main" id="{0000C7A1-BE51-B7EC-8753-9DD36B1668B0}"/>
                </a:ext>
              </a:extLst>
            </p:cNvPr>
            <p:cNvCxnSpPr>
              <a:cxnSpLocks/>
              <a:stCxn id="4" idx="2"/>
              <a:endCxn id="5" idx="1"/>
            </p:cNvCxnSpPr>
            <p:nvPr/>
          </p:nvCxnSpPr>
          <p:spPr>
            <a:xfrm rot="16200000" flipH="1">
              <a:off x="5029363" y="3764777"/>
              <a:ext cx="147622" cy="18275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: angular 9">
              <a:extLst>
                <a:ext uri="{FF2B5EF4-FFF2-40B4-BE49-F238E27FC236}">
                  <a16:creationId xmlns:a16="http://schemas.microsoft.com/office/drawing/2014/main" id="{8F740DF8-87AA-2757-06B0-1B7860D93D2B}"/>
                </a:ext>
              </a:extLst>
            </p:cNvPr>
            <p:cNvCxnSpPr>
              <a:cxnSpLocks/>
              <a:stCxn id="4" idx="2"/>
              <a:endCxn id="6" idx="1"/>
            </p:cNvCxnSpPr>
            <p:nvPr/>
          </p:nvCxnSpPr>
          <p:spPr>
            <a:xfrm rot="16200000" flipH="1">
              <a:off x="4864854" y="3929286"/>
              <a:ext cx="484385" cy="190499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D990188A-0EC6-FED3-104D-EFB118C4C47E}"/>
                </a:ext>
              </a:extLst>
            </p:cNvPr>
            <p:cNvGrpSpPr/>
            <p:nvPr/>
          </p:nvGrpSpPr>
          <p:grpSpPr>
            <a:xfrm>
              <a:off x="2130888" y="2555753"/>
              <a:ext cx="6452150" cy="2166274"/>
              <a:chOff x="2130888" y="2555753"/>
              <a:chExt cx="6452150" cy="2166274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EDBAF581-2343-533D-3357-E32094B2DCD4}"/>
                  </a:ext>
                </a:extLst>
              </p:cNvPr>
              <p:cNvSpPr/>
              <p:nvPr/>
            </p:nvSpPr>
            <p:spPr>
              <a:xfrm>
                <a:off x="4216031" y="3329279"/>
                <a:ext cx="1591532" cy="45306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R" sz="12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Desencadena inundaciones</a:t>
                </a:r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B2634B15-8D8E-5AAB-EEE4-03C476FC5B5C}"/>
                  </a:ext>
                </a:extLst>
              </p:cNvPr>
              <p:cNvSpPr/>
              <p:nvPr/>
            </p:nvSpPr>
            <p:spPr>
              <a:xfrm>
                <a:off x="5194552" y="3818465"/>
                <a:ext cx="1809681" cy="22300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Crecidas del río</a:t>
                </a:r>
              </a:p>
            </p:txBody>
          </p: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F7CE25DB-5ADC-21C8-D4D9-E24FB4A2DD88}"/>
                  </a:ext>
                </a:extLst>
              </p:cNvPr>
              <p:cNvSpPr/>
              <p:nvPr/>
            </p:nvSpPr>
            <p:spPr>
              <a:xfrm>
                <a:off x="5202296" y="4151710"/>
                <a:ext cx="1801937" cy="23003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Inundaciones repentinas</a:t>
                </a:r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D445A8FB-5573-6709-08D4-9D4ED0BC4907}"/>
                  </a:ext>
                </a:extLst>
              </p:cNvPr>
              <p:cNvSpPr/>
              <p:nvPr/>
            </p:nvSpPr>
            <p:spPr>
              <a:xfrm>
                <a:off x="5202296" y="4421872"/>
                <a:ext cx="1794193" cy="30015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Inundación urbana </a:t>
                </a:r>
              </a:p>
              <a:p>
                <a:pPr algn="ctr"/>
                <a:r>
                  <a:rPr lang="es-E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(o pluvial)</a:t>
                </a:r>
                <a:endParaRPr lang="es-CR" sz="1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id="{CDAB9C71-861B-36A6-9F02-05EE732D4245}"/>
                  </a:ext>
                </a:extLst>
              </p:cNvPr>
              <p:cNvCxnSpPr>
                <a:cxnSpLocks/>
                <a:stCxn id="3" idx="2"/>
                <a:endCxn id="4" idx="0"/>
              </p:cNvCxnSpPr>
              <p:nvPr/>
            </p:nvCxnSpPr>
            <p:spPr>
              <a:xfrm flipH="1">
                <a:off x="5011797" y="3203666"/>
                <a:ext cx="4637" cy="1256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: angular 10">
                <a:extLst>
                  <a:ext uri="{FF2B5EF4-FFF2-40B4-BE49-F238E27FC236}">
                    <a16:creationId xmlns:a16="http://schemas.microsoft.com/office/drawing/2014/main" id="{C59360F8-C0F4-75C8-FDFF-AA074367238B}"/>
                  </a:ext>
                </a:extLst>
              </p:cNvPr>
              <p:cNvCxnSpPr>
                <a:cxnSpLocks/>
                <a:stCxn id="4" idx="2"/>
                <a:endCxn id="7" idx="1"/>
              </p:cNvCxnSpPr>
              <p:nvPr/>
            </p:nvCxnSpPr>
            <p:spPr>
              <a:xfrm rot="16200000" flipH="1">
                <a:off x="4712243" y="4081897"/>
                <a:ext cx="789606" cy="190499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A108C8EB-E709-7678-45F7-34749DFA5725}"/>
                  </a:ext>
                </a:extLst>
              </p:cNvPr>
              <p:cNvSpPr/>
              <p:nvPr/>
            </p:nvSpPr>
            <p:spPr>
              <a:xfrm>
                <a:off x="6370156" y="2555753"/>
                <a:ext cx="2212882" cy="75346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Condiciones hidrológicas previas (por ejemplo, saturación del suelo) y procesos de generación de escorrentía</a:t>
                </a:r>
                <a:endParaRPr lang="es-CR" sz="1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Conector: angular 12">
                <a:extLst>
                  <a:ext uri="{FF2B5EF4-FFF2-40B4-BE49-F238E27FC236}">
                    <a16:creationId xmlns:a16="http://schemas.microsoft.com/office/drawing/2014/main" id="{DD608D3B-09F8-9D99-2E51-2FC00BC303EF}"/>
                  </a:ext>
                </a:extLst>
              </p:cNvPr>
              <p:cNvCxnSpPr>
                <a:cxnSpLocks/>
                <a:stCxn id="12" idx="2"/>
                <a:endCxn id="4" idx="3"/>
              </p:cNvCxnSpPr>
              <p:nvPr/>
            </p:nvCxnSpPr>
            <p:spPr>
              <a:xfrm rot="5400000">
                <a:off x="6518784" y="2597998"/>
                <a:ext cx="246593" cy="1669034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4126276D-202E-DF96-5217-62946AB10224}"/>
                  </a:ext>
                </a:extLst>
              </p:cNvPr>
              <p:cNvSpPr/>
              <p:nvPr/>
            </p:nvSpPr>
            <p:spPr>
              <a:xfrm>
                <a:off x="2130888" y="3627885"/>
                <a:ext cx="1345915" cy="67436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4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Deslizamientos de tierra</a:t>
                </a:r>
                <a:endParaRPr lang="es-CR" sz="14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Conector: angular 19">
                <a:extLst>
                  <a:ext uri="{FF2B5EF4-FFF2-40B4-BE49-F238E27FC236}">
                    <a16:creationId xmlns:a16="http://schemas.microsoft.com/office/drawing/2014/main" id="{0D0DFA74-6456-233F-3306-BA273B8C93F4}"/>
                  </a:ext>
                </a:extLst>
              </p:cNvPr>
              <p:cNvCxnSpPr>
                <a:cxnSpLocks/>
                <a:stCxn id="3" idx="1"/>
                <a:endCxn id="14" idx="0"/>
              </p:cNvCxnSpPr>
              <p:nvPr/>
            </p:nvCxnSpPr>
            <p:spPr>
              <a:xfrm rot="10800000" flipV="1">
                <a:off x="2803846" y="2879709"/>
                <a:ext cx="1187584" cy="748175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05BE3695-6299-25E2-00B2-D889C7804894}"/>
              </a:ext>
            </a:extLst>
          </p:cNvPr>
          <p:cNvGrpSpPr/>
          <p:nvPr/>
        </p:nvGrpSpPr>
        <p:grpSpPr>
          <a:xfrm>
            <a:off x="3348404" y="4092494"/>
            <a:ext cx="6711957" cy="2769445"/>
            <a:chOff x="2332404" y="4092494"/>
            <a:chExt cx="6711957" cy="2769445"/>
          </a:xfrm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46CE3ACC-86FD-45ED-6F0A-8A0895C08CE8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7004233" y="4428765"/>
              <a:ext cx="166514" cy="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: angular 29">
              <a:extLst>
                <a:ext uri="{FF2B5EF4-FFF2-40B4-BE49-F238E27FC236}">
                  <a16:creationId xmlns:a16="http://schemas.microsoft.com/office/drawing/2014/main" id="{039A161D-0E45-0451-AF1F-E9CD1827CE74}"/>
                </a:ext>
              </a:extLst>
            </p:cNvPr>
            <p:cNvCxnSpPr>
              <a:cxnSpLocks/>
              <a:stCxn id="6" idx="3"/>
              <a:endCxn id="18" idx="3"/>
            </p:cNvCxnSpPr>
            <p:nvPr/>
          </p:nvCxnSpPr>
          <p:spPr>
            <a:xfrm flipH="1">
              <a:off x="6616099" y="4429257"/>
              <a:ext cx="388134" cy="1087131"/>
            </a:xfrm>
            <a:prstGeom prst="bentConnector3">
              <a:avLst>
                <a:gd name="adj1" fmla="val -5889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: angular 30">
              <a:extLst>
                <a:ext uri="{FF2B5EF4-FFF2-40B4-BE49-F238E27FC236}">
                  <a16:creationId xmlns:a16="http://schemas.microsoft.com/office/drawing/2014/main" id="{CDD83EA2-759F-EF8E-D608-2249C52AE3A2}"/>
                </a:ext>
              </a:extLst>
            </p:cNvPr>
            <p:cNvCxnSpPr>
              <a:cxnSpLocks/>
              <a:stCxn id="6" idx="3"/>
              <a:endCxn id="19" idx="3"/>
            </p:cNvCxnSpPr>
            <p:nvPr/>
          </p:nvCxnSpPr>
          <p:spPr>
            <a:xfrm flipH="1">
              <a:off x="6616099" y="4429257"/>
              <a:ext cx="388134" cy="1569455"/>
            </a:xfrm>
            <a:prstGeom prst="bentConnector3">
              <a:avLst>
                <a:gd name="adj1" fmla="val -5889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: angular 31">
              <a:extLst>
                <a:ext uri="{FF2B5EF4-FFF2-40B4-BE49-F238E27FC236}">
                  <a16:creationId xmlns:a16="http://schemas.microsoft.com/office/drawing/2014/main" id="{4AD624A4-17B4-8F9C-604D-5B8249A4D90A}"/>
                </a:ext>
              </a:extLst>
            </p:cNvPr>
            <p:cNvCxnSpPr>
              <a:cxnSpLocks/>
              <a:stCxn id="6" idx="3"/>
              <a:endCxn id="25" idx="3"/>
            </p:cNvCxnSpPr>
            <p:nvPr/>
          </p:nvCxnSpPr>
          <p:spPr>
            <a:xfrm flipH="1">
              <a:off x="6616099" y="4429257"/>
              <a:ext cx="388134" cy="2170123"/>
            </a:xfrm>
            <a:prstGeom prst="bentConnector3">
              <a:avLst>
                <a:gd name="adj1" fmla="val -5889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: angular 38">
              <a:extLst>
                <a:ext uri="{FF2B5EF4-FFF2-40B4-BE49-F238E27FC236}">
                  <a16:creationId xmlns:a16="http://schemas.microsoft.com/office/drawing/2014/main" id="{86ED1943-EEA2-DE07-7951-B7906DC79DE6}"/>
                </a:ext>
              </a:extLst>
            </p:cNvPr>
            <p:cNvCxnSpPr>
              <a:cxnSpLocks/>
              <a:stCxn id="27" idx="3"/>
              <a:endCxn id="36" idx="3"/>
            </p:cNvCxnSpPr>
            <p:nvPr/>
          </p:nvCxnSpPr>
          <p:spPr>
            <a:xfrm flipH="1">
              <a:off x="9044360" y="5116255"/>
              <a:ext cx="1" cy="1318531"/>
            </a:xfrm>
            <a:prstGeom prst="bentConnector3">
              <a:avLst>
                <a:gd name="adj1" fmla="val -2286000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: angular 39">
              <a:extLst>
                <a:ext uri="{FF2B5EF4-FFF2-40B4-BE49-F238E27FC236}">
                  <a16:creationId xmlns:a16="http://schemas.microsoft.com/office/drawing/2014/main" id="{27CD279D-C6DD-5A27-075E-C7B5B985C44B}"/>
                </a:ext>
              </a:extLst>
            </p:cNvPr>
            <p:cNvCxnSpPr>
              <a:cxnSpLocks/>
              <a:stCxn id="28" idx="3"/>
              <a:endCxn id="36" idx="3"/>
            </p:cNvCxnSpPr>
            <p:nvPr/>
          </p:nvCxnSpPr>
          <p:spPr>
            <a:xfrm flipH="1">
              <a:off x="9044360" y="5779301"/>
              <a:ext cx="1" cy="655485"/>
            </a:xfrm>
            <a:prstGeom prst="bentConnector3">
              <a:avLst>
                <a:gd name="adj1" fmla="val -2286000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id="{908E4010-4123-32EF-71B9-C5D8BCEC3CC9}"/>
                </a:ext>
              </a:extLst>
            </p:cNvPr>
            <p:cNvGrpSpPr/>
            <p:nvPr/>
          </p:nvGrpSpPr>
          <p:grpSpPr>
            <a:xfrm>
              <a:off x="2332404" y="4092494"/>
              <a:ext cx="6711957" cy="2769445"/>
              <a:chOff x="2332404" y="4092494"/>
              <a:chExt cx="6711957" cy="2769445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4B2EA7BF-6B9C-F4BA-A7DD-9C8AAF2FE12E}"/>
                  </a:ext>
                </a:extLst>
              </p:cNvPr>
              <p:cNvSpPr/>
              <p:nvPr/>
            </p:nvSpPr>
            <p:spPr>
              <a:xfrm>
                <a:off x="2352888" y="4961111"/>
                <a:ext cx="1415766" cy="3102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accent2">
                        <a:lumMod val="50000"/>
                      </a:schemeClr>
                    </a:solidFill>
                    <a:cs typeface="Arial" panose="020B0604020202020204" pitchFamily="34" charset="0"/>
                  </a:rPr>
                  <a:t>Pérdida/rompimiento tubería</a:t>
                </a:r>
                <a:endParaRPr lang="es-CR" sz="1200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A96BDAE9-44D8-59E2-C5D2-D0F4DA995A54}"/>
                  </a:ext>
                </a:extLst>
              </p:cNvPr>
              <p:cNvSpPr/>
              <p:nvPr/>
            </p:nvSpPr>
            <p:spPr>
              <a:xfrm>
                <a:off x="2347108" y="5426915"/>
                <a:ext cx="1421546" cy="57590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accent2">
                        <a:lumMod val="50000"/>
                      </a:schemeClr>
                    </a:solidFill>
                    <a:cs typeface="Arial" panose="020B0604020202020204" pitchFamily="34" charset="0"/>
                  </a:rPr>
                  <a:t>Afectación/rompimiento estructura almacenamiento</a:t>
                </a:r>
                <a:endParaRPr lang="es-CR" sz="1200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673721D1-4691-768E-35C6-568233123195}"/>
                  </a:ext>
                </a:extLst>
              </p:cNvPr>
              <p:cNvSpPr/>
              <p:nvPr/>
            </p:nvSpPr>
            <p:spPr>
              <a:xfrm>
                <a:off x="5175496" y="4961111"/>
                <a:ext cx="1436914" cy="3102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accent2">
                        <a:lumMod val="50000"/>
                      </a:schemeClr>
                    </a:solidFill>
                    <a:cs typeface="Arial" panose="020B0604020202020204" pitchFamily="34" charset="0"/>
                  </a:rPr>
                  <a:t>Contaminación agua</a:t>
                </a:r>
                <a:endParaRPr lang="es-CR" sz="1200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9F88E1F0-C709-492D-6D93-183CCF3B0F47}"/>
                  </a:ext>
                </a:extLst>
              </p:cNvPr>
              <p:cNvSpPr/>
              <p:nvPr/>
            </p:nvSpPr>
            <p:spPr>
              <a:xfrm>
                <a:off x="5194552" y="5361243"/>
                <a:ext cx="1421547" cy="3102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accent2">
                        <a:lumMod val="50000"/>
                      </a:schemeClr>
                    </a:solidFill>
                    <a:cs typeface="Arial" panose="020B0604020202020204" pitchFamily="34" charset="0"/>
                  </a:rPr>
                  <a:t>Saturación letrinas</a:t>
                </a:r>
                <a:endParaRPr lang="es-CR" sz="1200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747B1A2C-47BA-92F3-127C-18C383B24574}"/>
                  </a:ext>
                </a:extLst>
              </p:cNvPr>
              <p:cNvSpPr/>
              <p:nvPr/>
            </p:nvSpPr>
            <p:spPr>
              <a:xfrm>
                <a:off x="5198241" y="5742540"/>
                <a:ext cx="1417858" cy="51234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accent2">
                        <a:lumMod val="50000"/>
                      </a:schemeClr>
                    </a:solidFill>
                    <a:cs typeface="Arial" panose="020B0604020202020204" pitchFamily="34" charset="0"/>
                  </a:rPr>
                  <a:t>Daño equipo electromecánico (pozos industriales)</a:t>
                </a:r>
                <a:endParaRPr lang="es-CR" sz="1200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21" name="Conector: angular 20">
                <a:extLst>
                  <a:ext uri="{FF2B5EF4-FFF2-40B4-BE49-F238E27FC236}">
                    <a16:creationId xmlns:a16="http://schemas.microsoft.com/office/drawing/2014/main" id="{9A57C01D-41B3-278F-D85A-5EF2EAEE62A9}"/>
                  </a:ext>
                </a:extLst>
              </p:cNvPr>
              <p:cNvCxnSpPr>
                <a:cxnSpLocks/>
                <a:stCxn id="14" idx="2"/>
                <a:endCxn id="15" idx="1"/>
              </p:cNvCxnSpPr>
              <p:nvPr/>
            </p:nvCxnSpPr>
            <p:spPr>
              <a:xfrm rot="5400000">
                <a:off x="2252626" y="4565035"/>
                <a:ext cx="651483" cy="450958"/>
              </a:xfrm>
              <a:prstGeom prst="bentConnector4">
                <a:avLst>
                  <a:gd name="adj1" fmla="val 38093"/>
                  <a:gd name="adj2" fmla="val 150692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: angular 21">
                <a:extLst>
                  <a:ext uri="{FF2B5EF4-FFF2-40B4-BE49-F238E27FC236}">
                    <a16:creationId xmlns:a16="http://schemas.microsoft.com/office/drawing/2014/main" id="{94090DBA-D70B-67BE-2060-1F82DAB29C1D}"/>
                  </a:ext>
                </a:extLst>
              </p:cNvPr>
              <p:cNvCxnSpPr>
                <a:cxnSpLocks/>
                <a:stCxn id="14" idx="2"/>
                <a:endCxn id="16" idx="1"/>
              </p:cNvCxnSpPr>
              <p:nvPr/>
            </p:nvCxnSpPr>
            <p:spPr>
              <a:xfrm rot="5400000">
                <a:off x="1950431" y="4861450"/>
                <a:ext cx="1250093" cy="456738"/>
              </a:xfrm>
              <a:prstGeom prst="bentConnector4">
                <a:avLst>
                  <a:gd name="adj1" fmla="val 38483"/>
                  <a:gd name="adj2" fmla="val 150051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: angular 22">
                <a:extLst>
                  <a:ext uri="{FF2B5EF4-FFF2-40B4-BE49-F238E27FC236}">
                    <a16:creationId xmlns:a16="http://schemas.microsoft.com/office/drawing/2014/main" id="{624E47F5-AF6A-8B34-ED5C-CB0BA3CFEC2C}"/>
                  </a:ext>
                </a:extLst>
              </p:cNvPr>
              <p:cNvCxnSpPr>
                <a:cxnSpLocks/>
                <a:stCxn id="5" idx="3"/>
                <a:endCxn id="7" idx="3"/>
              </p:cNvCxnSpPr>
              <p:nvPr/>
            </p:nvCxnSpPr>
            <p:spPr>
              <a:xfrm flipH="1">
                <a:off x="6996489" y="4092494"/>
                <a:ext cx="7744" cy="641984"/>
              </a:xfrm>
              <a:prstGeom prst="bentConnector3">
                <a:avLst>
                  <a:gd name="adj1" fmla="val -295196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B800CF41-D8CD-9CE1-0F30-125D5277424C}"/>
                  </a:ext>
                </a:extLst>
              </p:cNvPr>
              <p:cNvSpPr/>
              <p:nvPr/>
            </p:nvSpPr>
            <p:spPr>
              <a:xfrm>
                <a:off x="5194552" y="6336821"/>
                <a:ext cx="1421547" cy="5251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accent2">
                        <a:lumMod val="50000"/>
                      </a:schemeClr>
                    </a:solidFill>
                    <a:cs typeface="Arial" panose="020B0604020202020204" pitchFamily="34" charset="0"/>
                  </a:rPr>
                  <a:t>Captación con alta carga de sedimentos</a:t>
                </a:r>
                <a:endParaRPr lang="es-CR" sz="1200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F60C68D1-FB47-4B20-547F-DB07FD70DD65}"/>
                  </a:ext>
                </a:extLst>
              </p:cNvPr>
              <p:cNvSpPr/>
              <p:nvPr/>
            </p:nvSpPr>
            <p:spPr>
              <a:xfrm>
                <a:off x="7466734" y="4910312"/>
                <a:ext cx="1577627" cy="41188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accent2">
                        <a:lumMod val="50000"/>
                      </a:schemeClr>
                    </a:solidFill>
                    <a:cs typeface="Arial" panose="020B0604020202020204" pitchFamily="34" charset="0"/>
                  </a:rPr>
                  <a:t>Tubería alcantarillado sin capacidad transporte</a:t>
                </a:r>
                <a:endParaRPr lang="es-CR" sz="1200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C1EA3623-157D-BE05-4394-D07686F2A3B0}"/>
                  </a:ext>
                </a:extLst>
              </p:cNvPr>
              <p:cNvSpPr/>
              <p:nvPr/>
            </p:nvSpPr>
            <p:spPr>
              <a:xfrm>
                <a:off x="7474478" y="5573358"/>
                <a:ext cx="1569883" cy="41188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accent2">
                        <a:lumMod val="50000"/>
                      </a:schemeClr>
                    </a:solidFill>
                    <a:cs typeface="Arial" panose="020B0604020202020204" pitchFamily="34" charset="0"/>
                  </a:rPr>
                  <a:t>Colapso sistema tratamiento</a:t>
                </a:r>
                <a:endParaRPr lang="es-CR" sz="1200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Conector recto de flecha 28">
                <a:extLst>
                  <a:ext uri="{FF2B5EF4-FFF2-40B4-BE49-F238E27FC236}">
                    <a16:creationId xmlns:a16="http://schemas.microsoft.com/office/drawing/2014/main" id="{4078448F-6A29-86B7-007C-2594BF86FB15}"/>
                  </a:ext>
                </a:extLst>
              </p:cNvPr>
              <p:cNvCxnSpPr>
                <a:cxnSpLocks/>
                <a:stCxn id="27" idx="1"/>
                <a:endCxn id="17" idx="3"/>
              </p:cNvCxnSpPr>
              <p:nvPr/>
            </p:nvCxnSpPr>
            <p:spPr>
              <a:xfrm flipH="1">
                <a:off x="6612410" y="5116255"/>
                <a:ext cx="854324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: angular 32">
                <a:extLst>
                  <a:ext uri="{FF2B5EF4-FFF2-40B4-BE49-F238E27FC236}">
                    <a16:creationId xmlns:a16="http://schemas.microsoft.com/office/drawing/2014/main" id="{1269959D-0935-4AC0-4F89-33B19DBF9A3E}"/>
                  </a:ext>
                </a:extLst>
              </p:cNvPr>
              <p:cNvCxnSpPr>
                <a:cxnSpLocks/>
                <a:stCxn id="6" idx="3"/>
                <a:endCxn id="28" idx="1"/>
              </p:cNvCxnSpPr>
              <p:nvPr/>
            </p:nvCxnSpPr>
            <p:spPr>
              <a:xfrm>
                <a:off x="7004233" y="4429257"/>
                <a:ext cx="470245" cy="135004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: angular 33">
                <a:extLst>
                  <a:ext uri="{FF2B5EF4-FFF2-40B4-BE49-F238E27FC236}">
                    <a16:creationId xmlns:a16="http://schemas.microsoft.com/office/drawing/2014/main" id="{2C2BA7F4-12E0-11D9-0F25-BC276DBB399F}"/>
                  </a:ext>
                </a:extLst>
              </p:cNvPr>
              <p:cNvCxnSpPr>
                <a:cxnSpLocks/>
                <a:stCxn id="6" idx="3"/>
                <a:endCxn id="27" idx="1"/>
              </p:cNvCxnSpPr>
              <p:nvPr/>
            </p:nvCxnSpPr>
            <p:spPr>
              <a:xfrm>
                <a:off x="7004233" y="4429257"/>
                <a:ext cx="462501" cy="68699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C994F106-9000-3F37-A63B-A0327BA7C57D}"/>
                  </a:ext>
                </a:extLst>
              </p:cNvPr>
              <p:cNvSpPr/>
              <p:nvPr/>
            </p:nvSpPr>
            <p:spPr>
              <a:xfrm>
                <a:off x="2332404" y="6157961"/>
                <a:ext cx="1421546" cy="3102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accent2">
                        <a:lumMod val="50000"/>
                      </a:schemeClr>
                    </a:solidFill>
                    <a:cs typeface="Arial" panose="020B0604020202020204" pitchFamily="34" charset="0"/>
                  </a:rPr>
                  <a:t>Población sin servicio agua</a:t>
                </a:r>
                <a:endParaRPr lang="es-CR" sz="1200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73EE8A5E-87A7-F710-52E5-9DDDDF75FD3E}"/>
                  </a:ext>
                </a:extLst>
              </p:cNvPr>
              <p:cNvSpPr/>
              <p:nvPr/>
            </p:nvSpPr>
            <p:spPr>
              <a:xfrm>
                <a:off x="7474478" y="6279641"/>
                <a:ext cx="1569882" cy="3102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200" dirty="0">
                    <a:solidFill>
                      <a:schemeClr val="accent2">
                        <a:lumMod val="50000"/>
                      </a:schemeClr>
                    </a:solidFill>
                    <a:cs typeface="Arial" panose="020B0604020202020204" pitchFamily="34" charset="0"/>
                  </a:rPr>
                  <a:t>Población sin servicio tratamiento</a:t>
                </a:r>
                <a:endParaRPr lang="es-CR" sz="1200" dirty="0">
                  <a:solidFill>
                    <a:schemeClr val="accent2">
                      <a:lumMod val="5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37" name="Conector: angular 36">
                <a:extLst>
                  <a:ext uri="{FF2B5EF4-FFF2-40B4-BE49-F238E27FC236}">
                    <a16:creationId xmlns:a16="http://schemas.microsoft.com/office/drawing/2014/main" id="{4FBA289E-129C-A0AA-5369-9FD909462344}"/>
                  </a:ext>
                </a:extLst>
              </p:cNvPr>
              <p:cNvCxnSpPr>
                <a:stCxn id="15" idx="3"/>
                <a:endCxn id="35" idx="3"/>
              </p:cNvCxnSpPr>
              <p:nvPr/>
            </p:nvCxnSpPr>
            <p:spPr>
              <a:xfrm flipH="1">
                <a:off x="3753950" y="5116256"/>
                <a:ext cx="14704" cy="1196850"/>
              </a:xfrm>
              <a:prstGeom prst="bentConnector3">
                <a:avLst>
                  <a:gd name="adj1" fmla="val -150978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: angular 37">
                <a:extLst>
                  <a:ext uri="{FF2B5EF4-FFF2-40B4-BE49-F238E27FC236}">
                    <a16:creationId xmlns:a16="http://schemas.microsoft.com/office/drawing/2014/main" id="{FD1F36CA-F728-4520-2E1D-6CA3A6B6C370}"/>
                  </a:ext>
                </a:extLst>
              </p:cNvPr>
              <p:cNvCxnSpPr>
                <a:cxnSpLocks/>
                <a:stCxn id="16" idx="3"/>
                <a:endCxn id="35" idx="3"/>
              </p:cNvCxnSpPr>
              <p:nvPr/>
            </p:nvCxnSpPr>
            <p:spPr>
              <a:xfrm flipH="1">
                <a:off x="3753950" y="5714866"/>
                <a:ext cx="14704" cy="598240"/>
              </a:xfrm>
              <a:prstGeom prst="bentConnector3">
                <a:avLst>
                  <a:gd name="adj1" fmla="val -1554679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: angular 40">
                <a:extLst>
                  <a:ext uri="{FF2B5EF4-FFF2-40B4-BE49-F238E27FC236}">
                    <a16:creationId xmlns:a16="http://schemas.microsoft.com/office/drawing/2014/main" id="{FE5723FF-09F7-F15F-E61C-E1693366FEFC}"/>
                  </a:ext>
                </a:extLst>
              </p:cNvPr>
              <p:cNvCxnSpPr>
                <a:cxnSpLocks/>
                <a:stCxn id="17" idx="1"/>
                <a:endCxn id="35" idx="3"/>
              </p:cNvCxnSpPr>
              <p:nvPr/>
            </p:nvCxnSpPr>
            <p:spPr>
              <a:xfrm rot="10800000" flipV="1">
                <a:off x="3753950" y="5116256"/>
                <a:ext cx="1421546" cy="119685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: angular 41">
                <a:extLst>
                  <a:ext uri="{FF2B5EF4-FFF2-40B4-BE49-F238E27FC236}">
                    <a16:creationId xmlns:a16="http://schemas.microsoft.com/office/drawing/2014/main" id="{CF42AA27-DFA8-AB49-9B8D-2872C5A280E2}"/>
                  </a:ext>
                </a:extLst>
              </p:cNvPr>
              <p:cNvCxnSpPr>
                <a:cxnSpLocks/>
                <a:stCxn id="18" idx="1"/>
                <a:endCxn id="35" idx="3"/>
              </p:cNvCxnSpPr>
              <p:nvPr/>
            </p:nvCxnSpPr>
            <p:spPr>
              <a:xfrm rot="10800000" flipV="1">
                <a:off x="3753950" y="5516388"/>
                <a:ext cx="1440602" cy="79671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: angular 42">
                <a:extLst>
                  <a:ext uri="{FF2B5EF4-FFF2-40B4-BE49-F238E27FC236}">
                    <a16:creationId xmlns:a16="http://schemas.microsoft.com/office/drawing/2014/main" id="{04E389F5-BFAA-1D30-857C-E9F984980AD3}"/>
                  </a:ext>
                </a:extLst>
              </p:cNvPr>
              <p:cNvCxnSpPr>
                <a:cxnSpLocks/>
                <a:stCxn id="19" idx="1"/>
                <a:endCxn id="35" idx="3"/>
              </p:cNvCxnSpPr>
              <p:nvPr/>
            </p:nvCxnSpPr>
            <p:spPr>
              <a:xfrm rot="10800000" flipV="1">
                <a:off x="3753951" y="5998712"/>
                <a:ext cx="1444291" cy="314394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: angular 43">
                <a:extLst>
                  <a:ext uri="{FF2B5EF4-FFF2-40B4-BE49-F238E27FC236}">
                    <a16:creationId xmlns:a16="http://schemas.microsoft.com/office/drawing/2014/main" id="{6E719E22-EB89-4DF0-94A1-59DD3B186747}"/>
                  </a:ext>
                </a:extLst>
              </p:cNvPr>
              <p:cNvCxnSpPr>
                <a:cxnSpLocks/>
                <a:stCxn id="25" idx="1"/>
                <a:endCxn id="35" idx="3"/>
              </p:cNvCxnSpPr>
              <p:nvPr/>
            </p:nvCxnSpPr>
            <p:spPr>
              <a:xfrm rot="10800000">
                <a:off x="3753950" y="6313106"/>
                <a:ext cx="1440602" cy="286274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01534FF5-C2E0-76FF-FADA-C30A1B14F0E5}"/>
              </a:ext>
            </a:extLst>
          </p:cNvPr>
          <p:cNvGrpSpPr/>
          <p:nvPr/>
        </p:nvGrpSpPr>
        <p:grpSpPr>
          <a:xfrm>
            <a:off x="2429670" y="1655290"/>
            <a:ext cx="4243417" cy="2472303"/>
            <a:chOff x="1413670" y="1492762"/>
            <a:chExt cx="4243417" cy="2472303"/>
          </a:xfrm>
        </p:grpSpPr>
        <p:sp>
          <p:nvSpPr>
            <p:cNvPr id="47" name="Rectángulo: esquinas redondeadas 46">
              <a:extLst>
                <a:ext uri="{FF2B5EF4-FFF2-40B4-BE49-F238E27FC236}">
                  <a16:creationId xmlns:a16="http://schemas.microsoft.com/office/drawing/2014/main" id="{F5DEA3E3-5A2E-C664-947F-0A5505E05EF2}"/>
                </a:ext>
              </a:extLst>
            </p:cNvPr>
            <p:cNvSpPr/>
            <p:nvPr/>
          </p:nvSpPr>
          <p:spPr>
            <a:xfrm>
              <a:off x="3424142" y="1492762"/>
              <a:ext cx="1201222" cy="6743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200" dirty="0">
                  <a:solidFill>
                    <a:schemeClr val="tx1"/>
                  </a:solidFill>
                </a:rPr>
                <a:t>Actividad antropogénica</a:t>
              </a:r>
            </a:p>
          </p:txBody>
        </p:sp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4682BBD7-D4C3-2364-CABC-87CCD5E607CD}"/>
                </a:ext>
              </a:extLst>
            </p:cNvPr>
            <p:cNvSpPr/>
            <p:nvPr/>
          </p:nvSpPr>
          <p:spPr>
            <a:xfrm>
              <a:off x="1413671" y="1492762"/>
              <a:ext cx="1211866" cy="6743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200" dirty="0">
                  <a:solidFill>
                    <a:schemeClr val="tx1"/>
                  </a:solidFill>
                </a:rPr>
                <a:t>Degradación ambiental antropogénica</a:t>
              </a:r>
            </a:p>
          </p:txBody>
        </p:sp>
        <p:cxnSp>
          <p:nvCxnSpPr>
            <p:cNvPr id="54" name="Conector recto de flecha 53">
              <a:extLst>
                <a:ext uri="{FF2B5EF4-FFF2-40B4-BE49-F238E27FC236}">
                  <a16:creationId xmlns:a16="http://schemas.microsoft.com/office/drawing/2014/main" id="{AC175136-08AF-E5B0-0226-BA20F4AA9A53}"/>
                </a:ext>
              </a:extLst>
            </p:cNvPr>
            <p:cNvCxnSpPr>
              <a:cxnSpLocks/>
              <a:stCxn id="46" idx="1"/>
              <a:endCxn id="47" idx="3"/>
            </p:cNvCxnSpPr>
            <p:nvPr/>
          </p:nvCxnSpPr>
          <p:spPr>
            <a:xfrm flipH="1" flipV="1">
              <a:off x="4625364" y="1829943"/>
              <a:ext cx="1031723" cy="74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: angular 54">
              <a:extLst>
                <a:ext uri="{FF2B5EF4-FFF2-40B4-BE49-F238E27FC236}">
                  <a16:creationId xmlns:a16="http://schemas.microsoft.com/office/drawing/2014/main" id="{78D1AE9E-ECF6-5343-4E79-0E21443DAAC9}"/>
                </a:ext>
              </a:extLst>
            </p:cNvPr>
            <p:cNvCxnSpPr>
              <a:cxnSpLocks/>
              <a:stCxn id="48" idx="1"/>
              <a:endCxn id="14" idx="1"/>
            </p:cNvCxnSpPr>
            <p:nvPr/>
          </p:nvCxnSpPr>
          <p:spPr>
            <a:xfrm rot="10800000" flipH="1" flipV="1">
              <a:off x="1413670" y="1829943"/>
              <a:ext cx="717217" cy="2135122"/>
            </a:xfrm>
            <a:prstGeom prst="bentConnector3">
              <a:avLst>
                <a:gd name="adj1" fmla="val -3187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de flecha 55">
              <a:extLst>
                <a:ext uri="{FF2B5EF4-FFF2-40B4-BE49-F238E27FC236}">
                  <a16:creationId xmlns:a16="http://schemas.microsoft.com/office/drawing/2014/main" id="{1ED2C95E-CF74-A9BA-B349-E340A97E6E37}"/>
                </a:ext>
              </a:extLst>
            </p:cNvPr>
            <p:cNvCxnSpPr>
              <a:cxnSpLocks/>
              <a:stCxn id="47" idx="1"/>
              <a:endCxn id="48" idx="3"/>
            </p:cNvCxnSpPr>
            <p:nvPr/>
          </p:nvCxnSpPr>
          <p:spPr>
            <a:xfrm flipH="1">
              <a:off x="2625537" y="1829943"/>
              <a:ext cx="7986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8973EACB-EA9F-1F13-6F8B-DB6F3610E7BD}"/>
              </a:ext>
            </a:extLst>
          </p:cNvPr>
          <p:cNvGrpSpPr/>
          <p:nvPr/>
        </p:nvGrpSpPr>
        <p:grpSpPr>
          <a:xfrm>
            <a:off x="2268573" y="765069"/>
            <a:ext cx="6414527" cy="2601125"/>
            <a:chOff x="1252573" y="602541"/>
            <a:chExt cx="6414527" cy="260112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0296456D-D34A-635F-CB35-23F3FA262EC3}"/>
                </a:ext>
              </a:extLst>
            </p:cNvPr>
            <p:cNvSpPr/>
            <p:nvPr/>
          </p:nvSpPr>
          <p:spPr>
            <a:xfrm>
              <a:off x="3991430" y="2555753"/>
              <a:ext cx="2050008" cy="64791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Precipitaciones intensas (Ej. Cantidad, intensidad y distribución espacial)</a:t>
              </a:r>
              <a:endParaRPr lang="es-CR" sz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DEF9498A-83CD-E630-823F-B1EE64216231}"/>
                </a:ext>
              </a:extLst>
            </p:cNvPr>
            <p:cNvSpPr/>
            <p:nvPr/>
          </p:nvSpPr>
          <p:spPr>
            <a:xfrm>
              <a:off x="4805147" y="602541"/>
              <a:ext cx="2861953" cy="7230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Condiciones meteorológicas que provocan situaciones anómalas (Ciclones, ENOS, Convergencia intertropical, Ondas tropicales, empuje frío)</a:t>
              </a:r>
            </a:p>
          </p:txBody>
        </p:sp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1792AE8E-9102-99C7-54E5-A2C126525A43}"/>
                </a:ext>
              </a:extLst>
            </p:cNvPr>
            <p:cNvSpPr/>
            <p:nvPr/>
          </p:nvSpPr>
          <p:spPr>
            <a:xfrm>
              <a:off x="5657087" y="1507596"/>
              <a:ext cx="1158074" cy="65952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200" dirty="0">
                  <a:solidFill>
                    <a:schemeClr val="tx1"/>
                  </a:solidFill>
                </a:rPr>
                <a:t>Anomalía Precipitación</a:t>
              </a:r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459D3DF4-D45E-290B-F3E9-6DF20C96D81C}"/>
                </a:ext>
              </a:extLst>
            </p:cNvPr>
            <p:cNvSpPr/>
            <p:nvPr/>
          </p:nvSpPr>
          <p:spPr>
            <a:xfrm>
              <a:off x="1252573" y="640943"/>
              <a:ext cx="1039410" cy="67436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200" dirty="0">
                  <a:solidFill>
                    <a:schemeClr val="tx1"/>
                  </a:solidFill>
                </a:rPr>
                <a:t>Forzamiento radiativo</a:t>
              </a:r>
            </a:p>
          </p:txBody>
        </p:sp>
        <p:cxnSp>
          <p:nvCxnSpPr>
            <p:cNvPr id="51" name="Conector recto de flecha 50">
              <a:extLst>
                <a:ext uri="{FF2B5EF4-FFF2-40B4-BE49-F238E27FC236}">
                  <a16:creationId xmlns:a16="http://schemas.microsoft.com/office/drawing/2014/main" id="{887A9CD0-45B9-5695-B0C5-86248D80E8CB}"/>
                </a:ext>
              </a:extLst>
            </p:cNvPr>
            <p:cNvCxnSpPr>
              <a:cxnSpLocks/>
              <a:stCxn id="49" idx="3"/>
              <a:endCxn id="45" idx="1"/>
            </p:cNvCxnSpPr>
            <p:nvPr/>
          </p:nvCxnSpPr>
          <p:spPr>
            <a:xfrm flipV="1">
              <a:off x="2291983" y="964069"/>
              <a:ext cx="2513164" cy="140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de flecha 51">
              <a:extLst>
                <a:ext uri="{FF2B5EF4-FFF2-40B4-BE49-F238E27FC236}">
                  <a16:creationId xmlns:a16="http://schemas.microsoft.com/office/drawing/2014/main" id="{4E4D7286-7619-BDD9-D975-7BFF402BE309}"/>
                </a:ext>
              </a:extLst>
            </p:cNvPr>
            <p:cNvCxnSpPr>
              <a:cxnSpLocks/>
              <a:stCxn id="45" idx="2"/>
              <a:endCxn id="46" idx="0"/>
            </p:cNvCxnSpPr>
            <p:nvPr/>
          </p:nvCxnSpPr>
          <p:spPr>
            <a:xfrm>
              <a:off x="6236124" y="1325596"/>
              <a:ext cx="0" cy="18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: angular 52">
              <a:extLst>
                <a:ext uri="{FF2B5EF4-FFF2-40B4-BE49-F238E27FC236}">
                  <a16:creationId xmlns:a16="http://schemas.microsoft.com/office/drawing/2014/main" id="{96C85A87-B77C-FEE1-E139-55E225085092}"/>
                </a:ext>
              </a:extLst>
            </p:cNvPr>
            <p:cNvCxnSpPr>
              <a:cxnSpLocks/>
              <a:stCxn id="46" idx="2"/>
              <a:endCxn id="3" idx="0"/>
            </p:cNvCxnSpPr>
            <p:nvPr/>
          </p:nvCxnSpPr>
          <p:spPr>
            <a:xfrm rot="5400000">
              <a:off x="5431964" y="1751593"/>
              <a:ext cx="388630" cy="1219690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A7F6F664-53DE-6978-D240-541F73D6ADBA}"/>
                </a:ext>
              </a:extLst>
            </p:cNvPr>
            <p:cNvSpPr txBox="1"/>
            <p:nvPr/>
          </p:nvSpPr>
          <p:spPr>
            <a:xfrm>
              <a:off x="2787142" y="770265"/>
              <a:ext cx="153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1200" b="1" dirty="0">
                  <a:solidFill>
                    <a:srgbClr val="002060"/>
                  </a:solidFill>
                </a:rPr>
                <a:t>Probabilidad de intensificación con CC….</a:t>
              </a:r>
            </a:p>
          </p:txBody>
        </p: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4A22F265-C27F-614C-B0A0-977E1C179C96}"/>
              </a:ext>
            </a:extLst>
          </p:cNvPr>
          <p:cNvGrpSpPr/>
          <p:nvPr/>
        </p:nvGrpSpPr>
        <p:grpSpPr>
          <a:xfrm>
            <a:off x="2285998" y="1776271"/>
            <a:ext cx="8399628" cy="2900117"/>
            <a:chOff x="841106" y="1797917"/>
            <a:chExt cx="8399628" cy="2900117"/>
          </a:xfrm>
        </p:grpSpPr>
        <p:sp>
          <p:nvSpPr>
            <p:cNvPr id="50" name="Bocadillo: rectángulo 49">
              <a:extLst>
                <a:ext uri="{FF2B5EF4-FFF2-40B4-BE49-F238E27FC236}">
                  <a16:creationId xmlns:a16="http://schemas.microsoft.com/office/drawing/2014/main" id="{F4651424-24CA-8BCB-0811-A7D1E083772A}"/>
                </a:ext>
              </a:extLst>
            </p:cNvPr>
            <p:cNvSpPr/>
            <p:nvPr/>
          </p:nvSpPr>
          <p:spPr>
            <a:xfrm>
              <a:off x="6971707" y="3652100"/>
              <a:ext cx="2269027" cy="1045934"/>
            </a:xfrm>
            <a:prstGeom prst="wedgeRectCallout">
              <a:avLst>
                <a:gd name="adj1" fmla="val -52619"/>
                <a:gd name="adj2" fmla="val 64274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200" dirty="0">
                  <a:solidFill>
                    <a:schemeClr val="tx1"/>
                  </a:solidFill>
                </a:rPr>
                <a:t>Estado cobertura cuenca (Bosque/no bosques/Urbano), pendiente, son determinantes en variación intensidad…</a:t>
              </a:r>
            </a:p>
          </p:txBody>
        </p:sp>
        <p:sp>
          <p:nvSpPr>
            <p:cNvPr id="59" name="Bocadillo: rectángulo 58">
              <a:extLst>
                <a:ext uri="{FF2B5EF4-FFF2-40B4-BE49-F238E27FC236}">
                  <a16:creationId xmlns:a16="http://schemas.microsoft.com/office/drawing/2014/main" id="{C5E4B8D4-FC6A-4B24-99D5-7E7CF0079ED3}"/>
                </a:ext>
              </a:extLst>
            </p:cNvPr>
            <p:cNvSpPr/>
            <p:nvPr/>
          </p:nvSpPr>
          <p:spPr>
            <a:xfrm>
              <a:off x="7050555" y="1797917"/>
              <a:ext cx="1344517" cy="929148"/>
            </a:xfrm>
            <a:prstGeom prst="wedgeRectCallout">
              <a:avLst>
                <a:gd name="adj1" fmla="val -62252"/>
                <a:gd name="adj2" fmla="val 36712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200" dirty="0">
                  <a:solidFill>
                    <a:schemeClr val="tx1"/>
                  </a:solidFill>
                </a:rPr>
                <a:t>Climatología de la precipitación y su intensidad</a:t>
              </a:r>
            </a:p>
          </p:txBody>
        </p:sp>
        <p:sp>
          <p:nvSpPr>
            <p:cNvPr id="61" name="Bocadillo: rectángulo 60">
              <a:extLst>
                <a:ext uri="{FF2B5EF4-FFF2-40B4-BE49-F238E27FC236}">
                  <a16:creationId xmlns:a16="http://schemas.microsoft.com/office/drawing/2014/main" id="{C470348B-B194-11F1-AA5A-EB2FD3A4441A}"/>
                </a:ext>
              </a:extLst>
            </p:cNvPr>
            <p:cNvSpPr/>
            <p:nvPr/>
          </p:nvSpPr>
          <p:spPr>
            <a:xfrm>
              <a:off x="841106" y="2455409"/>
              <a:ext cx="1305479" cy="1207440"/>
            </a:xfrm>
            <a:prstGeom prst="wedgeRectCallout">
              <a:avLst>
                <a:gd name="adj1" fmla="val 43910"/>
                <a:gd name="adj2" fmla="val 66369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200" dirty="0">
                  <a:solidFill>
                    <a:schemeClr val="tx1"/>
                  </a:solidFill>
                </a:rPr>
                <a:t>Pendiente, estado cobertura y degradación del suelo son determinantes en variación intensidad…</a:t>
              </a:r>
            </a:p>
          </p:txBody>
        </p:sp>
      </p:grpSp>
      <p:sp>
        <p:nvSpPr>
          <p:cNvPr id="2" name="TextBox 45">
            <a:extLst>
              <a:ext uri="{FF2B5EF4-FFF2-40B4-BE49-F238E27FC236}">
                <a16:creationId xmlns:a16="http://schemas.microsoft.com/office/drawing/2014/main" id="{69ABBB14-6520-3807-C588-E830A8A0AB1B}"/>
              </a:ext>
            </a:extLst>
          </p:cNvPr>
          <p:cNvSpPr txBox="1"/>
          <p:nvPr/>
        </p:nvSpPr>
        <p:spPr>
          <a:xfrm>
            <a:off x="333882" y="131737"/>
            <a:ext cx="1141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…y una comprensión de la cadenas de impacto del CC</a:t>
            </a:r>
          </a:p>
        </p:txBody>
      </p:sp>
      <p:grpSp>
        <p:nvGrpSpPr>
          <p:cNvPr id="210" name="Grupo 209">
            <a:extLst>
              <a:ext uri="{FF2B5EF4-FFF2-40B4-BE49-F238E27FC236}">
                <a16:creationId xmlns:a16="http://schemas.microsoft.com/office/drawing/2014/main" id="{A238868E-8F04-37A4-E8D3-66EB4756FBCA}"/>
              </a:ext>
            </a:extLst>
          </p:cNvPr>
          <p:cNvGrpSpPr/>
          <p:nvPr/>
        </p:nvGrpSpPr>
        <p:grpSpPr>
          <a:xfrm>
            <a:off x="1186249" y="4884555"/>
            <a:ext cx="10268465" cy="873469"/>
            <a:chOff x="1186249" y="4884555"/>
            <a:chExt cx="10268465" cy="873469"/>
          </a:xfrm>
        </p:grpSpPr>
        <p:cxnSp>
          <p:nvCxnSpPr>
            <p:cNvPr id="208" name="Conector recto 207">
              <a:extLst>
                <a:ext uri="{FF2B5EF4-FFF2-40B4-BE49-F238E27FC236}">
                  <a16:creationId xmlns:a16="http://schemas.microsoft.com/office/drawing/2014/main" id="{2385D9C2-7923-59F4-8630-DEEADA08099D}"/>
                </a:ext>
              </a:extLst>
            </p:cNvPr>
            <p:cNvCxnSpPr/>
            <p:nvPr/>
          </p:nvCxnSpPr>
          <p:spPr>
            <a:xfrm flipV="1">
              <a:off x="1186249" y="4884555"/>
              <a:ext cx="10268465" cy="25757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CuadroTexto 208">
              <a:extLst>
                <a:ext uri="{FF2B5EF4-FFF2-40B4-BE49-F238E27FC236}">
                  <a16:creationId xmlns:a16="http://schemas.microsoft.com/office/drawing/2014/main" id="{18C9D9E4-C131-A59D-955B-1B9FF5401758}"/>
                </a:ext>
              </a:extLst>
            </p:cNvPr>
            <p:cNvSpPr txBox="1"/>
            <p:nvPr/>
          </p:nvSpPr>
          <p:spPr>
            <a:xfrm>
              <a:off x="1186249" y="5388692"/>
              <a:ext cx="1640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NI" b="1" dirty="0"/>
                <a:t>Daño y pérdida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805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Mapa&#10;&#10;Descripción generada automáticamente">
            <a:extLst>
              <a:ext uri="{FF2B5EF4-FFF2-40B4-BE49-F238E27FC236}">
                <a16:creationId xmlns:a16="http://schemas.microsoft.com/office/drawing/2014/main" id="{FE350091-4D88-F09B-609B-6FB0E41B0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03" y="131737"/>
            <a:ext cx="9002169" cy="6691141"/>
          </a:xfrm>
          <a:prstGeom prst="rect">
            <a:avLst/>
          </a:prstGeom>
        </p:spPr>
      </p:pic>
      <p:sp>
        <p:nvSpPr>
          <p:cNvPr id="31" name="Título 1">
            <a:extLst>
              <a:ext uri="{FF2B5EF4-FFF2-40B4-BE49-F238E27FC236}">
                <a16:creationId xmlns:a16="http://schemas.microsoft.com/office/drawing/2014/main" id="{4BE309B9-A5C9-21AA-FFFE-17B8758399D8}"/>
              </a:ext>
            </a:extLst>
          </p:cNvPr>
          <p:cNvSpPr txBox="1">
            <a:spLocks/>
          </p:cNvSpPr>
          <p:nvPr/>
        </p:nvSpPr>
        <p:spPr>
          <a:xfrm>
            <a:off x="28751" y="2737690"/>
            <a:ext cx="1819892" cy="441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Cambio en la disponibilidad de agua cuenca arriba en 2050 (Mediana GCM, CMIP5, RCP4.5)</a:t>
            </a:r>
            <a:endParaRPr lang="es-CR" sz="16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Montserrat" panose="00000500000000000000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E3CB109-EF71-E77B-B00D-67D97E089375}"/>
              </a:ext>
            </a:extLst>
          </p:cNvPr>
          <p:cNvSpPr txBox="1"/>
          <p:nvPr/>
        </p:nvSpPr>
        <p:spPr>
          <a:xfrm>
            <a:off x="110508" y="3899356"/>
            <a:ext cx="1395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/>
              <a:t>Fuente: CATIE.2022</a:t>
            </a:r>
          </a:p>
        </p:txBody>
      </p:sp>
      <p:sp>
        <p:nvSpPr>
          <p:cNvPr id="4" name="TextBox 45">
            <a:extLst>
              <a:ext uri="{FF2B5EF4-FFF2-40B4-BE49-F238E27FC236}">
                <a16:creationId xmlns:a16="http://schemas.microsoft.com/office/drawing/2014/main" id="{AE813B4A-4875-F0FF-D757-703E62B510E6}"/>
              </a:ext>
            </a:extLst>
          </p:cNvPr>
          <p:cNvSpPr txBox="1"/>
          <p:nvPr/>
        </p:nvSpPr>
        <p:spPr>
          <a:xfrm>
            <a:off x="333882" y="131737"/>
            <a:ext cx="1141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 para generar información que apoye la IFE</a:t>
            </a:r>
          </a:p>
        </p:txBody>
      </p:sp>
    </p:spTree>
    <p:extLst>
      <p:ext uri="{BB962C8B-B14F-4D97-AF65-F5344CB8AC3E}">
        <p14:creationId xmlns:p14="http://schemas.microsoft.com/office/powerpoint/2010/main" val="377663442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apa&#10;&#10;Descripción generada automáticamente">
            <a:extLst>
              <a:ext uri="{FF2B5EF4-FFF2-40B4-BE49-F238E27FC236}">
                <a16:creationId xmlns:a16="http://schemas.microsoft.com/office/drawing/2014/main" id="{5FA16A37-5231-1010-42AC-CE9020C0F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96" y="295708"/>
            <a:ext cx="8325275" cy="6430555"/>
          </a:xfrm>
          <a:prstGeom prst="rect">
            <a:avLst/>
          </a:prstGeom>
        </p:spPr>
      </p:pic>
      <p:sp>
        <p:nvSpPr>
          <p:cNvPr id="4" name="TextBox 45">
            <a:extLst>
              <a:ext uri="{FF2B5EF4-FFF2-40B4-BE49-F238E27FC236}">
                <a16:creationId xmlns:a16="http://schemas.microsoft.com/office/drawing/2014/main" id="{AE813B4A-4875-F0FF-D757-703E62B510E6}"/>
              </a:ext>
            </a:extLst>
          </p:cNvPr>
          <p:cNvSpPr txBox="1"/>
          <p:nvPr/>
        </p:nvSpPr>
        <p:spPr>
          <a:xfrm>
            <a:off x="0" y="35122"/>
            <a:ext cx="1141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 para generar información que apoye la IFE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C525089-8D5F-640F-8778-5B735D388465}"/>
              </a:ext>
            </a:extLst>
          </p:cNvPr>
          <p:cNvSpPr txBox="1">
            <a:spLocks/>
          </p:cNvSpPr>
          <p:nvPr/>
        </p:nvSpPr>
        <p:spPr>
          <a:xfrm>
            <a:off x="110508" y="2920088"/>
            <a:ext cx="2056959" cy="441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1600" b="1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Susceptibilidad de aumento del nivel del mar (Mediana GCM, CMIP5, RCP4.5)</a:t>
            </a:r>
            <a:endParaRPr lang="es-CR" sz="1600" b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Montserrat" panose="00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5EFC46-A4CB-5242-6513-A323362F930A}"/>
              </a:ext>
            </a:extLst>
          </p:cNvPr>
          <p:cNvSpPr txBox="1"/>
          <p:nvPr/>
        </p:nvSpPr>
        <p:spPr>
          <a:xfrm>
            <a:off x="110508" y="3899356"/>
            <a:ext cx="1395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/>
              <a:t>Fuente: CATIE.2022</a:t>
            </a:r>
          </a:p>
        </p:txBody>
      </p:sp>
    </p:spTree>
    <p:extLst>
      <p:ext uri="{BB962C8B-B14F-4D97-AF65-F5344CB8AC3E}">
        <p14:creationId xmlns:p14="http://schemas.microsoft.com/office/powerpoint/2010/main" val="235390616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C613979-6169-13D2-3146-11965AA2347A}"/>
              </a:ext>
            </a:extLst>
          </p:cNvPr>
          <p:cNvSpPr txBox="1"/>
          <p:nvPr/>
        </p:nvSpPr>
        <p:spPr>
          <a:xfrm>
            <a:off x="4138917" y="6453808"/>
            <a:ext cx="7883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_trad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Captura de pantalla de un mapa de susceptibilidad a inundaciones</a:t>
            </a:r>
            <a:endParaRPr lang="es-NI" sz="1600" dirty="0"/>
          </a:p>
        </p:txBody>
      </p:sp>
      <p:sp>
        <p:nvSpPr>
          <p:cNvPr id="2" name="TextBox 45">
            <a:extLst>
              <a:ext uri="{FF2B5EF4-FFF2-40B4-BE49-F238E27FC236}">
                <a16:creationId xmlns:a16="http://schemas.microsoft.com/office/drawing/2014/main" id="{61E3E08A-CB65-138C-1072-0036FCF8BD51}"/>
              </a:ext>
            </a:extLst>
          </p:cNvPr>
          <p:cNvSpPr txBox="1"/>
          <p:nvPr/>
        </p:nvSpPr>
        <p:spPr>
          <a:xfrm>
            <a:off x="944362" y="65638"/>
            <a:ext cx="1009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A"/>
            </a:defPPr>
            <a:lvl1pPr>
              <a:defRPr sz="3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s-PA" dirty="0"/>
              <a:t>… disponible en Módulos de Inversión Pública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5BD68B1-83DF-BF17-F97A-93C045BC901D}"/>
              </a:ext>
            </a:extLst>
          </p:cNvPr>
          <p:cNvGrpSpPr/>
          <p:nvPr/>
        </p:nvGrpSpPr>
        <p:grpSpPr>
          <a:xfrm>
            <a:off x="395329" y="592186"/>
            <a:ext cx="11559601" cy="5861622"/>
            <a:chOff x="192133" y="592186"/>
            <a:chExt cx="11559601" cy="586162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9A2F62F-AC71-B48C-1FD7-42DC4B0F8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2" t="44993" r="13128" b="8610"/>
            <a:stretch/>
          </p:blipFill>
          <p:spPr>
            <a:xfrm>
              <a:off x="192134" y="2404533"/>
              <a:ext cx="11559600" cy="4049275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987B55B-EE53-613B-6528-F3EE49F479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2" t="12003" r="13128" b="67231"/>
            <a:stretch/>
          </p:blipFill>
          <p:spPr>
            <a:xfrm>
              <a:off x="192133" y="592186"/>
              <a:ext cx="11559600" cy="1812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610047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C613979-6169-13D2-3146-11965AA2347A}"/>
              </a:ext>
            </a:extLst>
          </p:cNvPr>
          <p:cNvSpPr txBox="1"/>
          <p:nvPr/>
        </p:nvSpPr>
        <p:spPr>
          <a:xfrm>
            <a:off x="4233777" y="5905316"/>
            <a:ext cx="79582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_trad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Captura de pantalla de un mapa de cambio en disponibilidad de agua al 2050</a:t>
            </a:r>
            <a:endParaRPr lang="es-NI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3389C2-BDCC-2415-CCC0-989FDF7B6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8" t="40549" r="16601" b="8465"/>
          <a:stretch/>
        </p:blipFill>
        <p:spPr>
          <a:xfrm>
            <a:off x="1" y="237066"/>
            <a:ext cx="12192000" cy="56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871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n 87">
            <a:extLst>
              <a:ext uri="{FF2B5EF4-FFF2-40B4-BE49-F238E27FC236}">
                <a16:creationId xmlns:a16="http://schemas.microsoft.com/office/drawing/2014/main" id="{35CF140C-CE68-8635-7E37-5C0277F33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886" y="1034166"/>
            <a:ext cx="8349177" cy="4551120"/>
          </a:xfrm>
          <a:prstGeom prst="rect">
            <a:avLst/>
          </a:prstGeom>
        </p:spPr>
      </p:pic>
      <p:sp>
        <p:nvSpPr>
          <p:cNvPr id="2" name="TextBox 45">
            <a:extLst>
              <a:ext uri="{FF2B5EF4-FFF2-40B4-BE49-F238E27FC236}">
                <a16:creationId xmlns:a16="http://schemas.microsoft.com/office/drawing/2014/main" id="{69ABBB14-6520-3807-C588-E830A8A0AB1B}"/>
              </a:ext>
            </a:extLst>
          </p:cNvPr>
          <p:cNvSpPr txBox="1"/>
          <p:nvPr/>
        </p:nvSpPr>
        <p:spPr>
          <a:xfrm>
            <a:off x="166093" y="56095"/>
            <a:ext cx="12025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…para determinar medidas que reducen riesgos, mejoran ecosistemas, adaptan al CC…e incluso mitigan…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9C3FF698-232F-6181-9EC2-898518CDBEE9}"/>
              </a:ext>
            </a:extLst>
          </p:cNvPr>
          <p:cNvGrpSpPr/>
          <p:nvPr/>
        </p:nvGrpSpPr>
        <p:grpSpPr>
          <a:xfrm>
            <a:off x="166093" y="1408575"/>
            <a:ext cx="5439997" cy="4176711"/>
            <a:chOff x="136017" y="1245820"/>
            <a:chExt cx="5439997" cy="4176711"/>
          </a:xfrm>
        </p:grpSpPr>
        <p:sp>
          <p:nvSpPr>
            <p:cNvPr id="57" name="Globo: línea 70">
              <a:extLst>
                <a:ext uri="{FF2B5EF4-FFF2-40B4-BE49-F238E27FC236}">
                  <a16:creationId xmlns:a16="http://schemas.microsoft.com/office/drawing/2014/main" id="{7A0013A9-361F-18F9-6602-D48E9A32F2E9}"/>
                </a:ext>
              </a:extLst>
            </p:cNvPr>
            <p:cNvSpPr/>
            <p:nvPr/>
          </p:nvSpPr>
          <p:spPr>
            <a:xfrm>
              <a:off x="815757" y="4639687"/>
              <a:ext cx="674768" cy="276200"/>
            </a:xfrm>
            <a:prstGeom prst="borderCallout1">
              <a:avLst>
                <a:gd name="adj1" fmla="val 70192"/>
                <a:gd name="adj2" fmla="val 100545"/>
                <a:gd name="adj3" fmla="val -119857"/>
                <a:gd name="adj4" fmla="val 279820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400" b="1" dirty="0">
                  <a:solidFill>
                    <a:schemeClr val="bg1"/>
                  </a:solidFill>
                </a:rPr>
                <a:t>RP</a:t>
              </a:r>
            </a:p>
          </p:txBody>
        </p:sp>
        <p:sp>
          <p:nvSpPr>
            <p:cNvPr id="58" name="Globo: línea 71">
              <a:extLst>
                <a:ext uri="{FF2B5EF4-FFF2-40B4-BE49-F238E27FC236}">
                  <a16:creationId xmlns:a16="http://schemas.microsoft.com/office/drawing/2014/main" id="{1413FD93-34AC-0CB1-C3E4-E4A5B5EC3A23}"/>
                </a:ext>
              </a:extLst>
            </p:cNvPr>
            <p:cNvSpPr/>
            <p:nvPr/>
          </p:nvSpPr>
          <p:spPr>
            <a:xfrm>
              <a:off x="1661311" y="5181599"/>
              <a:ext cx="607381" cy="240932"/>
            </a:xfrm>
            <a:prstGeom prst="borderCallout1">
              <a:avLst>
                <a:gd name="adj1" fmla="val 18750"/>
                <a:gd name="adj2" fmla="val -8333"/>
                <a:gd name="adj3" fmla="val -350167"/>
                <a:gd name="adj4" fmla="val 180458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400" b="1" dirty="0">
                  <a:solidFill>
                    <a:schemeClr val="bg1"/>
                  </a:solidFill>
                </a:rPr>
                <a:t>IH</a:t>
              </a:r>
            </a:p>
          </p:txBody>
        </p:sp>
        <p:sp>
          <p:nvSpPr>
            <p:cNvPr id="62" name="Globo: línea 72">
              <a:extLst>
                <a:ext uri="{FF2B5EF4-FFF2-40B4-BE49-F238E27FC236}">
                  <a16:creationId xmlns:a16="http://schemas.microsoft.com/office/drawing/2014/main" id="{DD5FED02-DCBA-53F4-C3AA-186D06CAD23C}"/>
                </a:ext>
              </a:extLst>
            </p:cNvPr>
            <p:cNvSpPr/>
            <p:nvPr/>
          </p:nvSpPr>
          <p:spPr>
            <a:xfrm>
              <a:off x="582283" y="3947147"/>
              <a:ext cx="792595" cy="270492"/>
            </a:xfrm>
            <a:prstGeom prst="borderCallout1">
              <a:avLst>
                <a:gd name="adj1" fmla="val 18750"/>
                <a:gd name="adj2" fmla="val -8333"/>
                <a:gd name="adj3" fmla="val 108833"/>
                <a:gd name="adj4" fmla="val 271155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400" b="1" dirty="0">
                  <a:solidFill>
                    <a:schemeClr val="bg1"/>
                  </a:solidFill>
                </a:rPr>
                <a:t>ACI</a:t>
              </a:r>
            </a:p>
          </p:txBody>
        </p:sp>
        <p:sp>
          <p:nvSpPr>
            <p:cNvPr id="63" name="Globo: línea 73">
              <a:extLst>
                <a:ext uri="{FF2B5EF4-FFF2-40B4-BE49-F238E27FC236}">
                  <a16:creationId xmlns:a16="http://schemas.microsoft.com/office/drawing/2014/main" id="{75D96E75-AB2D-D361-7416-11985A20DC02}"/>
                </a:ext>
              </a:extLst>
            </p:cNvPr>
            <p:cNvSpPr/>
            <p:nvPr/>
          </p:nvSpPr>
          <p:spPr>
            <a:xfrm>
              <a:off x="1490525" y="3478573"/>
              <a:ext cx="792595" cy="270492"/>
            </a:xfrm>
            <a:prstGeom prst="borderCallout1">
              <a:avLst>
                <a:gd name="adj1" fmla="val 18750"/>
                <a:gd name="adj2" fmla="val -8333"/>
                <a:gd name="adj3" fmla="val 257720"/>
                <a:gd name="adj4" fmla="val 155510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400" b="1" dirty="0">
                  <a:solidFill>
                    <a:schemeClr val="bg1"/>
                  </a:solidFill>
                </a:rPr>
                <a:t>GAP</a:t>
              </a:r>
            </a:p>
          </p:txBody>
        </p:sp>
        <p:sp>
          <p:nvSpPr>
            <p:cNvPr id="64" name="Globo: línea 76">
              <a:extLst>
                <a:ext uri="{FF2B5EF4-FFF2-40B4-BE49-F238E27FC236}">
                  <a16:creationId xmlns:a16="http://schemas.microsoft.com/office/drawing/2014/main" id="{0D74288D-4A76-95B8-FCE5-79B7F85117A3}"/>
                </a:ext>
              </a:extLst>
            </p:cNvPr>
            <p:cNvSpPr/>
            <p:nvPr/>
          </p:nvSpPr>
          <p:spPr>
            <a:xfrm>
              <a:off x="4878564" y="4131911"/>
              <a:ext cx="697450" cy="275000"/>
            </a:xfrm>
            <a:prstGeom prst="borderCallout1">
              <a:avLst>
                <a:gd name="adj1" fmla="val 5047"/>
                <a:gd name="adj2" fmla="val 46073"/>
                <a:gd name="adj3" fmla="val -111095"/>
                <a:gd name="adj4" fmla="val 86982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400" b="1" dirty="0">
                  <a:solidFill>
                    <a:schemeClr val="bg1"/>
                  </a:solidFill>
                </a:rPr>
                <a:t>GAP</a:t>
              </a:r>
            </a:p>
          </p:txBody>
        </p:sp>
        <p:sp>
          <p:nvSpPr>
            <p:cNvPr id="65" name="Globo: línea 77">
              <a:extLst>
                <a:ext uri="{FF2B5EF4-FFF2-40B4-BE49-F238E27FC236}">
                  <a16:creationId xmlns:a16="http://schemas.microsoft.com/office/drawing/2014/main" id="{DE2C2CFD-5FE6-01D1-E0D4-8FBDE3AB9C77}"/>
                </a:ext>
              </a:extLst>
            </p:cNvPr>
            <p:cNvSpPr/>
            <p:nvPr/>
          </p:nvSpPr>
          <p:spPr>
            <a:xfrm>
              <a:off x="4615697" y="3266245"/>
              <a:ext cx="568431" cy="280803"/>
            </a:xfrm>
            <a:prstGeom prst="borderCallout1">
              <a:avLst>
                <a:gd name="adj1" fmla="val 52299"/>
                <a:gd name="adj2" fmla="val 102926"/>
                <a:gd name="adj3" fmla="val 127840"/>
                <a:gd name="adj4" fmla="val 148205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400" b="1" dirty="0">
                  <a:solidFill>
                    <a:schemeClr val="bg1"/>
                  </a:solidFill>
                </a:rPr>
                <a:t>RP</a:t>
              </a:r>
            </a:p>
          </p:txBody>
        </p:sp>
        <p:sp>
          <p:nvSpPr>
            <p:cNvPr id="71" name="Globo: línea 78">
              <a:extLst>
                <a:ext uri="{FF2B5EF4-FFF2-40B4-BE49-F238E27FC236}">
                  <a16:creationId xmlns:a16="http://schemas.microsoft.com/office/drawing/2014/main" id="{D268FF42-78AB-0EF4-A8A9-3AA220A7D416}"/>
                </a:ext>
              </a:extLst>
            </p:cNvPr>
            <p:cNvSpPr/>
            <p:nvPr/>
          </p:nvSpPr>
          <p:spPr>
            <a:xfrm>
              <a:off x="4467607" y="3605095"/>
              <a:ext cx="561333" cy="266903"/>
            </a:xfrm>
            <a:prstGeom prst="borderCallout1">
              <a:avLst>
                <a:gd name="adj1" fmla="val 46987"/>
                <a:gd name="adj2" fmla="val 100577"/>
                <a:gd name="adj3" fmla="val 32729"/>
                <a:gd name="adj4" fmla="val 180354"/>
              </a:avLst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400" b="1" dirty="0">
                  <a:solidFill>
                    <a:schemeClr val="bg1"/>
                  </a:solidFill>
                </a:rPr>
                <a:t>IV</a:t>
              </a:r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EDDEACF0-DFC8-770F-936F-BE7528776229}"/>
                </a:ext>
              </a:extLst>
            </p:cNvPr>
            <p:cNvSpPr txBox="1"/>
            <p:nvPr/>
          </p:nvSpPr>
          <p:spPr>
            <a:xfrm>
              <a:off x="136017" y="1245820"/>
              <a:ext cx="3501609" cy="16004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CR" sz="1400" b="1" dirty="0"/>
                <a:t>GIRH: </a:t>
              </a:r>
              <a:r>
                <a:rPr lang="es-CR" sz="1400" dirty="0"/>
                <a:t>Gestión integrada recursos hídricos</a:t>
              </a:r>
            </a:p>
            <a:p>
              <a:r>
                <a:rPr lang="es-CR" sz="1400" b="1" dirty="0"/>
                <a:t>GAP: </a:t>
              </a:r>
              <a:r>
                <a:rPr lang="es-CR" sz="1400" dirty="0"/>
                <a:t>Gestión de Áreas Protegidas</a:t>
              </a:r>
            </a:p>
            <a:p>
              <a:r>
                <a:rPr lang="es-CR" sz="1400" b="1" dirty="0"/>
                <a:t>RH: </a:t>
              </a:r>
              <a:r>
                <a:rPr lang="es-CR" sz="1400" dirty="0"/>
                <a:t>Restauración humedales</a:t>
              </a:r>
            </a:p>
            <a:p>
              <a:r>
                <a:rPr lang="es-CR" sz="1400" b="1" dirty="0"/>
                <a:t>ACI: </a:t>
              </a:r>
              <a:r>
                <a:rPr lang="es-CR" sz="1400" dirty="0"/>
                <a:t>Agricultura climáticamente inteligente</a:t>
              </a:r>
            </a:p>
            <a:p>
              <a:r>
                <a:rPr lang="es-CR" sz="1400" b="1" dirty="0"/>
                <a:t>IH: </a:t>
              </a:r>
              <a:r>
                <a:rPr lang="es-CR" sz="1400" dirty="0"/>
                <a:t>Infraestructura hibrida</a:t>
              </a:r>
            </a:p>
            <a:p>
              <a:r>
                <a:rPr lang="es-CR" sz="1400" b="1" dirty="0"/>
                <a:t>IV: </a:t>
              </a:r>
              <a:r>
                <a:rPr lang="es-CR" sz="1400" dirty="0"/>
                <a:t>Infraestructura verde</a:t>
              </a:r>
            </a:p>
            <a:p>
              <a:r>
                <a:rPr lang="es-CR" sz="1400" b="1" dirty="0"/>
                <a:t>RP: </a:t>
              </a:r>
              <a:r>
                <a:rPr lang="es-CR" sz="1400" dirty="0"/>
                <a:t>Restauración paisaje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840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503</Words>
  <Application>Microsoft Macintosh PowerPoint</Application>
  <PresentationFormat>Panorámica</PresentationFormat>
  <Paragraphs>69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Gill Sans MT</vt:lpstr>
      <vt:lpstr>Montserrat</vt:lpstr>
      <vt:lpstr>Open Sans ExtraBold</vt:lpstr>
      <vt:lpstr>Open Sans Light</vt:lpstr>
      <vt:lpstr>Roboto</vt:lpstr>
      <vt:lpstr>Wingdings</vt:lpstr>
      <vt:lpstr>Office Theme</vt:lpstr>
      <vt:lpstr> Primer foro de inversión climática en Centroamérica: Aumentando la ambición para implementar las NDC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Alfredo Flores, Secretario Ejecutivo de COSEFIN Julie Lennox, Coordinadora desde la CEPAL Róger Vega, Asesor técnico principal Damary Vilá, Gerente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 Delgado-Olguin (Afilliate)</dc:creator>
  <cp:lastModifiedBy>Roger Vega</cp:lastModifiedBy>
  <cp:revision>34</cp:revision>
  <dcterms:created xsi:type="dcterms:W3CDTF">2023-05-12T18:57:47Z</dcterms:created>
  <dcterms:modified xsi:type="dcterms:W3CDTF">2023-05-19T14:58:12Z</dcterms:modified>
</cp:coreProperties>
</file>