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4229" r:id="rId6"/>
    <p:sldId id="260" r:id="rId7"/>
    <p:sldId id="4223" r:id="rId8"/>
    <p:sldId id="4222" r:id="rId9"/>
    <p:sldId id="4230" r:id="rId10"/>
    <p:sldId id="4227" r:id="rId11"/>
    <p:sldId id="4225" r:id="rId12"/>
    <p:sldId id="4226" r:id="rId13"/>
    <p:sldId id="4228" r:id="rId14"/>
    <p:sldId id="4224" r:id="rId15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53" d="100"/>
          <a:sy n="53" d="100"/>
        </p:scale>
        <p:origin x="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88FA8-8F5C-44A4-BAD9-3D6E7519AD7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F3F52-B01C-4660-A402-EF38EF0B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520586" y="3692650"/>
            <a:ext cx="8229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Conferencia magistral: Movilizando financiamiento a gran escala: Debates internacionales y </a:t>
            </a:r>
          </a:p>
          <a:p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oportunidades para Centroamérica.</a:t>
            </a:r>
            <a:endParaRPr lang="es-PA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724460" y="6355492"/>
            <a:ext cx="822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Expositor: Santiago Lorenzo CEPAL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361729" y="1599273"/>
            <a:ext cx="64771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INSTRUMENTOS DERIVADOS DE LAS MODELACIONES</a:t>
            </a:r>
          </a:p>
          <a:p>
            <a:endParaRPr lang="es-PA" sz="28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Reforma fiscal ambiental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Gasto e inversión pública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A" sz="28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Escenarios de referencia para pruebas de tensión climática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Estándares de divulgación de riesgo clima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Estándares de contabilidad financiera</a:t>
            </a:r>
          </a:p>
          <a:p>
            <a:endParaRPr lang="es-PA" sz="28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sz="28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7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43653C-631A-B0B7-0B29-11E23004D4FE}"/>
              </a:ext>
            </a:extLst>
          </p:cNvPr>
          <p:cNvSpPr txBox="1">
            <a:spLocks/>
          </p:cNvSpPr>
          <p:nvPr/>
        </p:nvSpPr>
        <p:spPr>
          <a:xfrm>
            <a:off x="0" y="1450066"/>
            <a:ext cx="9661358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</a:rPr>
              <a:t>Taxonomías de Finanzas verdes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7DD33-82C2-89FD-DD49-9BE8AAE52D9F}"/>
              </a:ext>
            </a:extLst>
          </p:cNvPr>
          <p:cNvSpPr txBox="1"/>
          <p:nvPr/>
        </p:nvSpPr>
        <p:spPr>
          <a:xfrm>
            <a:off x="246502" y="2112848"/>
            <a:ext cx="659238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La CEPAL </a:t>
            </a:r>
            <a:r>
              <a:rPr lang="en-US" sz="2200" dirty="0" err="1"/>
              <a:t>está</a:t>
            </a:r>
            <a:r>
              <a:rPr lang="en-US" sz="2200" dirty="0"/>
              <a:t> </a:t>
            </a:r>
            <a:r>
              <a:rPr lang="en-US" sz="2200" dirty="0" err="1"/>
              <a:t>colaborando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tres</a:t>
            </a:r>
            <a:r>
              <a:rPr lang="en-US" sz="2200" dirty="0"/>
              <a:t> </a:t>
            </a:r>
            <a:r>
              <a:rPr lang="en-US" sz="2200" dirty="0" err="1"/>
              <a:t>iniciativas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taxonomías</a:t>
            </a:r>
            <a:r>
              <a:rPr lang="en-US" sz="2200" dirty="0"/>
              <a:t> de Finanzas </a:t>
            </a:r>
            <a:r>
              <a:rPr lang="en-US" sz="2200" dirty="0" err="1"/>
              <a:t>verdes</a:t>
            </a:r>
            <a:r>
              <a:rPr lang="en-US" sz="2200" dirty="0"/>
              <a:t>. Dos </a:t>
            </a:r>
            <a:r>
              <a:rPr lang="en-US" sz="2200" dirty="0" err="1"/>
              <a:t>regionales</a:t>
            </a:r>
            <a:r>
              <a:rPr lang="en-US" sz="2200" dirty="0"/>
              <a:t> y </a:t>
            </a:r>
            <a:r>
              <a:rPr lang="en-US" sz="2200" dirty="0" err="1"/>
              <a:t>otra</a:t>
            </a:r>
            <a:r>
              <a:rPr lang="en-US" sz="2200" dirty="0"/>
              <a:t> </a:t>
            </a:r>
            <a:r>
              <a:rPr lang="en-US" sz="2200" dirty="0" err="1"/>
              <a:t>nacional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Regionales</a:t>
            </a:r>
            <a:r>
              <a:rPr lang="en-US" sz="2200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Por la </a:t>
            </a:r>
            <a:r>
              <a:rPr lang="en-US" sz="2200" dirty="0" err="1"/>
              <a:t>armonización</a:t>
            </a:r>
            <a:r>
              <a:rPr lang="en-US" sz="2200" dirty="0"/>
              <a:t> </a:t>
            </a:r>
            <a:r>
              <a:rPr lang="en-US" sz="2200" dirty="0" err="1"/>
              <a:t>metodológica</a:t>
            </a:r>
            <a:r>
              <a:rPr lang="en-US" sz="2200" dirty="0"/>
              <a:t> de las </a:t>
            </a:r>
            <a:r>
              <a:rPr lang="en-US" sz="2200" dirty="0" err="1"/>
              <a:t>taxonomías</a:t>
            </a:r>
            <a:r>
              <a:rPr lang="en-US" sz="2200" dirty="0"/>
              <a:t> de ALC.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Por la </a:t>
            </a:r>
            <a:r>
              <a:rPr lang="en-US" sz="2200" dirty="0" err="1"/>
              <a:t>convergencia</a:t>
            </a:r>
            <a:r>
              <a:rPr lang="en-US" sz="2200" dirty="0"/>
              <a:t> </a:t>
            </a:r>
            <a:r>
              <a:rPr lang="en-US" sz="2200" dirty="0" err="1"/>
              <a:t>metodológica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el</a:t>
            </a:r>
            <a:r>
              <a:rPr lang="en-US" sz="2200" dirty="0"/>
              <a:t> </a:t>
            </a:r>
            <a:r>
              <a:rPr lang="en-US" sz="2200" dirty="0" err="1"/>
              <a:t>área</a:t>
            </a:r>
            <a:r>
              <a:rPr lang="en-US" sz="2200" dirty="0"/>
              <a:t> Asia </a:t>
            </a:r>
            <a:r>
              <a:rPr lang="en-US" sz="2200" dirty="0" err="1"/>
              <a:t>Pacífico</a:t>
            </a:r>
            <a:endParaRPr lang="en-US" sz="2200" dirty="0"/>
          </a:p>
          <a:p>
            <a:r>
              <a:rPr lang="en-US" sz="2200" dirty="0"/>
              <a:t>Nacional:</a:t>
            </a:r>
          </a:p>
          <a:p>
            <a:pPr lvl="1"/>
            <a:r>
              <a:rPr lang="es-ES" sz="2200" dirty="0"/>
              <a:t>Grupo de trabajo sobre taxonomía (sostenible) – México</a:t>
            </a:r>
          </a:p>
          <a:p>
            <a:pPr lvl="2"/>
            <a:r>
              <a:rPr lang="es-ES" sz="2200" dirty="0"/>
              <a:t>Se colaboró en el inició y en los grupos técnicos sectoriales</a:t>
            </a:r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7AEE1-DC75-5D51-CEDD-52FC3C06E55E}"/>
              </a:ext>
            </a:extLst>
          </p:cNvPr>
          <p:cNvSpPr/>
          <p:nvPr/>
        </p:nvSpPr>
        <p:spPr>
          <a:xfrm>
            <a:off x="2983832" y="2887579"/>
            <a:ext cx="6592383" cy="1857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Taxonomía</a:t>
            </a:r>
            <a:r>
              <a:rPr lang="en-US" sz="4000" dirty="0"/>
              <a:t> de CA (IFC)</a:t>
            </a:r>
          </a:p>
        </p:txBody>
      </p:sp>
    </p:spTree>
    <p:extLst>
      <p:ext uri="{BB962C8B-B14F-4D97-AF65-F5344CB8AC3E}">
        <p14:creationId xmlns:p14="http://schemas.microsoft.com/office/powerpoint/2010/main" val="27907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CAC31-50C0-2721-C1E4-44098E0C2CBA}"/>
              </a:ext>
            </a:extLst>
          </p:cNvPr>
          <p:cNvSpPr txBox="1"/>
          <p:nvPr/>
        </p:nvSpPr>
        <p:spPr>
          <a:xfrm>
            <a:off x="361729" y="260683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DD694-C66E-FA69-671A-3B2ECA66A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3051"/>
            <a:ext cx="9938084" cy="55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5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CC291A-8F0E-256E-98D7-2D661ACE1254}"/>
              </a:ext>
            </a:extLst>
          </p:cNvPr>
          <p:cNvSpPr txBox="1"/>
          <p:nvPr/>
        </p:nvSpPr>
        <p:spPr>
          <a:xfrm>
            <a:off x="0" y="1949368"/>
            <a:ext cx="79330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Normatividad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estándares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Reuso</a:t>
            </a: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reciclaje</a:t>
            </a: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baterias</a:t>
            </a:r>
            <a:r>
              <a:rPr lang="en-US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lang="en-US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etrofit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US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EV (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transporte</a:t>
            </a:r>
            <a:r>
              <a:rPr lang="en-US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público</a:t>
            </a:r>
            <a:r>
              <a:rPr lang="en-US" sz="28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Certification para </a:t>
            </a:r>
            <a:r>
              <a:rPr lang="en-US" sz="28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</a:t>
            </a: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hidrógeno</a:t>
            </a: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verde</a:t>
            </a:r>
            <a:endParaRPr lang="en-US" sz="280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A" sz="2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CAC31-50C0-2721-C1E4-44098E0C2CBA}"/>
              </a:ext>
            </a:extLst>
          </p:cNvPr>
          <p:cNvSpPr txBox="1"/>
          <p:nvPr/>
        </p:nvSpPr>
        <p:spPr>
          <a:xfrm>
            <a:off x="361729" y="260683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</p:spTree>
    <p:extLst>
      <p:ext uri="{BB962C8B-B14F-4D97-AF65-F5344CB8AC3E}">
        <p14:creationId xmlns:p14="http://schemas.microsoft.com/office/powerpoint/2010/main" val="91147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1" y="1630507"/>
            <a:ext cx="6562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MUCHAS GRACIAS</a:t>
            </a:r>
          </a:p>
          <a:p>
            <a:pPr algn="ctr"/>
            <a:endParaRPr lang="es-PA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s-PA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santiago.lorenzo@cepal.org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45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DC7B-11CA-6BAE-AAE8-4F6466E11F91}"/>
              </a:ext>
            </a:extLst>
          </p:cNvPr>
          <p:cNvSpPr txBox="1"/>
          <p:nvPr/>
        </p:nvSpPr>
        <p:spPr>
          <a:xfrm>
            <a:off x="736303" y="3338917"/>
            <a:ext cx="10719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Movilizando financiamiento a gran escala: Debates internacionales y oportunidades para Centroamérica</a:t>
            </a:r>
            <a:endParaRPr lang="es-PA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150471" y="1573843"/>
            <a:ext cx="659757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6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2015</a:t>
            </a:r>
          </a:p>
          <a:p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FfD</a:t>
            </a:r>
            <a:r>
              <a:rPr lang="es-PA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AGENDA PARA LA ACCIÓN DE ADDIS ABEBA</a:t>
            </a:r>
          </a:p>
          <a:p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AGNU;</a:t>
            </a:r>
            <a:r>
              <a:rPr lang="es-PA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Objetivos para el Desarrollo Sostenible</a:t>
            </a:r>
          </a:p>
          <a:p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UNFCCC:</a:t>
            </a:r>
            <a:r>
              <a:rPr lang="es-PA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Acuerdo de París</a:t>
            </a:r>
          </a:p>
          <a:p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G20</a:t>
            </a:r>
            <a:r>
              <a:rPr lang="es-PA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s-PA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</a:t>
            </a:r>
            <a:r>
              <a:rPr lang="es-PA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PA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Stability</a:t>
            </a:r>
            <a:r>
              <a:rPr lang="es-PA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PA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Board</a:t>
            </a:r>
            <a:endParaRPr lang="es-PA" sz="24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E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TCFD</a:t>
            </a:r>
            <a:r>
              <a:rPr lang="es-E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estrategias comerciales en un entorno cambiante – riesgos de transición y físicos</a:t>
            </a:r>
            <a:endParaRPr lang="es-PA" sz="2400" b="1" i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F480DE-EAAE-23F6-FD62-F7BAD561F814}"/>
              </a:ext>
            </a:extLst>
          </p:cNvPr>
          <p:cNvSpPr/>
          <p:nvPr/>
        </p:nvSpPr>
        <p:spPr>
          <a:xfrm>
            <a:off x="1967696" y="3113590"/>
            <a:ext cx="7616142" cy="2002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“La tragedia de los horizontes”</a:t>
            </a:r>
            <a:endParaRPr lang="es-PA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es-PA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 </a:t>
            </a:r>
            <a:r>
              <a:rPr lang="es-PA" sz="32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Carney</a:t>
            </a:r>
            <a:r>
              <a:rPr lang="es-PA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</a:t>
            </a:r>
            <a:r>
              <a:rPr lang="es-PA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es-PA" sz="32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loyds</a:t>
            </a:r>
            <a:endParaRPr lang="es-PA" sz="3200" b="0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3918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01571" y="298261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0C1BEC-1138-5814-081D-84B824470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3844"/>
            <a:ext cx="10001812" cy="56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CAC31-50C0-2721-C1E4-44098E0C2CBA}"/>
              </a:ext>
            </a:extLst>
          </p:cNvPr>
          <p:cNvSpPr txBox="1"/>
          <p:nvPr/>
        </p:nvSpPr>
        <p:spPr>
          <a:xfrm>
            <a:off x="361729" y="260683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50338-AE68-BE33-4CB9-A5DB006AF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9" y="1332894"/>
            <a:ext cx="10150906" cy="57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0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CAC31-50C0-2721-C1E4-44098E0C2CBA}"/>
              </a:ext>
            </a:extLst>
          </p:cNvPr>
          <p:cNvSpPr txBox="1"/>
          <p:nvPr/>
        </p:nvSpPr>
        <p:spPr>
          <a:xfrm>
            <a:off x="361729" y="260683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C5D8B-A85B-E5C6-78B9-B54DD189460C}"/>
              </a:ext>
            </a:extLst>
          </p:cNvPr>
          <p:cNvSpPr txBox="1"/>
          <p:nvPr/>
        </p:nvSpPr>
        <p:spPr>
          <a:xfrm>
            <a:off x="217429" y="1676656"/>
            <a:ext cx="9176304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Hay que usar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cs typeface="Arial"/>
              </a:rPr>
              <a:t>politica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 fiscal para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transformer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cs typeface="Arial"/>
              </a:rPr>
              <a:t>estructura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cs typeface="Arial"/>
              </a:rPr>
              <a:t>economica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 y ser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cs typeface="Arial"/>
              </a:rPr>
              <a:t>resilientes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cs typeface="Arial"/>
              </a:rPr>
              <a:t>estas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transformaciones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Eliminar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evasion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impuestos</a:t>
            </a: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lo no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pagado</a:t>
            </a: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US$ 325 </a:t>
            </a:r>
            <a:r>
              <a:rPr lang="en-GB" sz="2000" b="1" dirty="0">
                <a:solidFill>
                  <a:prstClr val="black"/>
                </a:solidFill>
                <a:latin typeface="Arial"/>
                <a:cs typeface="Arial"/>
              </a:rPr>
              <a:t>MM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6.1% PIB ALC.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Revisar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gastos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fiscales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3.7% PIB o 17% del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gobierno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central.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Adaptar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regimen fiscal a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digitalización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Consolidar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ISR: 2.2% PIB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LAC, 8.0% OECD </a:t>
            </a: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2020.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Expandir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enfoque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impuestos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propiedad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 al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patrimonio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Revisar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 actualizer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regimen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regalias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renovables</a:t>
            </a: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impuestos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ambientales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 de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salud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Gestionar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adecuadamente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horizontes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subsidios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352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2425" y="1498590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EE4B7A7-8F3F-489D-F3F7-A0938F49C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5067"/>
            <a:ext cx="8782535" cy="49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CAC31-50C0-2721-C1E4-44098E0C2CBA}"/>
              </a:ext>
            </a:extLst>
          </p:cNvPr>
          <p:cNvSpPr txBox="1"/>
          <p:nvPr/>
        </p:nvSpPr>
        <p:spPr>
          <a:xfrm>
            <a:off x="361729" y="260683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CB6A5-1BBF-B11C-7F2B-BDBA232ED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93" y="1557940"/>
            <a:ext cx="9422329" cy="53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tragedia de los horizontes: Finanzas para la transición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361729" y="1676673"/>
            <a:ext cx="65923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 BANCOS CENTRALES</a:t>
            </a:r>
          </a:p>
          <a:p>
            <a:endParaRPr lang="es-PA" sz="2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 MODELIZACIONES CON MÓDULOS DE TRANSMISIÓN DE LOS CHOQUES MACROECONÓMICOS AL SISTEMA FINANCIERO</a:t>
            </a:r>
          </a:p>
          <a:p>
            <a:endParaRPr lang="es-PA" sz="2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sz="2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 MINISTERIOS DE FINANZAS </a:t>
            </a:r>
          </a:p>
          <a:p>
            <a:endParaRPr lang="es-PA" sz="2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PA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PLANTEA GENERAR UN MODULO DE TRANSIMISIÓN DE LOS CHOQUES A LA FISCALIDAD…PERO TAMBIÉN DE LOS ESCENARIOS CON DISTINTAS FISCALIDADES  </a:t>
            </a:r>
            <a:endParaRPr lang="es-PA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CA26ED-5C5C-CFDF-F181-63E0567321C5}"/>
              </a:ext>
            </a:extLst>
          </p:cNvPr>
          <p:cNvSpPr/>
          <p:nvPr/>
        </p:nvSpPr>
        <p:spPr>
          <a:xfrm>
            <a:off x="2870522" y="1909823"/>
            <a:ext cx="7257326" cy="2118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Escenarios</a:t>
            </a:r>
            <a:r>
              <a:rPr lang="en-US" sz="4000" dirty="0"/>
              <a:t> para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manejo</a:t>
            </a:r>
            <a:r>
              <a:rPr lang="en-US" sz="4000" dirty="0"/>
              <a:t> de la </a:t>
            </a:r>
            <a:r>
              <a:rPr lang="en-US" sz="4000" dirty="0" err="1"/>
              <a:t>transición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22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499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Santiago Lorenzo</cp:lastModifiedBy>
  <cp:revision>4</cp:revision>
  <dcterms:created xsi:type="dcterms:W3CDTF">2023-05-12T18:57:47Z</dcterms:created>
  <dcterms:modified xsi:type="dcterms:W3CDTF">2023-05-18T05:23:58Z</dcterms:modified>
</cp:coreProperties>
</file>