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5054" r:id="rId5"/>
    <p:sldId id="328" r:id="rId6"/>
    <p:sldId id="261" r:id="rId7"/>
    <p:sldId id="262" r:id="rId8"/>
    <p:sldId id="263" r:id="rId9"/>
    <p:sldId id="264" r:id="rId10"/>
    <p:sldId id="268" r:id="rId11"/>
    <p:sldId id="269" r:id="rId12"/>
    <p:sldId id="275" r:id="rId13"/>
    <p:sldId id="274" r:id="rId14"/>
    <p:sldId id="2147480937" r:id="rId15"/>
    <p:sldId id="2147471039" r:id="rId16"/>
    <p:sldId id="2147480938" r:id="rId17"/>
    <p:sldId id="2147480940" r:id="rId18"/>
    <p:sldId id="2147480941" r:id="rId19"/>
    <p:sldId id="2147480942" r:id="rId20"/>
    <p:sldId id="2147480943" r:id="rId21"/>
    <p:sldId id="2147480930" r:id="rId22"/>
    <p:sldId id="2147480944" r:id="rId23"/>
    <p:sldId id="214748093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B6C3"/>
    <a:srgbClr val="142B68"/>
    <a:srgbClr val="0B94A0"/>
    <a:srgbClr val="FFBA75"/>
    <a:srgbClr val="FFC993"/>
    <a:srgbClr val="FFCC99"/>
    <a:srgbClr val="FFCCCC"/>
    <a:srgbClr val="FF9933"/>
    <a:srgbClr val="C56076"/>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CDED28-7FC3-4354-BE54-5AE9827661CA}" v="734" dt="2023-05-18T17:01:34.897"/>
    <p1510:client id="{CAC88026-0218-480A-AC42-910E63796FD7}" v="1575" dt="2023-05-18T17:05:16.7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348" autoAdjust="0"/>
    <p:restoredTop sz="81013" autoAdjust="0"/>
  </p:normalViewPr>
  <p:slideViewPr>
    <p:cSldViewPr snapToGrid="0">
      <p:cViewPr varScale="1">
        <p:scale>
          <a:sx n="106" d="100"/>
          <a:sy n="106" d="100"/>
        </p:scale>
        <p:origin x="1206" y="10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9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nhungtran\Downloads\Carbon%20Note%20Figure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EF4461"/>
            </a:solidFill>
          </c:spPr>
          <c:dPt>
            <c:idx val="0"/>
            <c:bubble3D val="0"/>
            <c:spPr>
              <a:solidFill>
                <a:srgbClr val="EF4461"/>
              </a:solidFill>
              <a:ln w="19050">
                <a:solidFill>
                  <a:schemeClr val="lt1"/>
                </a:solidFill>
              </a:ln>
              <a:effectLst/>
            </c:spPr>
            <c:extLst>
              <c:ext xmlns:c16="http://schemas.microsoft.com/office/drawing/2014/chart" uri="{C3380CC4-5D6E-409C-BE32-E72D297353CC}">
                <c16:uniqueId val="{00000001-4943-48FD-B16A-25FD5EA75FD3}"/>
              </c:ext>
            </c:extLst>
          </c:dPt>
          <c:dPt>
            <c:idx val="1"/>
            <c:bubble3D val="0"/>
            <c:spPr>
              <a:solidFill>
                <a:srgbClr val="232D65"/>
              </a:solidFill>
              <a:ln w="19050">
                <a:solidFill>
                  <a:schemeClr val="lt1"/>
                </a:solidFill>
              </a:ln>
              <a:effectLst/>
            </c:spPr>
            <c:extLst>
              <c:ext xmlns:c16="http://schemas.microsoft.com/office/drawing/2014/chart" uri="{C3380CC4-5D6E-409C-BE32-E72D297353CC}">
                <c16:uniqueId val="{00000003-4943-48FD-B16A-25FD5EA75FD3}"/>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5-4943-48FD-B16A-25FD5EA75FD3}"/>
              </c:ext>
            </c:extLst>
          </c:dPt>
          <c:dLbls>
            <c:delete val="1"/>
          </c:dLbls>
          <c:cat>
            <c:strRef>
              <c:f>Sheet1!$A$2:$A$4</c:f>
              <c:strCache>
                <c:ptCount val="3"/>
                <c:pt idx="0">
                  <c:v>ETS</c:v>
                </c:pt>
                <c:pt idx="1">
                  <c:v>Tax</c:v>
                </c:pt>
                <c:pt idx="2">
                  <c:v>Not covered GHG</c:v>
                </c:pt>
              </c:strCache>
            </c:strRef>
          </c:cat>
          <c:val>
            <c:numRef>
              <c:f>Sheet1!$B$2:$B$4</c:f>
              <c:numCache>
                <c:formatCode>0%</c:formatCode>
                <c:ptCount val="3"/>
                <c:pt idx="0">
                  <c:v>0.17899999999999999</c:v>
                </c:pt>
                <c:pt idx="1">
                  <c:v>5.7000000000000002E-2</c:v>
                </c:pt>
                <c:pt idx="2">
                  <c:v>0.76400000000000001</c:v>
                </c:pt>
              </c:numCache>
            </c:numRef>
          </c:val>
          <c:extLst>
            <c:ext xmlns:c16="http://schemas.microsoft.com/office/drawing/2014/chart" uri="{C3380CC4-5D6E-409C-BE32-E72D297353CC}">
              <c16:uniqueId val="{00000006-4943-48FD-B16A-25FD5EA75FD3}"/>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Sheet4!$C$13</c:f>
              <c:strCache>
                <c:ptCount val="1"/>
              </c:strCache>
            </c:strRef>
          </c:tx>
          <c:spPr>
            <a:solidFill>
              <a:schemeClr val="accent1"/>
            </a:solidFill>
            <a:ln>
              <a:noFill/>
            </a:ln>
            <a:effectLst/>
          </c:spPr>
          <c:invertIfNegative val="0"/>
          <c:dPt>
            <c:idx val="0"/>
            <c:invertIfNegative val="0"/>
            <c:bubble3D val="0"/>
            <c:spPr>
              <a:solidFill>
                <a:schemeClr val="bg2">
                  <a:lumMod val="50000"/>
                </a:schemeClr>
              </a:solidFill>
              <a:ln>
                <a:noFill/>
              </a:ln>
              <a:effectLst/>
            </c:spPr>
            <c:extLst>
              <c:ext xmlns:c16="http://schemas.microsoft.com/office/drawing/2014/chart" uri="{C3380CC4-5D6E-409C-BE32-E72D297353CC}">
                <c16:uniqueId val="{00000001-6F81-4AB6-8980-A8AECD7AAA33}"/>
              </c:ext>
            </c:extLst>
          </c:dPt>
          <c:dPt>
            <c:idx val="2"/>
            <c:invertIfNegative val="0"/>
            <c:bubble3D val="0"/>
            <c:spPr>
              <a:solidFill>
                <a:schemeClr val="tx2">
                  <a:lumMod val="75000"/>
                </a:schemeClr>
              </a:solidFill>
              <a:ln>
                <a:noFill/>
              </a:ln>
              <a:effectLst/>
            </c:spPr>
            <c:extLst>
              <c:ext xmlns:c16="http://schemas.microsoft.com/office/drawing/2014/chart" uri="{C3380CC4-5D6E-409C-BE32-E72D297353CC}">
                <c16:uniqueId val="{00000003-6F81-4AB6-8980-A8AECD7AAA33}"/>
              </c:ext>
            </c:extLst>
          </c:dPt>
          <c:dPt>
            <c:idx val="3"/>
            <c:invertIfNegative val="0"/>
            <c:bubble3D val="0"/>
            <c:spPr>
              <a:solidFill>
                <a:srgbClr val="E16A2D"/>
              </a:solidFill>
              <a:ln>
                <a:noFill/>
              </a:ln>
              <a:effectLst/>
            </c:spPr>
            <c:extLst>
              <c:ext xmlns:c16="http://schemas.microsoft.com/office/drawing/2014/chart" uri="{C3380CC4-5D6E-409C-BE32-E72D297353CC}">
                <c16:uniqueId val="{00000005-6F81-4AB6-8980-A8AECD7AAA33}"/>
              </c:ext>
            </c:extLst>
          </c:dPt>
          <c:dPt>
            <c:idx val="4"/>
            <c:invertIfNegative val="0"/>
            <c:bubble3D val="0"/>
            <c:spPr>
              <a:solidFill>
                <a:srgbClr val="006450"/>
              </a:solidFill>
              <a:ln>
                <a:noFill/>
              </a:ln>
              <a:effectLst/>
            </c:spPr>
            <c:extLst>
              <c:ext xmlns:c16="http://schemas.microsoft.com/office/drawing/2014/chart" uri="{C3380CC4-5D6E-409C-BE32-E72D297353CC}">
                <c16:uniqueId val="{00000007-6F81-4AB6-8980-A8AECD7AAA33}"/>
              </c:ext>
            </c:extLst>
          </c:dPt>
          <c:dPt>
            <c:idx val="6"/>
            <c:invertIfNegative val="0"/>
            <c:bubble3D val="0"/>
            <c:spPr>
              <a:solidFill>
                <a:schemeClr val="tx2">
                  <a:lumMod val="75000"/>
                </a:schemeClr>
              </a:solidFill>
              <a:ln>
                <a:noFill/>
              </a:ln>
              <a:effectLst/>
            </c:spPr>
            <c:extLst>
              <c:ext xmlns:c16="http://schemas.microsoft.com/office/drawing/2014/chart" uri="{C3380CC4-5D6E-409C-BE32-E72D297353CC}">
                <c16:uniqueId val="{00000009-6F81-4AB6-8980-A8AECD7AAA33}"/>
              </c:ext>
            </c:extLst>
          </c:dPt>
          <c:dPt>
            <c:idx val="7"/>
            <c:invertIfNegative val="0"/>
            <c:bubble3D val="0"/>
            <c:spPr>
              <a:solidFill>
                <a:srgbClr val="E16A2D"/>
              </a:solidFill>
              <a:ln>
                <a:noFill/>
              </a:ln>
              <a:effectLst/>
            </c:spPr>
            <c:extLst>
              <c:ext xmlns:c16="http://schemas.microsoft.com/office/drawing/2014/chart" uri="{C3380CC4-5D6E-409C-BE32-E72D297353CC}">
                <c16:uniqueId val="{0000000B-6F81-4AB6-8980-A8AECD7AAA33}"/>
              </c:ext>
            </c:extLst>
          </c:dPt>
          <c:dPt>
            <c:idx val="8"/>
            <c:invertIfNegative val="0"/>
            <c:bubble3D val="0"/>
            <c:spPr>
              <a:solidFill>
                <a:srgbClr val="006450"/>
              </a:solidFill>
              <a:ln>
                <a:noFill/>
              </a:ln>
              <a:effectLst/>
            </c:spPr>
            <c:extLst>
              <c:ext xmlns:c16="http://schemas.microsoft.com/office/drawing/2014/chart" uri="{C3380CC4-5D6E-409C-BE32-E72D297353CC}">
                <c16:uniqueId val="{0000000D-6F81-4AB6-8980-A8AECD7AAA33}"/>
              </c:ext>
            </c:extLst>
          </c:dPt>
          <c:dLbls>
            <c:dLbl>
              <c:idx val="0"/>
              <c:layout>
                <c:manualLayout>
                  <c:x val="0"/>
                  <c:y val="-2.4300880878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81-4AB6-8980-A8AECD7AAA33}"/>
                </c:ext>
              </c:extLst>
            </c:dLbl>
            <c:dLbl>
              <c:idx val="2"/>
              <c:layout>
                <c:manualLayout>
                  <c:x val="-2.71090752025615E-3"/>
                  <c:y val="-3.76808806760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81-4AB6-8980-A8AECD7AAA33}"/>
                </c:ext>
              </c:extLst>
            </c:dLbl>
            <c:dLbl>
              <c:idx val="3"/>
              <c:layout>
                <c:manualLayout>
                  <c:x val="0"/>
                  <c:y val="-5.10318498442830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F81-4AB6-8980-A8AECD7AAA33}"/>
                </c:ext>
              </c:extLst>
            </c:dLbl>
            <c:dLbl>
              <c:idx val="6"/>
              <c:layout>
                <c:manualLayout>
                  <c:x val="0"/>
                  <c:y val="-8.50530830738050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F81-4AB6-8980-A8AECD7AAA3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Sheet4!$B$14:$B$22</c:f>
              <c:numCache>
                <c:formatCode>General</c:formatCode>
                <c:ptCount val="9"/>
                <c:pt idx="0">
                  <c:v>2020</c:v>
                </c:pt>
                <c:pt idx="3">
                  <c:v>2030</c:v>
                </c:pt>
                <c:pt idx="7">
                  <c:v>2050</c:v>
                </c:pt>
              </c:numCache>
            </c:numRef>
          </c:cat>
          <c:val>
            <c:numRef>
              <c:f>Sheet4!$C$14:$C$22</c:f>
              <c:numCache>
                <c:formatCode>General</c:formatCode>
                <c:ptCount val="9"/>
                <c:pt idx="0" formatCode="_-* #,##0.0_-;\-* #,##0.0_-;_-* &quot;-&quot;??_-;_-@_-">
                  <c:v>0.1</c:v>
                </c:pt>
                <c:pt idx="2" formatCode="_-* #,##0.0_-;\-* #,##0.0_-;_-* &quot;-&quot;??_-;_-@_-">
                  <c:v>0.2</c:v>
                </c:pt>
                <c:pt idx="3" formatCode="_-* #,##0.0_-;\-* #,##0.0_-;_-* &quot;-&quot;??_-;_-@_-">
                  <c:v>1</c:v>
                </c:pt>
                <c:pt idx="4" formatCode="_-* #,##0.0_-;\-* #,##0.0_-;_-* &quot;-&quot;??_-;_-@_-">
                  <c:v>1.5</c:v>
                </c:pt>
                <c:pt idx="6" formatCode="_-* #,##0.0_-;\-* #,##0.0_-;_-* &quot;-&quot;??_-;_-@_-">
                  <c:v>2</c:v>
                </c:pt>
                <c:pt idx="7" formatCode="_-* #,##0.0_-;\-* #,##0.0_-;_-* &quot;-&quot;??_-;_-@_-">
                  <c:v>3</c:v>
                </c:pt>
                <c:pt idx="8" formatCode="_-* #,##0.0_-;\-* #,##0.0_-;_-* &quot;-&quot;??_-;_-@_-">
                  <c:v>7</c:v>
                </c:pt>
              </c:numCache>
            </c:numRef>
          </c:val>
          <c:extLst>
            <c:ext xmlns:c16="http://schemas.microsoft.com/office/drawing/2014/chart" uri="{C3380CC4-5D6E-409C-BE32-E72D297353CC}">
              <c16:uniqueId val="{0000000E-6F81-4AB6-8980-A8AECD7AAA33}"/>
            </c:ext>
          </c:extLst>
        </c:ser>
        <c:ser>
          <c:idx val="1"/>
          <c:order val="1"/>
          <c:tx>
            <c:strRef>
              <c:f>Sheet4!$D$13</c:f>
              <c:strCache>
                <c:ptCount val="1"/>
              </c:strCache>
            </c:strRef>
          </c:tx>
          <c:spPr>
            <a:solidFill>
              <a:srgbClr val="006B5D"/>
            </a:solidFill>
            <a:ln>
              <a:noFill/>
            </a:ln>
            <a:effectLst/>
          </c:spPr>
          <c:invertIfNegative val="0"/>
          <c:dPt>
            <c:idx val="4"/>
            <c:invertIfNegative val="0"/>
            <c:bubble3D val="0"/>
            <c:spPr>
              <a:solidFill>
                <a:srgbClr val="00AB51"/>
              </a:solidFill>
              <a:ln>
                <a:noFill/>
              </a:ln>
              <a:effectLst/>
            </c:spPr>
            <c:extLst>
              <c:ext xmlns:c16="http://schemas.microsoft.com/office/drawing/2014/chart" uri="{C3380CC4-5D6E-409C-BE32-E72D297353CC}">
                <c16:uniqueId val="{00000010-6F81-4AB6-8980-A8AECD7AAA33}"/>
              </c:ext>
            </c:extLst>
          </c:dPt>
          <c:dPt>
            <c:idx val="7"/>
            <c:invertIfNegative val="0"/>
            <c:bubble3D val="0"/>
            <c:spPr>
              <a:solidFill>
                <a:srgbClr val="E16A2D"/>
              </a:solidFill>
              <a:ln>
                <a:noFill/>
              </a:ln>
              <a:effectLst/>
            </c:spPr>
            <c:extLst>
              <c:ext xmlns:c16="http://schemas.microsoft.com/office/drawing/2014/chart" uri="{C3380CC4-5D6E-409C-BE32-E72D297353CC}">
                <c16:uniqueId val="{00000012-6F81-4AB6-8980-A8AECD7AAA33}"/>
              </c:ext>
            </c:extLst>
          </c:dPt>
          <c:dPt>
            <c:idx val="8"/>
            <c:invertIfNegative val="0"/>
            <c:bubble3D val="0"/>
            <c:spPr>
              <a:solidFill>
                <a:srgbClr val="00AB51"/>
              </a:solidFill>
              <a:ln>
                <a:noFill/>
              </a:ln>
              <a:effectLst/>
            </c:spPr>
            <c:extLst>
              <c:ext xmlns:c16="http://schemas.microsoft.com/office/drawing/2014/chart" uri="{C3380CC4-5D6E-409C-BE32-E72D297353CC}">
                <c16:uniqueId val="{00000014-6F81-4AB6-8980-A8AECD7AAA33}"/>
              </c:ext>
            </c:extLst>
          </c:dPt>
          <c:dLbls>
            <c:dLbl>
              <c:idx val="3"/>
              <c:delete val="1"/>
              <c:extLst>
                <c:ext xmlns:c15="http://schemas.microsoft.com/office/drawing/2012/chart" uri="{CE6537A1-D6FC-4f65-9D91-7224C49458BB}"/>
                <c:ext xmlns:c16="http://schemas.microsoft.com/office/drawing/2014/chart" uri="{C3380CC4-5D6E-409C-BE32-E72D297353CC}">
                  <c16:uniqueId val="{00000015-6F81-4AB6-8980-A8AECD7AAA33}"/>
                </c:ext>
              </c:extLst>
            </c:dLbl>
            <c:dLbl>
              <c:idx val="4"/>
              <c:layout>
                <c:manualLayout>
                  <c:x val="-2.4170545848956199E-3"/>
                  <c:y val="-4.1608582274580398E-2"/>
                </c:manualLayout>
              </c:layout>
              <c:tx>
                <c:rich>
                  <a:bodyPr/>
                  <a:lstStyle/>
                  <a:p>
                    <a:r>
                      <a:rPr lang="en-US"/>
                      <a:t>~1.5–2.0</a:t>
                    </a:r>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10-6F81-4AB6-8980-A8AECD7AAA33}"/>
                </c:ext>
              </c:extLst>
            </c:dLbl>
            <c:dLbl>
              <c:idx val="7"/>
              <c:layout>
                <c:manualLayout>
                  <c:x val="0"/>
                  <c:y val="-5.6189057400087401E-2"/>
                </c:manualLayout>
              </c:layout>
              <c:tx>
                <c:rich>
                  <a:bodyPr/>
                  <a:lstStyle/>
                  <a:p>
                    <a:r>
                      <a:rPr lang="en-US"/>
                      <a:t>3.0</a:t>
                    </a:r>
                    <a:r>
                      <a:rPr lang="en-US" baseline="0"/>
                      <a:t>–4.0</a:t>
                    </a:r>
                    <a:endParaRPr lang="en-US"/>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12-6F81-4AB6-8980-A8AECD7AAA33}"/>
                </c:ext>
              </c:extLst>
            </c:dLbl>
            <c:dLbl>
              <c:idx val="8"/>
              <c:layout>
                <c:manualLayout>
                  <c:x val="-2.4170545848956199E-3"/>
                  <c:y val="-0.213235669171635"/>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mn-lt"/>
                        <a:ea typeface="+mn-ea"/>
                        <a:cs typeface="+mn-cs"/>
                      </a:defRPr>
                    </a:pPr>
                    <a:r>
                      <a:rPr lang="en-US" sz="1200" baseline="0">
                        <a:solidFill>
                          <a:schemeClr val="tx1">
                            <a:lumMod val="65000"/>
                            <a:lumOff val="35000"/>
                          </a:schemeClr>
                        </a:solidFill>
                        <a:latin typeface="+mn-lt"/>
                      </a:rPr>
                      <a:t>&lt;7.0</a:t>
                    </a:r>
                    <a:r>
                      <a:rPr lang="en-US" sz="1200" b="0" i="0" u="none" strike="noStrike" kern="1200" baseline="0">
                        <a:solidFill>
                          <a:schemeClr val="tx1">
                            <a:lumMod val="65000"/>
                            <a:lumOff val="35000"/>
                          </a:schemeClr>
                        </a:solidFill>
                        <a:latin typeface="+mn-lt"/>
                      </a:rPr>
                      <a:t>–1</a:t>
                    </a:r>
                    <a:r>
                      <a:rPr lang="en-US" sz="1200" baseline="0">
                        <a:solidFill>
                          <a:schemeClr val="tx1">
                            <a:lumMod val="65000"/>
                            <a:lumOff val="35000"/>
                          </a:schemeClr>
                        </a:solidFill>
                        <a:latin typeface="+mn-lt"/>
                      </a:rPr>
                      <a:t>3.0 </a:t>
                    </a:r>
                  </a:p>
                </c:rich>
              </c:tx>
              <c:numFmt formatCode="#,##0.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14-6F81-4AB6-8980-A8AECD7AAA3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Sheet4!$B$14:$B$22</c:f>
              <c:numCache>
                <c:formatCode>General</c:formatCode>
                <c:ptCount val="9"/>
                <c:pt idx="0">
                  <c:v>2020</c:v>
                </c:pt>
                <c:pt idx="3">
                  <c:v>2030</c:v>
                </c:pt>
                <c:pt idx="7">
                  <c:v>2050</c:v>
                </c:pt>
              </c:numCache>
            </c:numRef>
          </c:cat>
          <c:val>
            <c:numRef>
              <c:f>Sheet4!$D$14:$D$22</c:f>
              <c:numCache>
                <c:formatCode>General</c:formatCode>
                <c:ptCount val="9"/>
                <c:pt idx="0" formatCode="_-* #,##0.0_-;\-* #,##0.0_-;_-* &quot;-&quot;??_-;_-@_-">
                  <c:v>0</c:v>
                </c:pt>
                <c:pt idx="2" formatCode="_-* #,##0.0_-;\-* #,##0.0_-;_-* &quot;-&quot;??_-;_-@_-">
                  <c:v>0</c:v>
                </c:pt>
                <c:pt idx="3" formatCode="_-* #,##0.0_-;\-* #,##0.0_-;_-* &quot;-&quot;??_-;_-@_-">
                  <c:v>0</c:v>
                </c:pt>
                <c:pt idx="4" formatCode="_-* #,##0.0_-;\-* #,##0.0_-;_-* &quot;-&quot;??_-;_-@_-">
                  <c:v>0.5</c:v>
                </c:pt>
                <c:pt idx="6" formatCode="_-* #,##0.0_-;\-* #,##0.0_-;_-* &quot;-&quot;??_-;_-@_-">
                  <c:v>0</c:v>
                </c:pt>
                <c:pt idx="7" formatCode="_-* #,##0.0_-;\-* #,##0.0_-;_-* &quot;-&quot;??_-;_-@_-">
                  <c:v>1</c:v>
                </c:pt>
                <c:pt idx="8" formatCode="_-* #,##0.0_-;\-* #,##0.0_-;_-* &quot;-&quot;??_-;_-@_-">
                  <c:v>6</c:v>
                </c:pt>
              </c:numCache>
            </c:numRef>
          </c:val>
          <c:extLst>
            <c:ext xmlns:c16="http://schemas.microsoft.com/office/drawing/2014/chart" uri="{C3380CC4-5D6E-409C-BE32-E72D297353CC}">
              <c16:uniqueId val="{00000016-6F81-4AB6-8980-A8AECD7AAA33}"/>
            </c:ext>
          </c:extLst>
        </c:ser>
        <c:dLbls>
          <c:showLegendKey val="0"/>
          <c:showVal val="0"/>
          <c:showCatName val="0"/>
          <c:showSerName val="0"/>
          <c:showPercent val="0"/>
          <c:showBubbleSize val="0"/>
        </c:dLbls>
        <c:gapWidth val="29"/>
        <c:overlap val="100"/>
        <c:axId val="2146327488"/>
        <c:axId val="2103205616"/>
      </c:barChart>
      <c:catAx>
        <c:axId val="2146327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2103205616"/>
        <c:crosses val="autoZero"/>
        <c:auto val="1"/>
        <c:lblAlgn val="ctr"/>
        <c:lblOffset val="100"/>
        <c:noMultiLvlLbl val="0"/>
      </c:catAx>
      <c:valAx>
        <c:axId val="2103205616"/>
        <c:scaling>
          <c:orientation val="minMax"/>
        </c:scaling>
        <c:delete val="1"/>
        <c:axPos val="l"/>
        <c:numFmt formatCode="_-* #,##0.0_-;\-* #,##0.0_-;_-* &quot;-&quot;??_-;_-@_-" sourceLinked="1"/>
        <c:majorTickMark val="none"/>
        <c:minorTickMark val="none"/>
        <c:tickLblPos val="nextTo"/>
        <c:crossAx val="2146327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0.0804</cdr:x>
      <cdr:y>0.0854</cdr:y>
    </cdr:from>
    <cdr:to>
      <cdr:x>0.86605</cdr:x>
      <cdr:y>0.85513</cdr:y>
    </cdr:to>
    <cdr:cxnSp macro="">
      <cdr:nvCxnSpPr>
        <cdr:cNvPr id="3" name="Elbow Connector 2">
          <a:extLst xmlns:a="http://schemas.openxmlformats.org/drawingml/2006/main">
            <a:ext uri="{FF2B5EF4-FFF2-40B4-BE49-F238E27FC236}">
              <a16:creationId xmlns:a16="http://schemas.microsoft.com/office/drawing/2014/main" id="{22F8F20F-90C7-6A46-B275-9DE54F4A9CDE}"/>
            </a:ext>
          </a:extLst>
        </cdr:cNvPr>
        <cdr:cNvCxnSpPr/>
      </cdr:nvCxnSpPr>
      <cdr:spPr>
        <a:xfrm xmlns:a="http://schemas.openxmlformats.org/drawingml/2006/main" rot="10800000" flipV="1">
          <a:off x="392814" y="381393"/>
          <a:ext cx="3838676" cy="3437586"/>
        </a:xfrm>
        <a:prstGeom xmlns:a="http://schemas.openxmlformats.org/drawingml/2006/main" prst="bentConnector3">
          <a:avLst>
            <a:gd name="adj1" fmla="val 100142"/>
          </a:avLst>
        </a:prstGeom>
        <a:ln xmlns:a="http://schemas.openxmlformats.org/drawingml/2006/main">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0.08219</cdr:x>
      <cdr:y>0.58677</cdr:y>
    </cdr:from>
    <cdr:to>
      <cdr:x>0.49773</cdr:x>
      <cdr:y>0.74983</cdr:y>
    </cdr:to>
    <cdr:cxnSp macro="">
      <cdr:nvCxnSpPr>
        <cdr:cNvPr id="10" name="Elbow Connector 9">
          <a:extLst xmlns:a="http://schemas.openxmlformats.org/drawingml/2006/main">
            <a:ext uri="{FF2B5EF4-FFF2-40B4-BE49-F238E27FC236}">
              <a16:creationId xmlns:a16="http://schemas.microsoft.com/office/drawing/2014/main" id="{C988813C-CE17-0B4B-9AD4-8770C19E566F}"/>
            </a:ext>
          </a:extLst>
        </cdr:cNvPr>
        <cdr:cNvCxnSpPr/>
      </cdr:nvCxnSpPr>
      <cdr:spPr>
        <a:xfrm xmlns:a="http://schemas.openxmlformats.org/drawingml/2006/main">
          <a:off x="401559" y="2620493"/>
          <a:ext cx="2030323" cy="728220"/>
        </a:xfrm>
        <a:prstGeom xmlns:a="http://schemas.openxmlformats.org/drawingml/2006/main" prst="bentConnector3">
          <a:avLst>
            <a:gd name="adj1" fmla="val 100256"/>
          </a:avLst>
        </a:prstGeom>
        <a:ln xmlns:a="http://schemas.openxmlformats.org/drawingml/2006/main">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6910D4-C926-44F8-9183-EB7F2C3FA876}" type="datetimeFigureOut">
              <a:rPr lang="en-US" smtClean="0"/>
              <a:t>5/18/2023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B7FAB5-7A27-43B4-ABD4-D67DB4CD7B3F}" type="slidenum">
              <a:rPr lang="en-US" smtClean="0"/>
              <a:t>‹#›</a:t>
            </a:fld>
            <a:endParaRPr lang="en-US" dirty="0"/>
          </a:p>
        </p:txBody>
      </p:sp>
    </p:spTree>
    <p:extLst>
      <p:ext uri="{BB962C8B-B14F-4D97-AF65-F5344CB8AC3E}">
        <p14:creationId xmlns:p14="http://schemas.microsoft.com/office/powerpoint/2010/main" val="21794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Record ETS prices were observed in the European Union (EU), California, New Zealand, and Republic of Korea, among other markets</a:t>
            </a:r>
            <a:endParaRPr lang="en-US" dirty="0"/>
          </a:p>
        </p:txBody>
      </p:sp>
      <p:sp>
        <p:nvSpPr>
          <p:cNvPr id="4" name="Slide Number Placeholder 3"/>
          <p:cNvSpPr>
            <a:spLocks noGrp="1"/>
          </p:cNvSpPr>
          <p:nvPr>
            <p:ph type="sldNum" sz="quarter" idx="5"/>
          </p:nvPr>
        </p:nvSpPr>
        <p:spPr/>
        <p:txBody>
          <a:bodyPr/>
          <a:lstStyle/>
          <a:p>
            <a:fld id="{D1B7FAB5-7A27-43B4-ABD4-D67DB4CD7B3F}" type="slidenum">
              <a:rPr lang="en-US" smtClean="0"/>
              <a:t>3</a:t>
            </a:fld>
            <a:endParaRPr lang="en-US" dirty="0"/>
          </a:p>
        </p:txBody>
      </p:sp>
    </p:spTree>
    <p:extLst>
      <p:ext uri="{BB962C8B-B14F-4D97-AF65-F5344CB8AC3E}">
        <p14:creationId xmlns:p14="http://schemas.microsoft.com/office/powerpoint/2010/main" val="3134707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1B7FAB5-7A27-43B4-ABD4-D67DB4CD7B3F}" type="slidenum">
              <a:rPr lang="en-US" smtClean="0"/>
              <a:t>8</a:t>
            </a:fld>
            <a:endParaRPr lang="en-US" dirty="0"/>
          </a:p>
        </p:txBody>
      </p:sp>
    </p:spTree>
    <p:extLst>
      <p:ext uri="{BB962C8B-B14F-4D97-AF65-F5344CB8AC3E}">
        <p14:creationId xmlns:p14="http://schemas.microsoft.com/office/powerpoint/2010/main" val="593982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Dedicated climate finance: $3-4B a year</a:t>
            </a:r>
          </a:p>
          <a:p>
            <a:r>
              <a:rPr lang="en-US" dirty="0"/>
              <a:t>Development finance with climate co-benefit: $50-70 B/ year</a:t>
            </a:r>
          </a:p>
          <a:p>
            <a:r>
              <a:rPr lang="en-US" dirty="0"/>
              <a:t>Other climate finance: ~500-600 B/ year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274849-3A7B-42C2-B904-47F997EF28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1904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Technical assistance, development of policies and institutions and cross-country learning</a:t>
            </a:r>
          </a:p>
          <a:p>
            <a:r>
              <a:rPr lang="en-US" dirty="0"/>
              <a:t>Learning-by-doing though WBG lending and Carbon Funds</a:t>
            </a:r>
          </a:p>
          <a:p>
            <a:r>
              <a:rPr lang="en-US" dirty="0"/>
              <a:t>Developing the market infrastructure and new products like guarantees, carbon bonds</a:t>
            </a:r>
          </a:p>
        </p:txBody>
      </p:sp>
      <p:sp>
        <p:nvSpPr>
          <p:cNvPr id="4" name="Slide Number Placeholder 3"/>
          <p:cNvSpPr>
            <a:spLocks noGrp="1"/>
          </p:cNvSpPr>
          <p:nvPr>
            <p:ph type="sldNum" sz="quarter" idx="5"/>
          </p:nvPr>
        </p:nvSpPr>
        <p:spPr/>
        <p:txBody>
          <a:bodyPr/>
          <a:lstStyle/>
          <a:p>
            <a:fld id="{1E2417D3-9A21-446B-A48B-D6F2430DD570}" type="slidenum">
              <a:rPr lang="en-US" smtClean="0"/>
              <a:t>18</a:t>
            </a:fld>
            <a:endParaRPr lang="en-US"/>
          </a:p>
        </p:txBody>
      </p:sp>
    </p:spTree>
    <p:extLst>
      <p:ext uri="{BB962C8B-B14F-4D97-AF65-F5344CB8AC3E}">
        <p14:creationId xmlns:p14="http://schemas.microsoft.com/office/powerpoint/2010/main" val="13851076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5F7B28-604E-4992-9E1D-521E8F24F3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806" t="46896" r="22271" b="4991"/>
          <a:stretch/>
        </p:blipFill>
        <p:spPr>
          <a:xfrm>
            <a:off x="0" y="0"/>
            <a:ext cx="12192000" cy="6858000"/>
          </a:xfrm>
          <a:prstGeom prst="rect">
            <a:avLst/>
          </a:prstGeom>
        </p:spPr>
      </p:pic>
      <p:sp>
        <p:nvSpPr>
          <p:cNvPr id="2" name="Title 1">
            <a:extLst>
              <a:ext uri="{FF2B5EF4-FFF2-40B4-BE49-F238E27FC236}">
                <a16:creationId xmlns:a16="http://schemas.microsoft.com/office/drawing/2014/main" id="{80C3EF77-1F03-4A5D-A151-80AFD1C54876}"/>
              </a:ext>
            </a:extLst>
          </p:cNvPr>
          <p:cNvSpPr>
            <a:spLocks noGrp="1"/>
          </p:cNvSpPr>
          <p:nvPr>
            <p:ph type="ctrTitle"/>
          </p:nvPr>
        </p:nvSpPr>
        <p:spPr>
          <a:xfrm>
            <a:off x="1524000" y="1122363"/>
            <a:ext cx="9144000" cy="2387600"/>
          </a:xfrm>
        </p:spPr>
        <p:txBody>
          <a:bodyPr anchor="b">
            <a:normAutofit/>
          </a:bodyPr>
          <a:lstStyle>
            <a:lvl1pPr algn="l">
              <a:defRPr sz="8000">
                <a:latin typeface="Merriweather" panose="00000500000000000000" pitchFamily="2"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C5AFFA8-EA1A-4E92-867F-BE7FCA161A1F}"/>
              </a:ext>
            </a:extLst>
          </p:cNvPr>
          <p:cNvSpPr>
            <a:spLocks noGrp="1"/>
          </p:cNvSpPr>
          <p:nvPr>
            <p:ph type="subTitle" idx="1"/>
          </p:nvPr>
        </p:nvSpPr>
        <p:spPr>
          <a:xfrm>
            <a:off x="1524000" y="3602038"/>
            <a:ext cx="9144000" cy="1655762"/>
          </a:xfrm>
        </p:spPr>
        <p:txBody>
          <a:bodyPr>
            <a:normAutofit/>
          </a:bodyPr>
          <a:lstStyle>
            <a:lvl1pPr marL="0" indent="0" algn="l">
              <a:buNone/>
              <a:defRPr sz="2800">
                <a:latin typeface="Merriweather Light" panose="020B06040202020202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41941DA1-10FB-4EA1-91AD-12F16AD81910}"/>
              </a:ext>
            </a:extLst>
          </p:cNvPr>
          <p:cNvSpPr>
            <a:spLocks noGrp="1"/>
          </p:cNvSpPr>
          <p:nvPr>
            <p:ph type="dt" sz="half" idx="10"/>
          </p:nvPr>
        </p:nvSpPr>
        <p:spPr/>
        <p:txBody>
          <a:bodyPr/>
          <a:lstStyle>
            <a:lvl1pPr>
              <a:defRPr sz="1050">
                <a:latin typeface="Merriweather Light" panose="00000400000000000000" pitchFamily="2" charset="0"/>
              </a:defRPr>
            </a:lvl1pPr>
          </a:lstStyle>
          <a:p>
            <a:fld id="{2735EFAE-0FF9-453B-9B23-B3C5AF51C760}" type="datetimeFigureOut">
              <a:rPr lang="en-US" smtClean="0"/>
              <a:pPr/>
              <a:t>5/18/2023</a:t>
            </a:fld>
            <a:endParaRPr lang="en-US" dirty="0"/>
          </a:p>
        </p:txBody>
      </p:sp>
      <p:sp>
        <p:nvSpPr>
          <p:cNvPr id="5" name="Footer Placeholder 4">
            <a:extLst>
              <a:ext uri="{FF2B5EF4-FFF2-40B4-BE49-F238E27FC236}">
                <a16:creationId xmlns:a16="http://schemas.microsoft.com/office/drawing/2014/main" id="{E7FFD198-CD8C-45D1-8CCE-DA79241158C2}"/>
              </a:ext>
            </a:extLst>
          </p:cNvPr>
          <p:cNvSpPr>
            <a:spLocks noGrp="1"/>
          </p:cNvSpPr>
          <p:nvPr>
            <p:ph type="ftr" sz="quarter" idx="11"/>
          </p:nvPr>
        </p:nvSpPr>
        <p:spPr/>
        <p:txBody>
          <a:bodyPr/>
          <a:lstStyle>
            <a:lvl1pPr>
              <a:defRPr sz="1050">
                <a:latin typeface="Merriweather Light" panose="00000400000000000000" pitchFamily="2" charset="0"/>
              </a:defRPr>
            </a:lvl1pPr>
          </a:lstStyle>
          <a:p>
            <a:endParaRPr lang="en-US" dirty="0"/>
          </a:p>
        </p:txBody>
      </p:sp>
      <p:sp>
        <p:nvSpPr>
          <p:cNvPr id="6" name="Slide Number Placeholder 5">
            <a:extLst>
              <a:ext uri="{FF2B5EF4-FFF2-40B4-BE49-F238E27FC236}">
                <a16:creationId xmlns:a16="http://schemas.microsoft.com/office/drawing/2014/main" id="{19E90BC9-2D96-460F-A760-ED6F68997BE1}"/>
              </a:ext>
            </a:extLst>
          </p:cNvPr>
          <p:cNvSpPr>
            <a:spLocks noGrp="1"/>
          </p:cNvSpPr>
          <p:nvPr>
            <p:ph type="sldNum" sz="quarter" idx="12"/>
          </p:nvPr>
        </p:nvSpPr>
        <p:spPr/>
        <p:txBody>
          <a:bodyPr/>
          <a:lstStyle>
            <a:lvl1pPr>
              <a:defRPr sz="1050">
                <a:latin typeface="Merriweather Light" panose="00000400000000000000" pitchFamily="2" charset="0"/>
              </a:defRPr>
            </a:lvl1pPr>
          </a:lstStyle>
          <a:p>
            <a:fld id="{E07FFEE8-9259-4049-914C-8EC040191FA5}" type="slidenum">
              <a:rPr lang="en-US" smtClean="0"/>
              <a:pPr/>
              <a:t>‹#›</a:t>
            </a:fld>
            <a:endParaRPr lang="en-US" dirty="0"/>
          </a:p>
        </p:txBody>
      </p:sp>
    </p:spTree>
    <p:extLst>
      <p:ext uri="{BB962C8B-B14F-4D97-AF65-F5344CB8AC3E}">
        <p14:creationId xmlns:p14="http://schemas.microsoft.com/office/powerpoint/2010/main" val="369569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AA8628-5B83-420E-AC20-99976427D0C1}"/>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l="5884" t="22027" r="15051" b="-1747"/>
          <a:stretch/>
        </p:blipFill>
        <p:spPr>
          <a:xfrm>
            <a:off x="0" y="0"/>
            <a:ext cx="12192000" cy="7612607"/>
          </a:xfrm>
          <a:prstGeom prst="rect">
            <a:avLst/>
          </a:prstGeom>
        </p:spPr>
      </p:pic>
      <p:sp>
        <p:nvSpPr>
          <p:cNvPr id="2" name="Date Placeholder 1">
            <a:extLst>
              <a:ext uri="{FF2B5EF4-FFF2-40B4-BE49-F238E27FC236}">
                <a16:creationId xmlns:a16="http://schemas.microsoft.com/office/drawing/2014/main" id="{6DDF4C6E-B4FF-40A0-833B-D3890D5A0709}"/>
              </a:ext>
            </a:extLst>
          </p:cNvPr>
          <p:cNvSpPr>
            <a:spLocks noGrp="1"/>
          </p:cNvSpPr>
          <p:nvPr>
            <p:ph type="dt" sz="half" idx="10"/>
          </p:nvPr>
        </p:nvSpPr>
        <p:spPr/>
        <p:txBody>
          <a:bodyPr/>
          <a:lstStyle/>
          <a:p>
            <a:fld id="{2735EFAE-0FF9-453B-9B23-B3C5AF51C760}" type="datetimeFigureOut">
              <a:rPr lang="en-US" smtClean="0"/>
              <a:t>5/18/2023</a:t>
            </a:fld>
            <a:endParaRPr lang="en-US" dirty="0"/>
          </a:p>
        </p:txBody>
      </p:sp>
      <p:sp>
        <p:nvSpPr>
          <p:cNvPr id="3" name="Footer Placeholder 2">
            <a:extLst>
              <a:ext uri="{FF2B5EF4-FFF2-40B4-BE49-F238E27FC236}">
                <a16:creationId xmlns:a16="http://schemas.microsoft.com/office/drawing/2014/main" id="{AD355630-BBED-43BA-B3F1-CD7FBF1F1DC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2E2BAD3-A38E-4608-9D95-C033AEB610B0}"/>
              </a:ext>
            </a:extLst>
          </p:cNvPr>
          <p:cNvSpPr>
            <a:spLocks noGrp="1"/>
          </p:cNvSpPr>
          <p:nvPr>
            <p:ph type="sldNum" sz="quarter" idx="12"/>
          </p:nvPr>
        </p:nvSpPr>
        <p:spPr/>
        <p:txBody>
          <a:bodyPr/>
          <a:lstStyle/>
          <a:p>
            <a:fld id="{E07FFEE8-9259-4049-914C-8EC040191FA5}" type="slidenum">
              <a:rPr lang="en-US" smtClean="0"/>
              <a:t>‹#›</a:t>
            </a:fld>
            <a:endParaRPr lang="en-US" dirty="0"/>
          </a:p>
        </p:txBody>
      </p:sp>
    </p:spTree>
    <p:extLst>
      <p:ext uri="{BB962C8B-B14F-4D97-AF65-F5344CB8AC3E}">
        <p14:creationId xmlns:p14="http://schemas.microsoft.com/office/powerpoint/2010/main" val="1993345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0" y="6432504"/>
            <a:ext cx="12192000" cy="425496"/>
          </a:xfrm>
          <a:prstGeom prst="rect">
            <a:avLst/>
          </a:prstGeom>
        </p:spPr>
      </p:pic>
      <p:sp>
        <p:nvSpPr>
          <p:cNvPr id="2" name="Holder 2"/>
          <p:cNvSpPr>
            <a:spLocks noGrp="1"/>
          </p:cNvSpPr>
          <p:nvPr>
            <p:ph type="title"/>
          </p:nvPr>
        </p:nvSpPr>
        <p:spPr>
          <a:xfrm>
            <a:off x="627298" y="441168"/>
            <a:ext cx="10598122" cy="353991"/>
          </a:xfrm>
          <a:prstGeom prst="rect">
            <a:avLst/>
          </a:prstGeom>
        </p:spPr>
        <p:txBody>
          <a:bodyPr lIns="0" tIns="0" rIns="0" bIns="0"/>
          <a:lstStyle>
            <a:lvl1pPr>
              <a:defRPr sz="2400" b="1" i="0">
                <a:solidFill>
                  <a:schemeClr val="accent1"/>
                </a:solidFill>
                <a:latin typeface="Helvetica Neue" charset="0"/>
                <a:ea typeface="Helvetica Neue" charset="0"/>
                <a:cs typeface="Helvetica Neue" charset="0"/>
              </a:defRPr>
            </a:lvl1pPr>
          </a:lstStyle>
          <a:p>
            <a:endParaRPr/>
          </a:p>
        </p:txBody>
      </p:sp>
      <p:sp>
        <p:nvSpPr>
          <p:cNvPr id="9" name="Rectangle 8"/>
          <p:cNvSpPr/>
          <p:nvPr userDrawn="1"/>
        </p:nvSpPr>
        <p:spPr>
          <a:xfrm>
            <a:off x="8591394" y="6201465"/>
            <a:ext cx="3096136" cy="656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3" name="Picture Placeholder 12"/>
          <p:cNvSpPr>
            <a:spLocks noGrp="1"/>
          </p:cNvSpPr>
          <p:nvPr>
            <p:ph type="pic" sz="quarter" idx="11"/>
          </p:nvPr>
        </p:nvSpPr>
        <p:spPr>
          <a:xfrm>
            <a:off x="6789165" y="887574"/>
            <a:ext cx="4436255" cy="5036645"/>
          </a:xfrm>
          <a:prstGeom prst="rect">
            <a:avLst/>
          </a:prstGeom>
        </p:spPr>
        <p:txBody>
          <a:bodyPr/>
          <a:lstStyle/>
          <a:p>
            <a:endParaRPr lang="en-US"/>
          </a:p>
        </p:txBody>
      </p:sp>
      <p:sp>
        <p:nvSpPr>
          <p:cNvPr id="11" name="Content Placeholder 3"/>
          <p:cNvSpPr>
            <a:spLocks noGrp="1"/>
          </p:cNvSpPr>
          <p:nvPr>
            <p:ph sz="half" idx="17"/>
          </p:nvPr>
        </p:nvSpPr>
        <p:spPr>
          <a:xfrm>
            <a:off x="623447" y="1488274"/>
            <a:ext cx="5237647" cy="4623207"/>
          </a:xfrm>
          <a:prstGeom prst="rect">
            <a:avLst/>
          </a:prstGeom>
        </p:spPr>
        <p:txBody>
          <a:bodyPr/>
          <a:lstStyle>
            <a:lvl1pPr marL="173279" indent="-173279">
              <a:buSzPct val="120000"/>
              <a:buFontTx/>
              <a:buBlip>
                <a:blip r:embed="rId3"/>
              </a:buBlip>
              <a:defRPr>
                <a:solidFill>
                  <a:schemeClr val="tx1"/>
                </a:solidFill>
                <a:latin typeface="Helvetica Neue" charset="0"/>
                <a:ea typeface="Helvetica Neue" charset="0"/>
                <a:cs typeface="Helvetica Neue" charset="0"/>
              </a:defRPr>
            </a:lvl1pPr>
            <a:lvl2pPr marL="450525" indent="-173279">
              <a:buSzPct val="120000"/>
              <a:buFont typeface="Arial" charset="0"/>
              <a:buChar char="•"/>
              <a:defRPr>
                <a:solidFill>
                  <a:schemeClr val="tx1"/>
                </a:solidFill>
                <a:latin typeface="Helvetica Neue" charset="0"/>
                <a:ea typeface="Helvetica Neue" charset="0"/>
                <a:cs typeface="Helvetica Neue" charset="0"/>
              </a:defRPr>
            </a:lvl2pPr>
            <a:lvl3pPr marL="727771" indent="-173279">
              <a:buSzPct val="120000"/>
              <a:buFont typeface="Courier New" charset="0"/>
              <a:buChar char="o"/>
              <a:defRPr>
                <a:solidFill>
                  <a:schemeClr val="tx1"/>
                </a:solidFill>
                <a:latin typeface="Helvetica Neue" charset="0"/>
                <a:ea typeface="Helvetica Neue" charset="0"/>
                <a:cs typeface="Helvetica Neue" charset="0"/>
              </a:defRPr>
            </a:lvl3pPr>
            <a:lvl4pPr marL="1005017" indent="-173279">
              <a:buSzPct val="120000"/>
              <a:buFont typeface="Wingdings" charset="2"/>
              <a:buChar char="§"/>
              <a:defRPr>
                <a:solidFill>
                  <a:schemeClr val="tx1"/>
                </a:solidFill>
                <a:latin typeface="Helvetica Neue" charset="0"/>
                <a:ea typeface="Helvetica Neue" charset="0"/>
                <a:cs typeface="Helvetica Neue" charset="0"/>
              </a:defRPr>
            </a:lvl4pPr>
            <a:lvl5pPr marL="1282263" indent="-173279">
              <a:buSzPct val="120000"/>
              <a:buFont typeface="AppleSymbols" charset="0"/>
              <a:buChar char="⎻"/>
              <a:defRPr>
                <a:solidFill>
                  <a:schemeClr val="tx1"/>
                </a:solidFill>
                <a:latin typeface="Helvetica Neue" charset="0"/>
                <a:ea typeface="Helvetica Neue" charset="0"/>
                <a:cs typeface="Helvetica Neue"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4"/>
          <a:stretch>
            <a:fillRect/>
          </a:stretch>
        </p:blipFill>
        <p:spPr>
          <a:xfrm>
            <a:off x="9044606" y="6363804"/>
            <a:ext cx="2180814" cy="425496"/>
          </a:xfrm>
          <a:prstGeom prst="rect">
            <a:avLst/>
          </a:prstGeom>
        </p:spPr>
      </p:pic>
    </p:spTree>
    <p:extLst>
      <p:ext uri="{BB962C8B-B14F-4D97-AF65-F5344CB8AC3E}">
        <p14:creationId xmlns:p14="http://schemas.microsoft.com/office/powerpoint/2010/main" val="3200836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86B7BE"/>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5DB4AB8-DC86-41EF-8DA6-20ECDCC662B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807" t="46896" r="22272" b="4991"/>
          <a:stretch/>
        </p:blipFill>
        <p:spPr>
          <a:xfrm>
            <a:off x="-1" y="0"/>
            <a:ext cx="12192001" cy="6858000"/>
          </a:xfrm>
          <a:prstGeom prst="rect">
            <a:avLst/>
          </a:prstGeom>
        </p:spPr>
      </p:pic>
      <p:sp>
        <p:nvSpPr>
          <p:cNvPr id="2" name="Title 1">
            <a:extLst>
              <a:ext uri="{FF2B5EF4-FFF2-40B4-BE49-F238E27FC236}">
                <a16:creationId xmlns:a16="http://schemas.microsoft.com/office/drawing/2014/main" id="{80C3EF77-1F03-4A5D-A151-80AFD1C54876}"/>
              </a:ext>
            </a:extLst>
          </p:cNvPr>
          <p:cNvSpPr>
            <a:spLocks noGrp="1"/>
          </p:cNvSpPr>
          <p:nvPr>
            <p:ph type="ctrTitle"/>
          </p:nvPr>
        </p:nvSpPr>
        <p:spPr>
          <a:xfrm>
            <a:off x="1524000" y="1122363"/>
            <a:ext cx="9144000" cy="2387600"/>
          </a:xfrm>
        </p:spPr>
        <p:txBody>
          <a:bodyPr anchor="b">
            <a:normAutofit/>
          </a:bodyPr>
          <a:lstStyle>
            <a:lvl1pPr algn="l">
              <a:defRPr sz="8000">
                <a:solidFill>
                  <a:srgbClr val="142967"/>
                </a:solidFill>
                <a:latin typeface="Merriweather" panose="00000500000000000000" pitchFamily="2"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C5AFFA8-EA1A-4E92-867F-BE7FCA161A1F}"/>
              </a:ext>
            </a:extLst>
          </p:cNvPr>
          <p:cNvSpPr>
            <a:spLocks noGrp="1"/>
          </p:cNvSpPr>
          <p:nvPr>
            <p:ph type="subTitle" idx="1"/>
          </p:nvPr>
        </p:nvSpPr>
        <p:spPr>
          <a:xfrm>
            <a:off x="1524000" y="3602038"/>
            <a:ext cx="9144000" cy="1655762"/>
          </a:xfrm>
        </p:spPr>
        <p:txBody>
          <a:bodyPr>
            <a:normAutofit/>
          </a:bodyPr>
          <a:lstStyle>
            <a:lvl1pPr marL="0" indent="0" algn="l">
              <a:buNone/>
              <a:defRPr sz="2800">
                <a:solidFill>
                  <a:srgbClr val="142967"/>
                </a:solidFill>
                <a:latin typeface="Merriweather Light" panose="020B06040202020202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41941DA1-10FB-4EA1-91AD-12F16AD81910}"/>
              </a:ext>
            </a:extLst>
          </p:cNvPr>
          <p:cNvSpPr>
            <a:spLocks noGrp="1"/>
          </p:cNvSpPr>
          <p:nvPr>
            <p:ph type="dt" sz="half" idx="10"/>
          </p:nvPr>
        </p:nvSpPr>
        <p:spPr/>
        <p:txBody>
          <a:bodyPr/>
          <a:lstStyle>
            <a:lvl1pPr>
              <a:defRPr sz="1050">
                <a:solidFill>
                  <a:srgbClr val="142967"/>
                </a:solidFill>
                <a:latin typeface="Merriweather Light" panose="00000400000000000000" pitchFamily="2" charset="0"/>
              </a:defRPr>
            </a:lvl1pPr>
          </a:lstStyle>
          <a:p>
            <a:fld id="{2735EFAE-0FF9-453B-9B23-B3C5AF51C760}" type="datetimeFigureOut">
              <a:rPr lang="en-US" smtClean="0"/>
              <a:pPr/>
              <a:t>5/18/2023</a:t>
            </a:fld>
            <a:endParaRPr lang="en-US" dirty="0"/>
          </a:p>
        </p:txBody>
      </p:sp>
      <p:sp>
        <p:nvSpPr>
          <p:cNvPr id="5" name="Footer Placeholder 4">
            <a:extLst>
              <a:ext uri="{FF2B5EF4-FFF2-40B4-BE49-F238E27FC236}">
                <a16:creationId xmlns:a16="http://schemas.microsoft.com/office/drawing/2014/main" id="{E7FFD198-CD8C-45D1-8CCE-DA79241158C2}"/>
              </a:ext>
            </a:extLst>
          </p:cNvPr>
          <p:cNvSpPr>
            <a:spLocks noGrp="1"/>
          </p:cNvSpPr>
          <p:nvPr>
            <p:ph type="ftr" sz="quarter" idx="11"/>
          </p:nvPr>
        </p:nvSpPr>
        <p:spPr/>
        <p:txBody>
          <a:bodyPr/>
          <a:lstStyle>
            <a:lvl1pPr>
              <a:defRPr sz="1050">
                <a:solidFill>
                  <a:srgbClr val="142967"/>
                </a:solidFill>
                <a:latin typeface="Merriweather Light" panose="00000400000000000000" pitchFamily="2" charset="0"/>
              </a:defRPr>
            </a:lvl1pPr>
          </a:lstStyle>
          <a:p>
            <a:endParaRPr lang="en-US" dirty="0"/>
          </a:p>
        </p:txBody>
      </p:sp>
      <p:sp>
        <p:nvSpPr>
          <p:cNvPr id="6" name="Slide Number Placeholder 5">
            <a:extLst>
              <a:ext uri="{FF2B5EF4-FFF2-40B4-BE49-F238E27FC236}">
                <a16:creationId xmlns:a16="http://schemas.microsoft.com/office/drawing/2014/main" id="{19E90BC9-2D96-460F-A760-ED6F68997BE1}"/>
              </a:ext>
            </a:extLst>
          </p:cNvPr>
          <p:cNvSpPr>
            <a:spLocks noGrp="1"/>
          </p:cNvSpPr>
          <p:nvPr>
            <p:ph type="sldNum" sz="quarter" idx="12"/>
          </p:nvPr>
        </p:nvSpPr>
        <p:spPr/>
        <p:txBody>
          <a:bodyPr/>
          <a:lstStyle>
            <a:lvl1pPr>
              <a:defRPr sz="1050">
                <a:solidFill>
                  <a:srgbClr val="142967"/>
                </a:solidFill>
                <a:latin typeface="Merriweather Light" panose="00000400000000000000" pitchFamily="2" charset="0"/>
              </a:defRPr>
            </a:lvl1pPr>
          </a:lstStyle>
          <a:p>
            <a:fld id="{E07FFEE8-9259-4049-914C-8EC040191FA5}" type="slidenum">
              <a:rPr lang="en-US" smtClean="0"/>
              <a:pPr/>
              <a:t>‹#›</a:t>
            </a:fld>
            <a:endParaRPr lang="en-US" dirty="0"/>
          </a:p>
        </p:txBody>
      </p:sp>
    </p:spTree>
    <p:extLst>
      <p:ext uri="{BB962C8B-B14F-4D97-AF65-F5344CB8AC3E}">
        <p14:creationId xmlns:p14="http://schemas.microsoft.com/office/powerpoint/2010/main" val="3582228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C72D2A-2B00-4E9A-B267-CE8B512C04ED}"/>
              </a:ext>
            </a:extLst>
          </p:cNvPr>
          <p:cNvSpPr/>
          <p:nvPr userDrawn="1"/>
        </p:nvSpPr>
        <p:spPr>
          <a:xfrm>
            <a:off x="0" y="6356350"/>
            <a:ext cx="12192000" cy="501650"/>
          </a:xfrm>
          <a:prstGeom prst="rect">
            <a:avLst/>
          </a:prstGeom>
          <a:solidFill>
            <a:srgbClr val="86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774EB6-0753-4BD1-B953-65D57E68B060}"/>
              </a:ext>
            </a:extLst>
          </p:cNvPr>
          <p:cNvSpPr>
            <a:spLocks noGrp="1"/>
          </p:cNvSpPr>
          <p:nvPr>
            <p:ph type="title"/>
          </p:nvPr>
        </p:nvSpPr>
        <p:spPr/>
        <p:txBody>
          <a:bodyPr>
            <a:noAutofit/>
          </a:bodyPr>
          <a:lstStyle>
            <a:lvl1pPr>
              <a:defRPr sz="5400">
                <a:solidFill>
                  <a:srgbClr val="25C0CB"/>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C13344-8982-47BE-8F84-4AA92ACA63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7FBC88-A39E-4838-8D93-550DA26D272C}"/>
              </a:ext>
            </a:extLst>
          </p:cNvPr>
          <p:cNvSpPr>
            <a:spLocks noGrp="1"/>
          </p:cNvSpPr>
          <p:nvPr>
            <p:ph type="dt" sz="half" idx="10"/>
          </p:nvPr>
        </p:nvSpPr>
        <p:spPr/>
        <p:txBody>
          <a:bodyPr/>
          <a:lstStyle>
            <a:lvl1pPr>
              <a:defRPr>
                <a:solidFill>
                  <a:schemeClr val="bg1"/>
                </a:solidFill>
              </a:defRPr>
            </a:lvl1pPr>
          </a:lstStyle>
          <a:p>
            <a:fld id="{2735EFAE-0FF9-453B-9B23-B3C5AF51C760}" type="datetimeFigureOut">
              <a:rPr lang="en-US" smtClean="0"/>
              <a:pPr/>
              <a:t>5/18/2023</a:t>
            </a:fld>
            <a:endParaRPr lang="en-US" dirty="0"/>
          </a:p>
        </p:txBody>
      </p:sp>
      <p:sp>
        <p:nvSpPr>
          <p:cNvPr id="5" name="Footer Placeholder 4">
            <a:extLst>
              <a:ext uri="{FF2B5EF4-FFF2-40B4-BE49-F238E27FC236}">
                <a16:creationId xmlns:a16="http://schemas.microsoft.com/office/drawing/2014/main" id="{D40183BD-5A8E-4624-81DC-2EC538AEB4D5}"/>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4E8DDF28-8019-4AED-97FA-5BF5F23E623E}"/>
              </a:ext>
            </a:extLst>
          </p:cNvPr>
          <p:cNvSpPr>
            <a:spLocks noGrp="1"/>
          </p:cNvSpPr>
          <p:nvPr>
            <p:ph type="sldNum" sz="quarter" idx="12"/>
          </p:nvPr>
        </p:nvSpPr>
        <p:spPr/>
        <p:txBody>
          <a:bodyPr/>
          <a:lstStyle>
            <a:lvl1pPr>
              <a:defRPr>
                <a:solidFill>
                  <a:schemeClr val="bg1"/>
                </a:solidFill>
              </a:defRPr>
            </a:lvl1pPr>
          </a:lstStyle>
          <a:p>
            <a:fld id="{E07FFEE8-9259-4049-914C-8EC040191FA5}" type="slidenum">
              <a:rPr lang="en-US" smtClean="0"/>
              <a:pPr/>
              <a:t>‹#›</a:t>
            </a:fld>
            <a:endParaRPr lang="en-US" dirty="0"/>
          </a:p>
        </p:txBody>
      </p:sp>
    </p:spTree>
    <p:extLst>
      <p:ext uri="{BB962C8B-B14F-4D97-AF65-F5344CB8AC3E}">
        <p14:creationId xmlns:p14="http://schemas.microsoft.com/office/powerpoint/2010/main" val="576971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C72D2A-2B00-4E9A-B267-CE8B512C04ED}"/>
              </a:ext>
            </a:extLst>
          </p:cNvPr>
          <p:cNvSpPr/>
          <p:nvPr userDrawn="1"/>
        </p:nvSpPr>
        <p:spPr>
          <a:xfrm>
            <a:off x="0" y="6356350"/>
            <a:ext cx="12192000" cy="501650"/>
          </a:xfrm>
          <a:prstGeom prst="rect">
            <a:avLst/>
          </a:prstGeom>
          <a:solidFill>
            <a:srgbClr val="AB6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774EB6-0753-4BD1-B953-65D57E68B060}"/>
              </a:ext>
            </a:extLst>
          </p:cNvPr>
          <p:cNvSpPr>
            <a:spLocks noGrp="1"/>
          </p:cNvSpPr>
          <p:nvPr>
            <p:ph type="title"/>
          </p:nvPr>
        </p:nvSpPr>
        <p:spPr/>
        <p:txBody>
          <a:bodyPr>
            <a:noAutofit/>
          </a:bodyPr>
          <a:lstStyle>
            <a:lvl1pPr>
              <a:defRPr sz="5400">
                <a:solidFill>
                  <a:srgbClr val="F0496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C13344-8982-47BE-8F84-4AA92ACA63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7FBC88-A39E-4838-8D93-550DA26D272C}"/>
              </a:ext>
            </a:extLst>
          </p:cNvPr>
          <p:cNvSpPr>
            <a:spLocks noGrp="1"/>
          </p:cNvSpPr>
          <p:nvPr>
            <p:ph type="dt" sz="half" idx="10"/>
          </p:nvPr>
        </p:nvSpPr>
        <p:spPr/>
        <p:txBody>
          <a:bodyPr/>
          <a:lstStyle>
            <a:lvl1pPr>
              <a:defRPr>
                <a:solidFill>
                  <a:schemeClr val="bg1"/>
                </a:solidFill>
              </a:defRPr>
            </a:lvl1pPr>
          </a:lstStyle>
          <a:p>
            <a:fld id="{2735EFAE-0FF9-453B-9B23-B3C5AF51C760}" type="datetimeFigureOut">
              <a:rPr lang="en-US" smtClean="0"/>
              <a:pPr/>
              <a:t>5/18/2023</a:t>
            </a:fld>
            <a:endParaRPr lang="en-US" dirty="0"/>
          </a:p>
        </p:txBody>
      </p:sp>
      <p:sp>
        <p:nvSpPr>
          <p:cNvPr id="5" name="Footer Placeholder 4">
            <a:extLst>
              <a:ext uri="{FF2B5EF4-FFF2-40B4-BE49-F238E27FC236}">
                <a16:creationId xmlns:a16="http://schemas.microsoft.com/office/drawing/2014/main" id="{D40183BD-5A8E-4624-81DC-2EC538AEB4D5}"/>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4E8DDF28-8019-4AED-97FA-5BF5F23E623E}"/>
              </a:ext>
            </a:extLst>
          </p:cNvPr>
          <p:cNvSpPr>
            <a:spLocks noGrp="1"/>
          </p:cNvSpPr>
          <p:nvPr>
            <p:ph type="sldNum" sz="quarter" idx="12"/>
          </p:nvPr>
        </p:nvSpPr>
        <p:spPr/>
        <p:txBody>
          <a:bodyPr/>
          <a:lstStyle>
            <a:lvl1pPr>
              <a:defRPr>
                <a:solidFill>
                  <a:schemeClr val="bg1"/>
                </a:solidFill>
              </a:defRPr>
            </a:lvl1pPr>
          </a:lstStyle>
          <a:p>
            <a:fld id="{E07FFEE8-9259-4049-914C-8EC040191FA5}" type="slidenum">
              <a:rPr lang="en-US" smtClean="0"/>
              <a:pPr/>
              <a:t>‹#›</a:t>
            </a:fld>
            <a:endParaRPr lang="en-US" dirty="0"/>
          </a:p>
        </p:txBody>
      </p:sp>
    </p:spTree>
    <p:extLst>
      <p:ext uri="{BB962C8B-B14F-4D97-AF65-F5344CB8AC3E}">
        <p14:creationId xmlns:p14="http://schemas.microsoft.com/office/powerpoint/2010/main" val="760694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C72D2A-2B00-4E9A-B267-CE8B512C04ED}"/>
              </a:ext>
            </a:extLst>
          </p:cNvPr>
          <p:cNvSpPr/>
          <p:nvPr userDrawn="1"/>
        </p:nvSpPr>
        <p:spPr>
          <a:xfrm>
            <a:off x="0" y="6356350"/>
            <a:ext cx="12192000" cy="501650"/>
          </a:xfrm>
          <a:prstGeom prst="rect">
            <a:avLst/>
          </a:prstGeom>
          <a:solidFill>
            <a:srgbClr val="523F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774EB6-0753-4BD1-B953-65D57E68B060}"/>
              </a:ext>
            </a:extLst>
          </p:cNvPr>
          <p:cNvSpPr>
            <a:spLocks noGrp="1"/>
          </p:cNvSpPr>
          <p:nvPr>
            <p:ph type="title"/>
          </p:nvPr>
        </p:nvSpPr>
        <p:spPr/>
        <p:txBody>
          <a:bodyPr>
            <a:noAutofit/>
          </a:bodyPr>
          <a:lstStyle>
            <a:lvl1pPr>
              <a:defRPr sz="5400">
                <a:solidFill>
                  <a:srgbClr val="851E6F"/>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C13344-8982-47BE-8F84-4AA92ACA63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7FBC88-A39E-4838-8D93-550DA26D272C}"/>
              </a:ext>
            </a:extLst>
          </p:cNvPr>
          <p:cNvSpPr>
            <a:spLocks noGrp="1"/>
          </p:cNvSpPr>
          <p:nvPr>
            <p:ph type="dt" sz="half" idx="10"/>
          </p:nvPr>
        </p:nvSpPr>
        <p:spPr/>
        <p:txBody>
          <a:bodyPr/>
          <a:lstStyle>
            <a:lvl1pPr>
              <a:defRPr>
                <a:solidFill>
                  <a:schemeClr val="bg1"/>
                </a:solidFill>
              </a:defRPr>
            </a:lvl1pPr>
          </a:lstStyle>
          <a:p>
            <a:fld id="{2735EFAE-0FF9-453B-9B23-B3C5AF51C760}" type="datetimeFigureOut">
              <a:rPr lang="en-US" smtClean="0"/>
              <a:pPr/>
              <a:t>5/18/2023</a:t>
            </a:fld>
            <a:endParaRPr lang="en-US" dirty="0"/>
          </a:p>
        </p:txBody>
      </p:sp>
      <p:sp>
        <p:nvSpPr>
          <p:cNvPr id="5" name="Footer Placeholder 4">
            <a:extLst>
              <a:ext uri="{FF2B5EF4-FFF2-40B4-BE49-F238E27FC236}">
                <a16:creationId xmlns:a16="http://schemas.microsoft.com/office/drawing/2014/main" id="{D40183BD-5A8E-4624-81DC-2EC538AEB4D5}"/>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4E8DDF28-8019-4AED-97FA-5BF5F23E623E}"/>
              </a:ext>
            </a:extLst>
          </p:cNvPr>
          <p:cNvSpPr>
            <a:spLocks noGrp="1"/>
          </p:cNvSpPr>
          <p:nvPr>
            <p:ph type="sldNum" sz="quarter" idx="12"/>
          </p:nvPr>
        </p:nvSpPr>
        <p:spPr/>
        <p:txBody>
          <a:bodyPr/>
          <a:lstStyle>
            <a:lvl1pPr>
              <a:defRPr>
                <a:solidFill>
                  <a:schemeClr val="bg1"/>
                </a:solidFill>
              </a:defRPr>
            </a:lvl1pPr>
          </a:lstStyle>
          <a:p>
            <a:fld id="{E07FFEE8-9259-4049-914C-8EC040191FA5}" type="slidenum">
              <a:rPr lang="en-US" smtClean="0"/>
              <a:pPr/>
              <a:t>‹#›</a:t>
            </a:fld>
            <a:endParaRPr lang="en-US" dirty="0"/>
          </a:p>
        </p:txBody>
      </p:sp>
    </p:spTree>
    <p:extLst>
      <p:ext uri="{BB962C8B-B14F-4D97-AF65-F5344CB8AC3E}">
        <p14:creationId xmlns:p14="http://schemas.microsoft.com/office/powerpoint/2010/main" val="3753086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C4985FC-8DBF-42EA-AC7D-28046D3A9F76}"/>
              </a:ext>
            </a:extLst>
          </p:cNvPr>
          <p:cNvSpPr/>
          <p:nvPr userDrawn="1"/>
        </p:nvSpPr>
        <p:spPr>
          <a:xfrm>
            <a:off x="0" y="0"/>
            <a:ext cx="3029803" cy="6858000"/>
          </a:xfrm>
          <a:prstGeom prst="rect">
            <a:avLst/>
          </a:prstGeom>
          <a:solidFill>
            <a:srgbClr val="86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983958-4C12-414D-A857-F40EE0B4CFFC}"/>
              </a:ext>
            </a:extLst>
          </p:cNvPr>
          <p:cNvSpPr>
            <a:spLocks noGrp="1"/>
          </p:cNvSpPr>
          <p:nvPr>
            <p:ph type="title"/>
          </p:nvPr>
        </p:nvSpPr>
        <p:spPr>
          <a:xfrm>
            <a:off x="243682" y="187324"/>
            <a:ext cx="2560710" cy="6513727"/>
          </a:xfrm>
        </p:spPr>
        <p:txBody>
          <a:bodyPr anchor="t" anchorCtr="0"/>
          <a:lstStyle>
            <a:lvl1pPr>
              <a:defRPr sz="32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E4544AD-3963-4973-9C17-AD095DC10FAC}"/>
              </a:ext>
            </a:extLst>
          </p:cNvPr>
          <p:cNvSpPr>
            <a:spLocks noGrp="1"/>
          </p:cNvSpPr>
          <p:nvPr>
            <p:ph idx="1"/>
          </p:nvPr>
        </p:nvSpPr>
        <p:spPr>
          <a:xfrm>
            <a:off x="3275463" y="187325"/>
            <a:ext cx="8672856" cy="56737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1612772-D808-450B-B203-6253347069F1}"/>
              </a:ext>
            </a:extLst>
          </p:cNvPr>
          <p:cNvSpPr>
            <a:spLocks noGrp="1"/>
          </p:cNvSpPr>
          <p:nvPr>
            <p:ph type="dt" sz="half" idx="10"/>
          </p:nvPr>
        </p:nvSpPr>
        <p:spPr>
          <a:xfrm>
            <a:off x="3275463" y="6436559"/>
            <a:ext cx="1894076" cy="365125"/>
          </a:xfrm>
        </p:spPr>
        <p:txBody>
          <a:bodyPr/>
          <a:lstStyle/>
          <a:p>
            <a:fld id="{2735EFAE-0FF9-453B-9B23-B3C5AF51C760}" type="datetimeFigureOut">
              <a:rPr lang="en-US" smtClean="0"/>
              <a:t>5/18/2023</a:t>
            </a:fld>
            <a:endParaRPr lang="en-US" dirty="0"/>
          </a:p>
        </p:txBody>
      </p:sp>
      <p:sp>
        <p:nvSpPr>
          <p:cNvPr id="6" name="Footer Placeholder 5">
            <a:extLst>
              <a:ext uri="{FF2B5EF4-FFF2-40B4-BE49-F238E27FC236}">
                <a16:creationId xmlns:a16="http://schemas.microsoft.com/office/drawing/2014/main" id="{069E9BD4-C35C-426D-B21F-89350973219B}"/>
              </a:ext>
            </a:extLst>
          </p:cNvPr>
          <p:cNvSpPr>
            <a:spLocks noGrp="1"/>
          </p:cNvSpPr>
          <p:nvPr>
            <p:ph type="ftr" sz="quarter" idx="11"/>
          </p:nvPr>
        </p:nvSpPr>
        <p:spPr>
          <a:xfrm>
            <a:off x="5963158" y="6436559"/>
            <a:ext cx="3424451" cy="365125"/>
          </a:xfrm>
        </p:spPr>
        <p:txBody>
          <a:bodyPr/>
          <a:lstStyle/>
          <a:p>
            <a:endParaRPr lang="en-US" dirty="0"/>
          </a:p>
        </p:txBody>
      </p:sp>
      <p:sp>
        <p:nvSpPr>
          <p:cNvPr id="7" name="Slide Number Placeholder 6">
            <a:extLst>
              <a:ext uri="{FF2B5EF4-FFF2-40B4-BE49-F238E27FC236}">
                <a16:creationId xmlns:a16="http://schemas.microsoft.com/office/drawing/2014/main" id="{B4E9D8BF-23AB-4F4D-B92B-8345954D1082}"/>
              </a:ext>
            </a:extLst>
          </p:cNvPr>
          <p:cNvSpPr>
            <a:spLocks noGrp="1"/>
          </p:cNvSpPr>
          <p:nvPr>
            <p:ph type="sldNum" sz="quarter" idx="12"/>
          </p:nvPr>
        </p:nvSpPr>
        <p:spPr>
          <a:xfrm>
            <a:off x="10181229" y="6436560"/>
            <a:ext cx="1827663" cy="365125"/>
          </a:xfrm>
        </p:spPr>
        <p:txBody>
          <a:bodyPr/>
          <a:lstStyle/>
          <a:p>
            <a:fld id="{E07FFEE8-9259-4049-914C-8EC040191FA5}" type="slidenum">
              <a:rPr lang="en-US" smtClean="0"/>
              <a:t>‹#›</a:t>
            </a:fld>
            <a:endParaRPr lang="en-US" dirty="0"/>
          </a:p>
        </p:txBody>
      </p:sp>
      <p:pic>
        <p:nvPicPr>
          <p:cNvPr id="9" name="Picture 8">
            <a:extLst>
              <a:ext uri="{FF2B5EF4-FFF2-40B4-BE49-F238E27FC236}">
                <a16:creationId xmlns:a16="http://schemas.microsoft.com/office/drawing/2014/main" id="{ABB1707B-3A60-4886-ACCB-8DA97439678F}"/>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51198" t="63270" r="27802" b="5385"/>
          <a:stretch/>
        </p:blipFill>
        <p:spPr>
          <a:xfrm>
            <a:off x="-1" y="3429000"/>
            <a:ext cx="3029803" cy="3326849"/>
          </a:xfrm>
          <a:prstGeom prst="rect">
            <a:avLst/>
          </a:prstGeom>
        </p:spPr>
      </p:pic>
    </p:spTree>
    <p:extLst>
      <p:ext uri="{BB962C8B-B14F-4D97-AF65-F5344CB8AC3E}">
        <p14:creationId xmlns:p14="http://schemas.microsoft.com/office/powerpoint/2010/main" val="742801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C4985FC-8DBF-42EA-AC7D-28046D3A9F76}"/>
              </a:ext>
            </a:extLst>
          </p:cNvPr>
          <p:cNvSpPr/>
          <p:nvPr userDrawn="1"/>
        </p:nvSpPr>
        <p:spPr>
          <a:xfrm>
            <a:off x="0" y="0"/>
            <a:ext cx="3029803" cy="6858000"/>
          </a:xfrm>
          <a:prstGeom prst="rect">
            <a:avLst/>
          </a:prstGeom>
          <a:solidFill>
            <a:srgbClr val="DBB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983958-4C12-414D-A857-F40EE0B4CFFC}"/>
              </a:ext>
            </a:extLst>
          </p:cNvPr>
          <p:cNvSpPr>
            <a:spLocks noGrp="1"/>
          </p:cNvSpPr>
          <p:nvPr>
            <p:ph type="title"/>
          </p:nvPr>
        </p:nvSpPr>
        <p:spPr>
          <a:xfrm>
            <a:off x="243682" y="187324"/>
            <a:ext cx="2560710" cy="6513727"/>
          </a:xfrm>
        </p:spPr>
        <p:txBody>
          <a:bodyPr anchor="t" anchorCtr="0"/>
          <a:lstStyle>
            <a:lvl1pPr>
              <a:defRPr sz="32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E4544AD-3963-4973-9C17-AD095DC10FAC}"/>
              </a:ext>
            </a:extLst>
          </p:cNvPr>
          <p:cNvSpPr>
            <a:spLocks noGrp="1"/>
          </p:cNvSpPr>
          <p:nvPr>
            <p:ph idx="1"/>
          </p:nvPr>
        </p:nvSpPr>
        <p:spPr>
          <a:xfrm>
            <a:off x="3275463" y="187325"/>
            <a:ext cx="8672856" cy="56737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1612772-D808-450B-B203-6253347069F1}"/>
              </a:ext>
            </a:extLst>
          </p:cNvPr>
          <p:cNvSpPr>
            <a:spLocks noGrp="1"/>
          </p:cNvSpPr>
          <p:nvPr>
            <p:ph type="dt" sz="half" idx="10"/>
          </p:nvPr>
        </p:nvSpPr>
        <p:spPr>
          <a:xfrm>
            <a:off x="3275463" y="6436559"/>
            <a:ext cx="1894076" cy="365125"/>
          </a:xfrm>
        </p:spPr>
        <p:txBody>
          <a:bodyPr/>
          <a:lstStyle/>
          <a:p>
            <a:fld id="{2735EFAE-0FF9-453B-9B23-B3C5AF51C760}" type="datetimeFigureOut">
              <a:rPr lang="en-US" smtClean="0"/>
              <a:t>5/18/2023</a:t>
            </a:fld>
            <a:endParaRPr lang="en-US" dirty="0"/>
          </a:p>
        </p:txBody>
      </p:sp>
      <p:sp>
        <p:nvSpPr>
          <p:cNvPr id="6" name="Footer Placeholder 5">
            <a:extLst>
              <a:ext uri="{FF2B5EF4-FFF2-40B4-BE49-F238E27FC236}">
                <a16:creationId xmlns:a16="http://schemas.microsoft.com/office/drawing/2014/main" id="{069E9BD4-C35C-426D-B21F-89350973219B}"/>
              </a:ext>
            </a:extLst>
          </p:cNvPr>
          <p:cNvSpPr>
            <a:spLocks noGrp="1"/>
          </p:cNvSpPr>
          <p:nvPr>
            <p:ph type="ftr" sz="quarter" idx="11"/>
          </p:nvPr>
        </p:nvSpPr>
        <p:spPr>
          <a:xfrm>
            <a:off x="5963158" y="6436559"/>
            <a:ext cx="3424451" cy="365125"/>
          </a:xfrm>
        </p:spPr>
        <p:txBody>
          <a:bodyPr/>
          <a:lstStyle/>
          <a:p>
            <a:endParaRPr lang="en-US" dirty="0"/>
          </a:p>
        </p:txBody>
      </p:sp>
      <p:pic>
        <p:nvPicPr>
          <p:cNvPr id="9" name="Picture 8">
            <a:extLst>
              <a:ext uri="{FF2B5EF4-FFF2-40B4-BE49-F238E27FC236}">
                <a16:creationId xmlns:a16="http://schemas.microsoft.com/office/drawing/2014/main" id="{ABB1707B-3A60-4886-ACCB-8DA97439678F}"/>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16765" t="62508" r="62235" b="6147"/>
          <a:stretch/>
        </p:blipFill>
        <p:spPr>
          <a:xfrm>
            <a:off x="-1" y="3429000"/>
            <a:ext cx="3029803" cy="3326849"/>
          </a:xfrm>
          <a:prstGeom prst="rect">
            <a:avLst/>
          </a:prstGeom>
        </p:spPr>
      </p:pic>
      <p:sp>
        <p:nvSpPr>
          <p:cNvPr id="7" name="Slide Number Placeholder 6">
            <a:extLst>
              <a:ext uri="{FF2B5EF4-FFF2-40B4-BE49-F238E27FC236}">
                <a16:creationId xmlns:a16="http://schemas.microsoft.com/office/drawing/2014/main" id="{B4E9D8BF-23AB-4F4D-B92B-8345954D1082}"/>
              </a:ext>
            </a:extLst>
          </p:cNvPr>
          <p:cNvSpPr>
            <a:spLocks noGrp="1"/>
          </p:cNvSpPr>
          <p:nvPr>
            <p:ph type="sldNum" sz="quarter" idx="12"/>
          </p:nvPr>
        </p:nvSpPr>
        <p:spPr>
          <a:xfrm>
            <a:off x="10181229" y="6436560"/>
            <a:ext cx="1827663" cy="365125"/>
          </a:xfrm>
        </p:spPr>
        <p:txBody>
          <a:bodyPr/>
          <a:lstStyle/>
          <a:p>
            <a:fld id="{E07FFEE8-9259-4049-914C-8EC040191FA5}" type="slidenum">
              <a:rPr lang="en-US" smtClean="0"/>
              <a:t>‹#›</a:t>
            </a:fld>
            <a:endParaRPr lang="en-US" dirty="0"/>
          </a:p>
        </p:txBody>
      </p:sp>
    </p:spTree>
    <p:extLst>
      <p:ext uri="{BB962C8B-B14F-4D97-AF65-F5344CB8AC3E}">
        <p14:creationId xmlns:p14="http://schemas.microsoft.com/office/powerpoint/2010/main" val="3413854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C4985FC-8DBF-42EA-AC7D-28046D3A9F76}"/>
              </a:ext>
            </a:extLst>
          </p:cNvPr>
          <p:cNvSpPr/>
          <p:nvPr userDrawn="1"/>
        </p:nvSpPr>
        <p:spPr>
          <a:xfrm>
            <a:off x="0" y="0"/>
            <a:ext cx="3029803" cy="6858000"/>
          </a:xfrm>
          <a:prstGeom prst="rect">
            <a:avLst/>
          </a:prstGeom>
          <a:solidFill>
            <a:srgbClr val="523F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983958-4C12-414D-A857-F40EE0B4CFFC}"/>
              </a:ext>
            </a:extLst>
          </p:cNvPr>
          <p:cNvSpPr>
            <a:spLocks noGrp="1"/>
          </p:cNvSpPr>
          <p:nvPr>
            <p:ph type="title"/>
          </p:nvPr>
        </p:nvSpPr>
        <p:spPr>
          <a:xfrm>
            <a:off x="243682" y="187324"/>
            <a:ext cx="2560710" cy="6513727"/>
          </a:xfrm>
        </p:spPr>
        <p:txBody>
          <a:bodyPr anchor="t" anchorCtr="0"/>
          <a:lstStyle>
            <a:lvl1pPr>
              <a:defRPr sz="32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E4544AD-3963-4973-9C17-AD095DC10FAC}"/>
              </a:ext>
            </a:extLst>
          </p:cNvPr>
          <p:cNvSpPr>
            <a:spLocks noGrp="1"/>
          </p:cNvSpPr>
          <p:nvPr>
            <p:ph idx="1"/>
          </p:nvPr>
        </p:nvSpPr>
        <p:spPr>
          <a:xfrm>
            <a:off x="3275463" y="187325"/>
            <a:ext cx="8672856" cy="56737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1612772-D808-450B-B203-6253347069F1}"/>
              </a:ext>
            </a:extLst>
          </p:cNvPr>
          <p:cNvSpPr>
            <a:spLocks noGrp="1"/>
          </p:cNvSpPr>
          <p:nvPr>
            <p:ph type="dt" sz="half" idx="10"/>
          </p:nvPr>
        </p:nvSpPr>
        <p:spPr>
          <a:xfrm>
            <a:off x="3275463" y="6436559"/>
            <a:ext cx="1894076" cy="365125"/>
          </a:xfrm>
        </p:spPr>
        <p:txBody>
          <a:bodyPr/>
          <a:lstStyle/>
          <a:p>
            <a:fld id="{2735EFAE-0FF9-453B-9B23-B3C5AF51C760}" type="datetimeFigureOut">
              <a:rPr lang="en-US" smtClean="0"/>
              <a:t>5/18/2023</a:t>
            </a:fld>
            <a:endParaRPr lang="en-US" dirty="0"/>
          </a:p>
        </p:txBody>
      </p:sp>
      <p:sp>
        <p:nvSpPr>
          <p:cNvPr id="6" name="Footer Placeholder 5">
            <a:extLst>
              <a:ext uri="{FF2B5EF4-FFF2-40B4-BE49-F238E27FC236}">
                <a16:creationId xmlns:a16="http://schemas.microsoft.com/office/drawing/2014/main" id="{069E9BD4-C35C-426D-B21F-89350973219B}"/>
              </a:ext>
            </a:extLst>
          </p:cNvPr>
          <p:cNvSpPr>
            <a:spLocks noGrp="1"/>
          </p:cNvSpPr>
          <p:nvPr>
            <p:ph type="ftr" sz="quarter" idx="11"/>
          </p:nvPr>
        </p:nvSpPr>
        <p:spPr>
          <a:xfrm>
            <a:off x="5963158" y="6436559"/>
            <a:ext cx="3424451" cy="365125"/>
          </a:xfrm>
        </p:spPr>
        <p:txBody>
          <a:bodyPr/>
          <a:lstStyle/>
          <a:p>
            <a:endParaRPr lang="en-US" dirty="0"/>
          </a:p>
        </p:txBody>
      </p:sp>
      <p:pic>
        <p:nvPicPr>
          <p:cNvPr id="9" name="Picture 8">
            <a:extLst>
              <a:ext uri="{FF2B5EF4-FFF2-40B4-BE49-F238E27FC236}">
                <a16:creationId xmlns:a16="http://schemas.microsoft.com/office/drawing/2014/main" id="{ABB1707B-3A60-4886-ACCB-8DA97439678F}"/>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7382" t="66108" r="41618" b="2547"/>
          <a:stretch/>
        </p:blipFill>
        <p:spPr>
          <a:xfrm>
            <a:off x="-1" y="3429000"/>
            <a:ext cx="3029803" cy="3326849"/>
          </a:xfrm>
          <a:prstGeom prst="rect">
            <a:avLst/>
          </a:prstGeom>
        </p:spPr>
      </p:pic>
      <p:sp>
        <p:nvSpPr>
          <p:cNvPr id="7" name="Slide Number Placeholder 6">
            <a:extLst>
              <a:ext uri="{FF2B5EF4-FFF2-40B4-BE49-F238E27FC236}">
                <a16:creationId xmlns:a16="http://schemas.microsoft.com/office/drawing/2014/main" id="{B4E9D8BF-23AB-4F4D-B92B-8345954D1082}"/>
              </a:ext>
            </a:extLst>
          </p:cNvPr>
          <p:cNvSpPr>
            <a:spLocks noGrp="1"/>
          </p:cNvSpPr>
          <p:nvPr>
            <p:ph type="sldNum" sz="quarter" idx="12"/>
          </p:nvPr>
        </p:nvSpPr>
        <p:spPr>
          <a:xfrm>
            <a:off x="10181229" y="6436560"/>
            <a:ext cx="1827663" cy="365125"/>
          </a:xfrm>
        </p:spPr>
        <p:txBody>
          <a:bodyPr/>
          <a:lstStyle/>
          <a:p>
            <a:fld id="{E07FFEE8-9259-4049-914C-8EC040191FA5}" type="slidenum">
              <a:rPr lang="en-US" smtClean="0"/>
              <a:t>‹#›</a:t>
            </a:fld>
            <a:endParaRPr lang="en-US" dirty="0"/>
          </a:p>
        </p:txBody>
      </p:sp>
    </p:spTree>
    <p:extLst>
      <p:ext uri="{BB962C8B-B14F-4D97-AF65-F5344CB8AC3E}">
        <p14:creationId xmlns:p14="http://schemas.microsoft.com/office/powerpoint/2010/main" val="2188575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09E017-0147-416D-A98C-DF676F40F713}"/>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l="5884" t="22027" r="15051" b="-1747"/>
          <a:stretch/>
        </p:blipFill>
        <p:spPr>
          <a:xfrm>
            <a:off x="0" y="0"/>
            <a:ext cx="12192000" cy="7612607"/>
          </a:xfrm>
          <a:prstGeom prst="rect">
            <a:avLst/>
          </a:prstGeom>
        </p:spPr>
      </p:pic>
      <p:sp>
        <p:nvSpPr>
          <p:cNvPr id="2" name="Title 1">
            <a:extLst>
              <a:ext uri="{FF2B5EF4-FFF2-40B4-BE49-F238E27FC236}">
                <a16:creationId xmlns:a16="http://schemas.microsoft.com/office/drawing/2014/main" id="{8B7D4F2E-58EC-47EF-9E20-09FA212314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FA7C8D-5481-466B-A5D7-979EF265D4A7}"/>
              </a:ext>
            </a:extLst>
          </p:cNvPr>
          <p:cNvSpPr>
            <a:spLocks noGrp="1"/>
          </p:cNvSpPr>
          <p:nvPr>
            <p:ph type="dt" sz="half" idx="10"/>
          </p:nvPr>
        </p:nvSpPr>
        <p:spPr/>
        <p:txBody>
          <a:bodyPr/>
          <a:lstStyle/>
          <a:p>
            <a:fld id="{2735EFAE-0FF9-453B-9B23-B3C5AF51C760}" type="datetimeFigureOut">
              <a:rPr lang="en-US" smtClean="0"/>
              <a:t>5/18/2023</a:t>
            </a:fld>
            <a:endParaRPr lang="en-US" dirty="0"/>
          </a:p>
        </p:txBody>
      </p:sp>
      <p:sp>
        <p:nvSpPr>
          <p:cNvPr id="4" name="Footer Placeholder 3">
            <a:extLst>
              <a:ext uri="{FF2B5EF4-FFF2-40B4-BE49-F238E27FC236}">
                <a16:creationId xmlns:a16="http://schemas.microsoft.com/office/drawing/2014/main" id="{36BBF3CB-0DAD-49B8-8DDE-62525C59F16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54A6E78-BF18-436D-BF37-3C6CCD594CFE}"/>
              </a:ext>
            </a:extLst>
          </p:cNvPr>
          <p:cNvSpPr>
            <a:spLocks noGrp="1"/>
          </p:cNvSpPr>
          <p:nvPr>
            <p:ph type="sldNum" sz="quarter" idx="12"/>
          </p:nvPr>
        </p:nvSpPr>
        <p:spPr/>
        <p:txBody>
          <a:bodyPr/>
          <a:lstStyle/>
          <a:p>
            <a:fld id="{E07FFEE8-9259-4049-914C-8EC040191FA5}" type="slidenum">
              <a:rPr lang="en-US" smtClean="0"/>
              <a:t>‹#›</a:t>
            </a:fld>
            <a:endParaRPr lang="en-US" dirty="0"/>
          </a:p>
        </p:txBody>
      </p:sp>
    </p:spTree>
    <p:extLst>
      <p:ext uri="{BB962C8B-B14F-4D97-AF65-F5344CB8AC3E}">
        <p14:creationId xmlns:p14="http://schemas.microsoft.com/office/powerpoint/2010/main" val="3596941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0FD3C8-9230-45D4-9CFF-F28C3D4F8EF5}"/>
              </a:ext>
            </a:extLst>
          </p:cNvPr>
          <p:cNvSpPr>
            <a:spLocks noGrp="1"/>
          </p:cNvSpPr>
          <p:nvPr>
            <p:ph type="title"/>
          </p:nvPr>
        </p:nvSpPr>
        <p:spPr>
          <a:xfrm>
            <a:off x="381000" y="349166"/>
            <a:ext cx="1148715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43420B6-733C-44E7-B7F6-19570468CD35}"/>
              </a:ext>
            </a:extLst>
          </p:cNvPr>
          <p:cNvSpPr>
            <a:spLocks noGrp="1"/>
          </p:cNvSpPr>
          <p:nvPr>
            <p:ph type="body" idx="1"/>
          </p:nvPr>
        </p:nvSpPr>
        <p:spPr>
          <a:xfrm>
            <a:off x="381000" y="1838659"/>
            <a:ext cx="11487150" cy="443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AED497-A89E-40C5-B31F-33C36D98D0B8}"/>
              </a:ext>
            </a:extLst>
          </p:cNvPr>
          <p:cNvSpPr>
            <a:spLocks noGrp="1"/>
          </p:cNvSpPr>
          <p:nvPr>
            <p:ph type="dt" sz="half" idx="2"/>
          </p:nvPr>
        </p:nvSpPr>
        <p:spPr>
          <a:xfrm>
            <a:off x="838200" y="6436560"/>
            <a:ext cx="2743200" cy="365125"/>
          </a:xfrm>
          <a:prstGeom prst="rect">
            <a:avLst/>
          </a:prstGeom>
        </p:spPr>
        <p:txBody>
          <a:bodyPr vert="horz" lIns="91440" tIns="45720" rIns="91440" bIns="45720" rtlCol="0" anchor="ctr"/>
          <a:lstStyle>
            <a:lvl1pPr algn="l">
              <a:defRPr sz="1200">
                <a:solidFill>
                  <a:schemeClr val="tx1">
                    <a:tint val="75000"/>
                  </a:schemeClr>
                </a:solidFill>
                <a:latin typeface="Merriweather Light" panose="00000400000000000000" pitchFamily="2" charset="0"/>
              </a:defRPr>
            </a:lvl1pPr>
          </a:lstStyle>
          <a:p>
            <a:fld id="{2735EFAE-0FF9-453B-9B23-B3C5AF51C760}" type="datetimeFigureOut">
              <a:rPr lang="en-US" smtClean="0"/>
              <a:pPr/>
              <a:t>5/18/2023</a:t>
            </a:fld>
            <a:endParaRPr lang="en-US" dirty="0"/>
          </a:p>
        </p:txBody>
      </p:sp>
      <p:sp>
        <p:nvSpPr>
          <p:cNvPr id="5" name="Footer Placeholder 4">
            <a:extLst>
              <a:ext uri="{FF2B5EF4-FFF2-40B4-BE49-F238E27FC236}">
                <a16:creationId xmlns:a16="http://schemas.microsoft.com/office/drawing/2014/main" id="{1F1FB576-4F3D-4A6E-874B-880383070FA6}"/>
              </a:ext>
            </a:extLst>
          </p:cNvPr>
          <p:cNvSpPr>
            <a:spLocks noGrp="1"/>
          </p:cNvSpPr>
          <p:nvPr>
            <p:ph type="ftr" sz="quarter" idx="3"/>
          </p:nvPr>
        </p:nvSpPr>
        <p:spPr>
          <a:xfrm>
            <a:off x="4038600" y="643656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erriweather Light" panose="00000400000000000000" pitchFamily="2" charset="0"/>
              </a:defRPr>
            </a:lvl1pPr>
          </a:lstStyle>
          <a:p>
            <a:endParaRPr lang="en-US" dirty="0"/>
          </a:p>
        </p:txBody>
      </p:sp>
      <p:sp>
        <p:nvSpPr>
          <p:cNvPr id="6" name="Slide Number Placeholder 5">
            <a:extLst>
              <a:ext uri="{FF2B5EF4-FFF2-40B4-BE49-F238E27FC236}">
                <a16:creationId xmlns:a16="http://schemas.microsoft.com/office/drawing/2014/main" id="{18A9EB43-A4C7-4D52-B589-71F78D45206F}"/>
              </a:ext>
            </a:extLst>
          </p:cNvPr>
          <p:cNvSpPr>
            <a:spLocks noGrp="1"/>
          </p:cNvSpPr>
          <p:nvPr>
            <p:ph type="sldNum" sz="quarter" idx="4"/>
          </p:nvPr>
        </p:nvSpPr>
        <p:spPr>
          <a:xfrm>
            <a:off x="8610600" y="6436560"/>
            <a:ext cx="2743200" cy="365125"/>
          </a:xfrm>
          <a:prstGeom prst="rect">
            <a:avLst/>
          </a:prstGeom>
        </p:spPr>
        <p:txBody>
          <a:bodyPr vert="horz" lIns="91440" tIns="45720" rIns="91440" bIns="45720" rtlCol="0" anchor="ctr"/>
          <a:lstStyle>
            <a:lvl1pPr algn="r">
              <a:defRPr sz="1200">
                <a:solidFill>
                  <a:schemeClr val="tx1">
                    <a:tint val="75000"/>
                  </a:schemeClr>
                </a:solidFill>
                <a:latin typeface="Merriweather Light" panose="00000400000000000000" pitchFamily="2" charset="0"/>
              </a:defRPr>
            </a:lvl1pPr>
          </a:lstStyle>
          <a:p>
            <a:fld id="{E07FFEE8-9259-4049-914C-8EC040191FA5}" type="slidenum">
              <a:rPr lang="en-US" smtClean="0"/>
              <a:pPr/>
              <a:t>‹#›</a:t>
            </a:fld>
            <a:endParaRPr lang="en-US" dirty="0"/>
          </a:p>
        </p:txBody>
      </p:sp>
    </p:spTree>
    <p:extLst>
      <p:ext uri="{BB962C8B-B14F-4D97-AF65-F5344CB8AC3E}">
        <p14:creationId xmlns:p14="http://schemas.microsoft.com/office/powerpoint/2010/main" val="601385851"/>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9" r:id="rId4"/>
    <p:sldLayoutId id="2147483660" r:id="rId5"/>
    <p:sldLayoutId id="2147483656" r:id="rId6"/>
    <p:sldLayoutId id="2147483661" r:id="rId7"/>
    <p:sldLayoutId id="2147483662" r:id="rId8"/>
    <p:sldLayoutId id="2147483654" r:id="rId9"/>
    <p:sldLayoutId id="2147483655" r:id="rId10"/>
    <p:sldLayoutId id="2147483664" r:id="rId11"/>
  </p:sldLayoutIdLst>
  <p:txStyles>
    <p:titleStyle>
      <a:lvl1pPr algn="l" defTabSz="914400" rtl="0" eaLnBrk="1" latinLnBrk="0" hangingPunct="1">
        <a:lnSpc>
          <a:spcPct val="90000"/>
        </a:lnSpc>
        <a:spcBef>
          <a:spcPct val="0"/>
        </a:spcBef>
        <a:buNone/>
        <a:defRPr sz="4400" b="1" kern="1200">
          <a:solidFill>
            <a:schemeClr val="tx1"/>
          </a:solidFill>
          <a:latin typeface="Merriweather Light" panose="000004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erriweather Light" panose="000004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Light" panose="000004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erriweather Light" panose="000004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rriweather Light" panose="000004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rriweather Light" panose="000004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33.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32.svg"/><Relationship Id="rId17" Type="http://schemas.openxmlformats.org/officeDocument/2006/relationships/image" Target="../media/image37.png"/><Relationship Id="rId2" Type="http://schemas.openxmlformats.org/officeDocument/2006/relationships/tags" Target="../tags/tag2.xml"/><Relationship Id="rId16" Type="http://schemas.openxmlformats.org/officeDocument/2006/relationships/image" Target="../media/image36.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1.png"/><Relationship Id="rId5" Type="http://schemas.openxmlformats.org/officeDocument/2006/relationships/tags" Target="../tags/tag5.xml"/><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tags" Target="../tags/tag4.xml"/><Relationship Id="rId9" Type="http://schemas.openxmlformats.org/officeDocument/2006/relationships/notesSlide" Target="../notesSlides/notesSlide4.xml"/><Relationship Id="rId14" Type="http://schemas.openxmlformats.org/officeDocument/2006/relationships/image" Target="../media/image34.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18.sv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3C7149-BA3B-4E73-AD7C-CDB186379AE6}"/>
              </a:ext>
            </a:extLst>
          </p:cNvPr>
          <p:cNvPicPr>
            <a:picLocks noChangeAspect="1"/>
          </p:cNvPicPr>
          <p:nvPr/>
        </p:nvPicPr>
        <p:blipFill rotWithShape="1">
          <a:blip r:embed="rId2"/>
          <a:srcRect t="24063" r="9090" b="20197"/>
          <a:stretch/>
        </p:blipFill>
        <p:spPr>
          <a:xfrm>
            <a:off x="5004671" y="727761"/>
            <a:ext cx="6376429" cy="5044636"/>
          </a:xfrm>
          <a:prstGeom prst="rect">
            <a:avLst/>
          </a:prstGeom>
        </p:spPr>
      </p:pic>
      <p:sp>
        <p:nvSpPr>
          <p:cNvPr id="2" name="Title 1">
            <a:extLst>
              <a:ext uri="{FF2B5EF4-FFF2-40B4-BE49-F238E27FC236}">
                <a16:creationId xmlns:a16="http://schemas.microsoft.com/office/drawing/2014/main" id="{6BAD3071-0ADC-4EAD-BA34-347B706ADCF8}"/>
              </a:ext>
            </a:extLst>
          </p:cNvPr>
          <p:cNvSpPr>
            <a:spLocks noGrp="1"/>
          </p:cNvSpPr>
          <p:nvPr>
            <p:ph type="title"/>
          </p:nvPr>
        </p:nvSpPr>
        <p:spPr>
          <a:xfrm>
            <a:off x="347603" y="981257"/>
            <a:ext cx="4049156" cy="3204134"/>
          </a:xfrm>
          <a:prstGeom prst="rect">
            <a:avLst/>
          </a:prstGeom>
        </p:spPr>
        <p:txBody>
          <a:bodyPr vert="horz" lIns="91440" tIns="45720" rIns="91440" bIns="45720" rtlCol="0" anchor="b">
            <a:noAutofit/>
          </a:bodyPr>
          <a:lstStyle/>
          <a:p>
            <a:pPr>
              <a:lnSpc>
                <a:spcPct val="100000"/>
              </a:lnSpc>
            </a:pPr>
            <a:r>
              <a:rPr lang="es-419" sz="3600" dirty="0">
                <a:solidFill>
                  <a:schemeClr val="accent5">
                    <a:lumMod val="50000"/>
                  </a:schemeClr>
                </a:solidFill>
              </a:rPr>
              <a:t>Estado Actual</a:t>
            </a:r>
            <a:r>
              <a:rPr lang="en-US" sz="3600" dirty="0">
                <a:solidFill>
                  <a:schemeClr val="accent5">
                    <a:lumMod val="50000"/>
                  </a:schemeClr>
                </a:solidFill>
              </a:rPr>
              <a:t> y </a:t>
            </a:r>
            <a:r>
              <a:rPr lang="es-419" sz="3600" dirty="0">
                <a:solidFill>
                  <a:schemeClr val="accent5">
                    <a:lumMod val="50000"/>
                  </a:schemeClr>
                </a:solidFill>
              </a:rPr>
              <a:t>Tendencias</a:t>
            </a:r>
            <a:r>
              <a:rPr lang="en-US" sz="3600" dirty="0">
                <a:solidFill>
                  <a:schemeClr val="accent5">
                    <a:lumMod val="50000"/>
                  </a:schemeClr>
                </a:solidFill>
              </a:rPr>
              <a:t> </a:t>
            </a:r>
            <a:br>
              <a:rPr lang="en-US" sz="3600" dirty="0">
                <a:solidFill>
                  <a:schemeClr val="accent5">
                    <a:lumMod val="50000"/>
                  </a:schemeClr>
                </a:solidFill>
              </a:rPr>
            </a:br>
            <a:r>
              <a:rPr lang="en-US" sz="3600" dirty="0">
                <a:solidFill>
                  <a:schemeClr val="accent5">
                    <a:lumMod val="50000"/>
                  </a:schemeClr>
                </a:solidFill>
              </a:rPr>
              <a:t>de la </a:t>
            </a:r>
            <a:r>
              <a:rPr lang="es-419" sz="3600" dirty="0">
                <a:solidFill>
                  <a:schemeClr val="accent5">
                    <a:lumMod val="50000"/>
                  </a:schemeClr>
                </a:solidFill>
              </a:rPr>
              <a:t>Fijación del Precio al Carbono</a:t>
            </a:r>
            <a:br>
              <a:rPr lang="en-US" sz="3600" b="1" dirty="0">
                <a:solidFill>
                  <a:schemeClr val="accent1">
                    <a:lumMod val="75000"/>
                  </a:schemeClr>
                </a:solidFill>
                <a:latin typeface="+mn-lt"/>
              </a:rPr>
            </a:br>
            <a:br>
              <a:rPr lang="en-GB" sz="3600" b="1" dirty="0">
                <a:solidFill>
                  <a:schemeClr val="accent1">
                    <a:lumMod val="75000"/>
                  </a:schemeClr>
                </a:solidFill>
                <a:latin typeface="+mn-lt"/>
              </a:rPr>
            </a:br>
            <a:r>
              <a:rPr lang="en-GB" sz="2400" dirty="0">
                <a:solidFill>
                  <a:schemeClr val="accent1">
                    <a:lumMod val="75000"/>
                  </a:schemeClr>
                </a:solidFill>
                <a:latin typeface="+mn-lt"/>
              </a:rPr>
              <a:t>Mayo</a:t>
            </a:r>
            <a:r>
              <a:rPr lang="en-GB" sz="2400" b="1" dirty="0">
                <a:solidFill>
                  <a:schemeClr val="accent1">
                    <a:lumMod val="75000"/>
                  </a:schemeClr>
                </a:solidFill>
                <a:latin typeface="+mn-lt"/>
              </a:rPr>
              <a:t> 2023</a:t>
            </a:r>
            <a:endParaRPr lang="en-US" sz="3200" b="1" dirty="0">
              <a:solidFill>
                <a:schemeClr val="accent1">
                  <a:lumMod val="75000"/>
                </a:schemeClr>
              </a:solidFill>
            </a:endParaRPr>
          </a:p>
        </p:txBody>
      </p:sp>
      <p:pic>
        <p:nvPicPr>
          <p:cNvPr id="8" name="Picture 7">
            <a:extLst>
              <a:ext uri="{FF2B5EF4-FFF2-40B4-BE49-F238E27FC236}">
                <a16:creationId xmlns:a16="http://schemas.microsoft.com/office/drawing/2014/main" id="{C5037EBC-2385-46CE-93E6-3E98F87C98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03" y="5876743"/>
            <a:ext cx="2343598" cy="459872"/>
          </a:xfrm>
          <a:prstGeom prst="rect">
            <a:avLst/>
          </a:prstGeom>
        </p:spPr>
      </p:pic>
      <p:sp>
        <p:nvSpPr>
          <p:cNvPr id="4" name="Subtitle 8">
            <a:extLst>
              <a:ext uri="{FF2B5EF4-FFF2-40B4-BE49-F238E27FC236}">
                <a16:creationId xmlns:a16="http://schemas.microsoft.com/office/drawing/2014/main" id="{02AEE38E-4368-55D1-0620-6CD22BC3E921}"/>
              </a:ext>
            </a:extLst>
          </p:cNvPr>
          <p:cNvSpPr txBox="1">
            <a:spLocks/>
          </p:cNvSpPr>
          <p:nvPr/>
        </p:nvSpPr>
        <p:spPr>
          <a:xfrm>
            <a:off x="347603" y="4579405"/>
            <a:ext cx="4432627" cy="9975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erriweather Light" panose="000004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Light" panose="000004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erriweather Light" panose="000004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rriweather Light" panose="000004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rriweather Light" panose="000004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s-419" sz="1800" i="1" dirty="0"/>
              <a:t>Marcos Castro</a:t>
            </a:r>
          </a:p>
          <a:p>
            <a:pPr marL="0" indent="0">
              <a:spcBef>
                <a:spcPts val="0"/>
              </a:spcBef>
              <a:spcAft>
                <a:spcPts val="600"/>
              </a:spcAft>
              <a:buNone/>
            </a:pPr>
            <a:r>
              <a:rPr lang="es-419" sz="1800" i="1" dirty="0"/>
              <a:t>Especialista Senior en Cambio Climático</a:t>
            </a:r>
          </a:p>
          <a:p>
            <a:pPr marL="0" indent="0">
              <a:spcBef>
                <a:spcPts val="0"/>
              </a:spcBef>
              <a:spcAft>
                <a:spcPts val="600"/>
              </a:spcAft>
              <a:buNone/>
            </a:pPr>
            <a:r>
              <a:rPr lang="es-419" sz="1800" i="1" dirty="0"/>
              <a:t>Banco Mundial</a:t>
            </a:r>
            <a:endParaRPr lang="en-US" sz="1800" i="1" dirty="0"/>
          </a:p>
        </p:txBody>
      </p:sp>
    </p:spTree>
    <p:extLst>
      <p:ext uri="{BB962C8B-B14F-4D97-AF65-F5344CB8AC3E}">
        <p14:creationId xmlns:p14="http://schemas.microsoft.com/office/powerpoint/2010/main" val="3485314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54173-D27E-4461-963A-967F12B69A5F}"/>
              </a:ext>
            </a:extLst>
          </p:cNvPr>
          <p:cNvSpPr>
            <a:spLocks noGrp="1"/>
          </p:cNvSpPr>
          <p:nvPr>
            <p:ph type="title"/>
          </p:nvPr>
        </p:nvSpPr>
        <p:spPr>
          <a:xfrm>
            <a:off x="303954" y="626985"/>
            <a:ext cx="2560710" cy="5097369"/>
          </a:xfrm>
        </p:spPr>
        <p:txBody>
          <a:bodyPr/>
          <a:lstStyle/>
          <a:p>
            <a:r>
              <a:rPr lang="es-419" dirty="0"/>
              <a:t>A tener en cuenta…</a:t>
            </a:r>
          </a:p>
        </p:txBody>
      </p:sp>
      <p:sp>
        <p:nvSpPr>
          <p:cNvPr id="4" name="Rectangle: Rounded Corners 3">
            <a:extLst>
              <a:ext uri="{FF2B5EF4-FFF2-40B4-BE49-F238E27FC236}">
                <a16:creationId xmlns:a16="http://schemas.microsoft.com/office/drawing/2014/main" id="{17E227A5-6B90-439B-AA5B-C70609977FCA}"/>
              </a:ext>
            </a:extLst>
          </p:cNvPr>
          <p:cNvSpPr/>
          <p:nvPr/>
        </p:nvSpPr>
        <p:spPr>
          <a:xfrm>
            <a:off x="4962940" y="810024"/>
            <a:ext cx="5741504" cy="889567"/>
          </a:xfrm>
          <a:prstGeom prst="roundRect">
            <a:avLst/>
          </a:prstGeom>
          <a:solidFill>
            <a:srgbClr val="86B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07000"/>
              </a:lnSpc>
              <a:spcAft>
                <a:spcPts val="800"/>
              </a:spcAft>
            </a:pPr>
            <a:r>
              <a:rPr lang="es-419" sz="2000" b="1" dirty="0">
                <a:effectLst/>
                <a:latin typeface="Merriweather Light" panose="00000400000000000000" pitchFamily="2" charset="0"/>
                <a:ea typeface="Calibri" panose="020F0502020204030204" pitchFamily="34" charset="0"/>
                <a:cs typeface="Times New Roman" panose="02020603050405020304" pitchFamily="18" charset="0"/>
              </a:rPr>
              <a:t>Precio e ingresos</a:t>
            </a:r>
          </a:p>
        </p:txBody>
      </p:sp>
      <p:sp>
        <p:nvSpPr>
          <p:cNvPr id="5" name="Oval 4">
            <a:extLst>
              <a:ext uri="{FF2B5EF4-FFF2-40B4-BE49-F238E27FC236}">
                <a16:creationId xmlns:a16="http://schemas.microsoft.com/office/drawing/2014/main" id="{BA77546F-6A43-487F-8EBA-16A90A81CDC7}"/>
              </a:ext>
            </a:extLst>
          </p:cNvPr>
          <p:cNvSpPr/>
          <p:nvPr/>
        </p:nvSpPr>
        <p:spPr>
          <a:xfrm>
            <a:off x="4096578" y="687276"/>
            <a:ext cx="1133856" cy="1135063"/>
          </a:xfrm>
          <a:prstGeom prst="ellipse">
            <a:avLst/>
          </a:prstGeom>
          <a:solidFill>
            <a:srgbClr val="86B7BE"/>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Rectangle: Rounded Corners 5">
            <a:extLst>
              <a:ext uri="{FF2B5EF4-FFF2-40B4-BE49-F238E27FC236}">
                <a16:creationId xmlns:a16="http://schemas.microsoft.com/office/drawing/2014/main" id="{32102707-784E-42EC-A301-E3B102CA2EC2}"/>
              </a:ext>
            </a:extLst>
          </p:cNvPr>
          <p:cNvSpPr/>
          <p:nvPr/>
        </p:nvSpPr>
        <p:spPr>
          <a:xfrm>
            <a:off x="4962940" y="2163355"/>
            <a:ext cx="5741504" cy="889567"/>
          </a:xfrm>
          <a:prstGeom prst="roundRect">
            <a:avLst/>
          </a:prstGeom>
          <a:solidFill>
            <a:srgbClr val="985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419" sz="2000" b="1" dirty="0">
                <a:latin typeface="Merriweather Light" panose="00000400000000000000" pitchFamily="2" charset="0"/>
              </a:rPr>
              <a:t>Instrumentos de precio al carbono implementados y en evolución</a:t>
            </a:r>
          </a:p>
        </p:txBody>
      </p:sp>
      <p:sp>
        <p:nvSpPr>
          <p:cNvPr id="7" name="Oval 6">
            <a:extLst>
              <a:ext uri="{FF2B5EF4-FFF2-40B4-BE49-F238E27FC236}">
                <a16:creationId xmlns:a16="http://schemas.microsoft.com/office/drawing/2014/main" id="{77C8871F-884A-4A60-8EC2-02EA20F45A76}"/>
              </a:ext>
            </a:extLst>
          </p:cNvPr>
          <p:cNvSpPr/>
          <p:nvPr/>
        </p:nvSpPr>
        <p:spPr>
          <a:xfrm>
            <a:off x="4096578" y="2040607"/>
            <a:ext cx="1133856" cy="1135063"/>
          </a:xfrm>
          <a:prstGeom prst="ellipse">
            <a:avLst/>
          </a:prstGeom>
          <a:solidFill>
            <a:srgbClr val="985084"/>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Rounded Corners 7">
            <a:extLst>
              <a:ext uri="{FF2B5EF4-FFF2-40B4-BE49-F238E27FC236}">
                <a16:creationId xmlns:a16="http://schemas.microsoft.com/office/drawing/2014/main" id="{911C5F22-2370-40D0-86AB-BBF76374AC83}"/>
              </a:ext>
            </a:extLst>
          </p:cNvPr>
          <p:cNvSpPr/>
          <p:nvPr/>
        </p:nvSpPr>
        <p:spPr>
          <a:xfrm>
            <a:off x="4962940" y="3514644"/>
            <a:ext cx="5741504" cy="889567"/>
          </a:xfrm>
          <a:prstGeom prst="roundRect">
            <a:avLst/>
          </a:prstGeom>
          <a:solidFill>
            <a:srgbClr val="232D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419" sz="2000" b="1" dirty="0">
                <a:latin typeface="Merriweather Light" panose="00000400000000000000" pitchFamily="2" charset="0"/>
              </a:rPr>
              <a:t>El rol de los mercados de carbono</a:t>
            </a:r>
          </a:p>
        </p:txBody>
      </p:sp>
      <p:sp>
        <p:nvSpPr>
          <p:cNvPr id="9" name="Oval 8">
            <a:extLst>
              <a:ext uri="{FF2B5EF4-FFF2-40B4-BE49-F238E27FC236}">
                <a16:creationId xmlns:a16="http://schemas.microsoft.com/office/drawing/2014/main" id="{82007C53-B64F-4D9B-9731-F566A14D663E}"/>
              </a:ext>
            </a:extLst>
          </p:cNvPr>
          <p:cNvSpPr/>
          <p:nvPr/>
        </p:nvSpPr>
        <p:spPr>
          <a:xfrm>
            <a:off x="4096578" y="3391896"/>
            <a:ext cx="1133856" cy="1135063"/>
          </a:xfrm>
          <a:prstGeom prst="ellipse">
            <a:avLst/>
          </a:prstGeom>
          <a:solidFill>
            <a:srgbClr val="232D65"/>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Rounded Corners 9">
            <a:extLst>
              <a:ext uri="{FF2B5EF4-FFF2-40B4-BE49-F238E27FC236}">
                <a16:creationId xmlns:a16="http://schemas.microsoft.com/office/drawing/2014/main" id="{C68DF512-0A70-4E22-ADF8-A3D11F0D8DFB}"/>
              </a:ext>
            </a:extLst>
          </p:cNvPr>
          <p:cNvSpPr/>
          <p:nvPr/>
        </p:nvSpPr>
        <p:spPr>
          <a:xfrm>
            <a:off x="4962940" y="4988681"/>
            <a:ext cx="5741504" cy="889567"/>
          </a:xfrm>
          <a:prstGeom prst="roundRect">
            <a:avLst/>
          </a:prstGeom>
          <a:solidFill>
            <a:srgbClr val="EF4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ES" sz="2000" b="1" dirty="0">
                <a:latin typeface="Merriweather Light" panose="00000400000000000000" pitchFamily="2" charset="0"/>
              </a:rPr>
              <a:t>Precios futuros de la energía</a:t>
            </a:r>
            <a:endParaRPr lang="en-US" sz="2000" b="1" dirty="0">
              <a:latin typeface="Merriweather Light" panose="00000400000000000000" pitchFamily="2" charset="0"/>
            </a:endParaRPr>
          </a:p>
        </p:txBody>
      </p:sp>
      <p:sp>
        <p:nvSpPr>
          <p:cNvPr id="11" name="Oval 10">
            <a:extLst>
              <a:ext uri="{FF2B5EF4-FFF2-40B4-BE49-F238E27FC236}">
                <a16:creationId xmlns:a16="http://schemas.microsoft.com/office/drawing/2014/main" id="{CA068588-0AAA-4EDF-A561-2F62734C7B72}"/>
              </a:ext>
            </a:extLst>
          </p:cNvPr>
          <p:cNvSpPr/>
          <p:nvPr/>
        </p:nvSpPr>
        <p:spPr>
          <a:xfrm>
            <a:off x="4096578" y="4865933"/>
            <a:ext cx="1133856" cy="1135063"/>
          </a:xfrm>
          <a:prstGeom prst="ellipse">
            <a:avLst/>
          </a:prstGeom>
          <a:solidFill>
            <a:srgbClr val="EF4965"/>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2" name="Graphic 11" descr="Question Mark with solid fill">
            <a:extLst>
              <a:ext uri="{FF2B5EF4-FFF2-40B4-BE49-F238E27FC236}">
                <a16:creationId xmlns:a16="http://schemas.microsoft.com/office/drawing/2014/main" id="{77AE5625-0D24-4FEB-8DA3-D5B29BD579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85189" y="5055148"/>
            <a:ext cx="756633" cy="756633"/>
          </a:xfrm>
          <a:prstGeom prst="rect">
            <a:avLst/>
          </a:prstGeom>
        </p:spPr>
      </p:pic>
      <p:pic>
        <p:nvPicPr>
          <p:cNvPr id="13" name="Graphic 12" descr="Signpost outline">
            <a:extLst>
              <a:ext uri="{FF2B5EF4-FFF2-40B4-BE49-F238E27FC236}">
                <a16:creationId xmlns:a16="http://schemas.microsoft.com/office/drawing/2014/main" id="{02C4FB07-D69D-49CC-8A80-42C829BC7CC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45746" y="3541669"/>
            <a:ext cx="835517" cy="835517"/>
          </a:xfrm>
          <a:prstGeom prst="rect">
            <a:avLst/>
          </a:prstGeom>
        </p:spPr>
      </p:pic>
      <p:pic>
        <p:nvPicPr>
          <p:cNvPr id="14" name="Graphic 13" descr="Upward trend with solid fill">
            <a:extLst>
              <a:ext uri="{FF2B5EF4-FFF2-40B4-BE49-F238E27FC236}">
                <a16:creationId xmlns:a16="http://schemas.microsoft.com/office/drawing/2014/main" id="{00E6E2AB-2BE7-4EA8-BF85-4A0881A4701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98032" y="882912"/>
            <a:ext cx="743790" cy="743790"/>
          </a:xfrm>
          <a:prstGeom prst="rect">
            <a:avLst/>
          </a:prstGeom>
        </p:spPr>
      </p:pic>
      <p:pic>
        <p:nvPicPr>
          <p:cNvPr id="15" name="Graphic 14" descr="Add with solid fill">
            <a:extLst>
              <a:ext uri="{FF2B5EF4-FFF2-40B4-BE49-F238E27FC236}">
                <a16:creationId xmlns:a16="http://schemas.microsoft.com/office/drawing/2014/main" id="{02BB376D-C76B-44A7-B278-0905D124C09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98032" y="2226382"/>
            <a:ext cx="763511" cy="763511"/>
          </a:xfrm>
          <a:prstGeom prst="rect">
            <a:avLst/>
          </a:prstGeom>
        </p:spPr>
      </p:pic>
    </p:spTree>
    <p:extLst>
      <p:ext uri="{BB962C8B-B14F-4D97-AF65-F5344CB8AC3E}">
        <p14:creationId xmlns:p14="http://schemas.microsoft.com/office/powerpoint/2010/main" val="1508759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B7E528D-F0D6-6E88-771E-22F9F571D969}"/>
              </a:ext>
            </a:extLst>
          </p:cNvPr>
          <p:cNvSpPr>
            <a:spLocks noGrp="1"/>
          </p:cNvSpPr>
          <p:nvPr>
            <p:ph type="title"/>
          </p:nvPr>
        </p:nvSpPr>
        <p:spPr>
          <a:xfrm>
            <a:off x="609191" y="603970"/>
            <a:ext cx="10598122" cy="353991"/>
          </a:xfrm>
        </p:spPr>
        <p:txBody>
          <a:bodyPr>
            <a:noAutofit/>
          </a:bodyPr>
          <a:lstStyle/>
          <a:p>
            <a:r>
              <a:rPr lang="es-419" sz="3200" dirty="0">
                <a:solidFill>
                  <a:schemeClr val="accent1">
                    <a:lumMod val="50000"/>
                  </a:schemeClr>
                </a:solidFill>
                <a:latin typeface="Merriweather Light" panose="00000400000000000000" pitchFamily="2" charset="0"/>
              </a:rPr>
              <a:t>Financiación para acción climática debe aumentar</a:t>
            </a:r>
          </a:p>
        </p:txBody>
      </p:sp>
      <p:sp>
        <p:nvSpPr>
          <p:cNvPr id="7" name="Content Placeholder 4">
            <a:extLst>
              <a:ext uri="{FF2B5EF4-FFF2-40B4-BE49-F238E27FC236}">
                <a16:creationId xmlns:a16="http://schemas.microsoft.com/office/drawing/2014/main" id="{C6569687-BFF1-1E88-0FBA-AFEABF8BAD87}"/>
              </a:ext>
            </a:extLst>
          </p:cNvPr>
          <p:cNvSpPr txBox="1">
            <a:spLocks/>
          </p:cNvSpPr>
          <p:nvPr/>
        </p:nvSpPr>
        <p:spPr>
          <a:xfrm>
            <a:off x="486169" y="1633443"/>
            <a:ext cx="5237647" cy="46232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erriweather Light" panose="000004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Light" panose="000004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erriweather Light" panose="000004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rriweather Light" panose="000004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rriweather Light" panose="000004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Aft>
                <a:spcPts val="800"/>
              </a:spcAft>
              <a:defRPr/>
            </a:pPr>
            <a:r>
              <a:rPr lang="en-US" sz="2000" dirty="0">
                <a:solidFill>
                  <a:schemeClr val="bg2">
                    <a:lumMod val="10000"/>
                  </a:schemeClr>
                </a:solidFill>
              </a:rPr>
              <a:t>Se </a:t>
            </a:r>
            <a:r>
              <a:rPr lang="es-419" sz="2000" dirty="0">
                <a:solidFill>
                  <a:schemeClr val="bg2">
                    <a:lumMod val="10000"/>
                  </a:schemeClr>
                </a:solidFill>
              </a:rPr>
              <a:t>necesitan</a:t>
            </a:r>
            <a:r>
              <a:rPr lang="en-US" sz="2000" dirty="0">
                <a:solidFill>
                  <a:schemeClr val="bg2">
                    <a:lumMod val="10000"/>
                  </a:schemeClr>
                </a:solidFill>
              </a:rPr>
              <a:t> US$ 2.9 </a:t>
            </a:r>
            <a:r>
              <a:rPr lang="es-419" sz="2000" dirty="0">
                <a:solidFill>
                  <a:schemeClr val="bg2">
                    <a:lumMod val="10000"/>
                  </a:schemeClr>
                </a:solidFill>
              </a:rPr>
              <a:t>billones</a:t>
            </a:r>
            <a:r>
              <a:rPr lang="en-US" sz="2000" dirty="0">
                <a:solidFill>
                  <a:schemeClr val="bg2">
                    <a:lumMod val="10000"/>
                  </a:schemeClr>
                </a:solidFill>
              </a:rPr>
              <a:t> </a:t>
            </a:r>
            <a:r>
              <a:rPr lang="es-ES" sz="2000" dirty="0">
                <a:solidFill>
                  <a:schemeClr val="bg2">
                    <a:lumMod val="10000"/>
                  </a:schemeClr>
                </a:solidFill>
              </a:rPr>
              <a:t>de financiación cada año hasta 2030 para limitar el calentamiento global a 1,5 °C</a:t>
            </a:r>
            <a:endParaRPr lang="en-US" sz="2000" dirty="0">
              <a:solidFill>
                <a:schemeClr val="bg2">
                  <a:lumMod val="10000"/>
                </a:schemeClr>
              </a:solidFill>
            </a:endParaRPr>
          </a:p>
          <a:p>
            <a:pPr>
              <a:lnSpc>
                <a:spcPct val="110000"/>
              </a:lnSpc>
              <a:spcAft>
                <a:spcPts val="800"/>
              </a:spcAft>
              <a:defRPr/>
            </a:pPr>
            <a:r>
              <a:rPr lang="en-US" sz="2000" dirty="0">
                <a:solidFill>
                  <a:schemeClr val="bg2">
                    <a:lumMod val="10000"/>
                  </a:schemeClr>
                </a:solidFill>
              </a:rPr>
              <a:t> </a:t>
            </a:r>
            <a:r>
              <a:rPr lang="es-ES" sz="2000" dirty="0">
                <a:solidFill>
                  <a:schemeClr val="bg2">
                    <a:lumMod val="10000"/>
                  </a:schemeClr>
                </a:solidFill>
              </a:rPr>
              <a:t>IPCC estima que se necesita de 4 a 7 veces más del financiamiento actual</a:t>
            </a:r>
            <a:endParaRPr lang="en-US" sz="2000" dirty="0">
              <a:solidFill>
                <a:schemeClr val="bg2">
                  <a:lumMod val="10000"/>
                </a:schemeClr>
              </a:solidFill>
            </a:endParaRPr>
          </a:p>
          <a:p>
            <a:pPr>
              <a:lnSpc>
                <a:spcPct val="110000"/>
              </a:lnSpc>
              <a:spcAft>
                <a:spcPts val="800"/>
              </a:spcAft>
              <a:defRPr/>
            </a:pPr>
            <a:r>
              <a:rPr lang="en-US" sz="2000" dirty="0">
                <a:solidFill>
                  <a:schemeClr val="bg2">
                    <a:lumMod val="10000"/>
                  </a:schemeClr>
                </a:solidFill>
              </a:rPr>
              <a:t> </a:t>
            </a:r>
            <a:r>
              <a:rPr lang="es-ES" sz="2000" dirty="0">
                <a:solidFill>
                  <a:schemeClr val="bg2">
                    <a:lumMod val="10000"/>
                  </a:schemeClr>
                </a:solidFill>
              </a:rPr>
              <a:t>El financiamiento climático será fundamental para catalizar las inversiones necesarias</a:t>
            </a:r>
            <a:endParaRPr lang="en-US" sz="2000" dirty="0">
              <a:solidFill>
                <a:schemeClr val="bg2">
                  <a:lumMod val="10000"/>
                </a:schemeClr>
              </a:solidFill>
            </a:endParaRPr>
          </a:p>
          <a:p>
            <a:pPr>
              <a:lnSpc>
                <a:spcPct val="110000"/>
              </a:lnSpc>
              <a:spcAft>
                <a:spcPts val="800"/>
              </a:spcAft>
              <a:defRPr/>
            </a:pPr>
            <a:r>
              <a:rPr lang="en-US" sz="2000" b="1" dirty="0">
                <a:solidFill>
                  <a:schemeClr val="bg2">
                    <a:lumMod val="10000"/>
                  </a:schemeClr>
                </a:solidFill>
              </a:rPr>
              <a:t> Los </a:t>
            </a:r>
            <a:r>
              <a:rPr lang="es-419" sz="2000" b="1" dirty="0">
                <a:solidFill>
                  <a:schemeClr val="bg2">
                    <a:lumMod val="10000"/>
                  </a:schemeClr>
                </a:solidFill>
              </a:rPr>
              <a:t>mercados</a:t>
            </a:r>
            <a:r>
              <a:rPr lang="en-US" sz="2000" b="1" dirty="0">
                <a:solidFill>
                  <a:schemeClr val="bg2">
                    <a:lumMod val="10000"/>
                  </a:schemeClr>
                </a:solidFill>
              </a:rPr>
              <a:t> </a:t>
            </a:r>
            <a:r>
              <a:rPr lang="es-419" sz="2000" b="1" dirty="0">
                <a:solidFill>
                  <a:schemeClr val="bg2">
                    <a:lumMod val="10000"/>
                  </a:schemeClr>
                </a:solidFill>
              </a:rPr>
              <a:t>de carbono pueden ayudar</a:t>
            </a:r>
          </a:p>
          <a:p>
            <a:pPr marL="0" indent="0">
              <a:buFont typeface="Arial" panose="020B0604020202020204" pitchFamily="34" charset="0"/>
              <a:buNone/>
            </a:pPr>
            <a:endParaRPr lang="en-US" sz="2000" dirty="0">
              <a:solidFill>
                <a:srgbClr val="021F43"/>
              </a:solidFill>
            </a:endParaRPr>
          </a:p>
        </p:txBody>
      </p:sp>
      <p:pic>
        <p:nvPicPr>
          <p:cNvPr id="8" name="Picture 7" descr="Chart, line chart&#10;&#10;Description automatically generated">
            <a:extLst>
              <a:ext uri="{FF2B5EF4-FFF2-40B4-BE49-F238E27FC236}">
                <a16:creationId xmlns:a16="http://schemas.microsoft.com/office/drawing/2014/main" id="{FCC9776D-1CB6-5BDA-07A1-3267D846B6AE}"/>
              </a:ext>
            </a:extLst>
          </p:cNvPr>
          <p:cNvPicPr>
            <a:picLocks noChangeAspect="1"/>
          </p:cNvPicPr>
          <p:nvPr/>
        </p:nvPicPr>
        <p:blipFill rotWithShape="1">
          <a:blip r:embed="rId2"/>
          <a:srcRect r="2124"/>
          <a:stretch/>
        </p:blipFill>
        <p:spPr>
          <a:xfrm>
            <a:off x="6352739" y="1990056"/>
            <a:ext cx="5353092" cy="3909983"/>
          </a:xfrm>
          <a:prstGeom prst="rect">
            <a:avLst/>
          </a:prstGeom>
        </p:spPr>
      </p:pic>
    </p:spTree>
    <p:extLst>
      <p:ext uri="{BB962C8B-B14F-4D97-AF65-F5344CB8AC3E}">
        <p14:creationId xmlns:p14="http://schemas.microsoft.com/office/powerpoint/2010/main" val="1616831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0E82E3-56C7-44B7-B5EA-CD266BD86D39}"/>
              </a:ext>
            </a:extLst>
          </p:cNvPr>
          <p:cNvSpPr/>
          <p:nvPr/>
        </p:nvSpPr>
        <p:spPr>
          <a:xfrm>
            <a:off x="5751746" y="1401351"/>
            <a:ext cx="6233793" cy="11164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EADA8E48-16F4-44A7-B19D-C9644881CABF}"/>
              </a:ext>
            </a:extLst>
          </p:cNvPr>
          <p:cNvSpPr/>
          <p:nvPr/>
        </p:nvSpPr>
        <p:spPr>
          <a:xfrm>
            <a:off x="186682" y="1374583"/>
            <a:ext cx="5351833" cy="11164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C146C0B6-72C5-4C6F-AA50-9B735E58AF0A}"/>
              </a:ext>
            </a:extLst>
          </p:cNvPr>
          <p:cNvSpPr/>
          <p:nvPr/>
        </p:nvSpPr>
        <p:spPr>
          <a:xfrm>
            <a:off x="219815" y="2567199"/>
            <a:ext cx="2314988" cy="412123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Dedicated Climate Finance</a:t>
            </a:r>
          </a:p>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178"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prstClr val="black"/>
                </a:solidFill>
                <a:effectLst/>
                <a:uLnTx/>
                <a:uFillTx/>
                <a:latin typeface="Calibri" panose="020F0502020204030204"/>
                <a:ea typeface="+mn-ea"/>
                <a:cs typeface="+mn-cs"/>
              </a:rPr>
              <a:t>Concessional or grant finance with climate focus</a:t>
            </a:r>
          </a:p>
          <a:p>
            <a:pPr marL="0" marR="0" lvl="0" indent="0" algn="l" defTabSz="457178"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178"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prstClr val="black"/>
                </a:solidFill>
                <a:effectLst/>
                <a:uLnTx/>
                <a:uFillTx/>
                <a:latin typeface="Calibri" panose="020F0502020204030204"/>
                <a:ea typeface="+mn-ea"/>
                <a:cs typeface="+mn-cs"/>
              </a:rPr>
              <a:t>Example</a:t>
            </a:r>
            <a:r>
              <a:rPr kumimoji="0" lang="en-US" sz="1867"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67" b="0" i="0" u="none" strike="noStrike" kern="1200" cap="none" spc="0" normalizeH="0" baseline="0" noProof="0" dirty="0">
                <a:ln>
                  <a:noFill/>
                </a:ln>
                <a:solidFill>
                  <a:prstClr val="black"/>
                </a:solidFill>
                <a:effectLst/>
                <a:uLnTx/>
                <a:uFillTx/>
                <a:latin typeface="Calibri" panose="020F0502020204030204"/>
                <a:ea typeface="+mn-ea"/>
                <a:cs typeface="+mn-cs"/>
              </a:rPr>
              <a:t>Grant funding from the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Green Climate Fund </a:t>
            </a:r>
            <a:r>
              <a:rPr kumimoji="0" lang="en-US" sz="1867" b="0" i="0" u="none" strike="noStrike" kern="1200" cap="none" spc="0" normalizeH="0" baseline="0" noProof="0" dirty="0">
                <a:ln>
                  <a:noFill/>
                </a:ln>
                <a:solidFill>
                  <a:prstClr val="black"/>
                </a:solidFill>
                <a:effectLst/>
                <a:uLnTx/>
                <a:uFillTx/>
                <a:latin typeface="Calibri" panose="020F0502020204030204"/>
                <a:ea typeface="+mn-ea"/>
                <a:cs typeface="+mn-cs"/>
              </a:rPr>
              <a:t>for coastal zone resilience, Mitigation finance from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Climate Investment Fund</a:t>
            </a:r>
            <a:endParaRPr kumimoji="0" lang="en-US" sz="1867"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220979D-A8C3-4B36-B9DC-9DE450D66B1C}"/>
              </a:ext>
            </a:extLst>
          </p:cNvPr>
          <p:cNvSpPr txBox="1"/>
          <p:nvPr/>
        </p:nvSpPr>
        <p:spPr>
          <a:xfrm>
            <a:off x="546436" y="1393655"/>
            <a:ext cx="4746651" cy="477054"/>
          </a:xfrm>
          <a:prstGeom prst="rect">
            <a:avLst/>
          </a:prstGeom>
          <a:noFill/>
        </p:spPr>
        <p:txBody>
          <a:bodyPr wrap="square" rtlCol="0">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white"/>
                </a:solidFill>
                <a:effectLst/>
                <a:uLnTx/>
                <a:uFillTx/>
                <a:latin typeface="Calibri Light" panose="020F0302020204030204"/>
                <a:ea typeface="+mn-ea"/>
                <a:cs typeface="+mn-cs"/>
              </a:rPr>
              <a:t>International Public Climate Finance</a:t>
            </a:r>
          </a:p>
        </p:txBody>
      </p:sp>
      <p:sp>
        <p:nvSpPr>
          <p:cNvPr id="7" name="TextBox 6">
            <a:extLst>
              <a:ext uri="{FF2B5EF4-FFF2-40B4-BE49-F238E27FC236}">
                <a16:creationId xmlns:a16="http://schemas.microsoft.com/office/drawing/2014/main" id="{9DF48964-5854-42E1-A31F-7C447353110C}"/>
              </a:ext>
            </a:extLst>
          </p:cNvPr>
          <p:cNvSpPr txBox="1"/>
          <p:nvPr/>
        </p:nvSpPr>
        <p:spPr>
          <a:xfrm>
            <a:off x="186681" y="1823705"/>
            <a:ext cx="5351832" cy="646331"/>
          </a:xfrm>
          <a:prstGeom prst="rect">
            <a:avLst/>
          </a:prstGeom>
          <a:noFill/>
        </p:spPr>
        <p:txBody>
          <a:bodyPr wrap="square" rtlCol="0">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Finance deployed through multilateral, bilateral and MDB systems</a:t>
            </a:r>
          </a:p>
        </p:txBody>
      </p:sp>
      <p:sp>
        <p:nvSpPr>
          <p:cNvPr id="17" name="Rectangle 16">
            <a:extLst>
              <a:ext uri="{FF2B5EF4-FFF2-40B4-BE49-F238E27FC236}">
                <a16:creationId xmlns:a16="http://schemas.microsoft.com/office/drawing/2014/main" id="{DE35B20F-3127-47C6-AFEE-61A1C80AD542}"/>
              </a:ext>
            </a:extLst>
          </p:cNvPr>
          <p:cNvSpPr/>
          <p:nvPr/>
        </p:nvSpPr>
        <p:spPr>
          <a:xfrm>
            <a:off x="2627014" y="2571825"/>
            <a:ext cx="2911503" cy="262180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Development Finance with Climate Co-Benefits</a:t>
            </a:r>
          </a:p>
          <a:p>
            <a:pPr marL="0" marR="0" lvl="0" indent="0" algn="l" defTabSz="457178"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178"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prstClr val="black"/>
                </a:solidFill>
                <a:effectLst/>
                <a:uLnTx/>
                <a:uFillTx/>
                <a:latin typeface="Calibri" panose="020F0502020204030204"/>
                <a:ea typeface="+mn-ea"/>
                <a:cs typeface="+mn-cs"/>
              </a:rPr>
              <a:t>MDB lending with climate co-benefits</a:t>
            </a:r>
          </a:p>
          <a:p>
            <a:pPr marL="0" marR="0" lvl="0" indent="0" algn="l" defTabSz="457178"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178"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prstClr val="black"/>
                </a:solidFill>
                <a:effectLst/>
                <a:uLnTx/>
                <a:uFillTx/>
                <a:latin typeface="Calibri" panose="020F0502020204030204"/>
                <a:ea typeface="+mn-ea"/>
                <a:cs typeface="+mn-cs"/>
              </a:rPr>
              <a:t>Example: World Bank loan for forest management</a:t>
            </a:r>
          </a:p>
        </p:txBody>
      </p:sp>
      <p:sp>
        <p:nvSpPr>
          <p:cNvPr id="18" name="Rectangle 17">
            <a:extLst>
              <a:ext uri="{FF2B5EF4-FFF2-40B4-BE49-F238E27FC236}">
                <a16:creationId xmlns:a16="http://schemas.microsoft.com/office/drawing/2014/main" id="{AA418DBC-F586-4DB9-B9EF-6F6FC2115FE3}"/>
              </a:ext>
            </a:extLst>
          </p:cNvPr>
          <p:cNvSpPr/>
          <p:nvPr/>
        </p:nvSpPr>
        <p:spPr>
          <a:xfrm>
            <a:off x="5751745" y="2623253"/>
            <a:ext cx="3013531" cy="257038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Private Finance</a:t>
            </a:r>
          </a:p>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178"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prstClr val="black"/>
                </a:solidFill>
                <a:effectLst/>
                <a:uLnTx/>
                <a:uFillTx/>
                <a:latin typeface="Calibri" panose="020F0502020204030204"/>
                <a:ea typeface="+mn-ea"/>
                <a:cs typeface="+mn-cs"/>
              </a:rPr>
              <a:t>Commercially oriented  investment in climate assets</a:t>
            </a:r>
          </a:p>
          <a:p>
            <a:pPr marL="0" marR="0" lvl="0" indent="0" algn="l" defTabSz="457178"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178"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prstClr val="black"/>
                </a:solidFill>
                <a:effectLst/>
                <a:uLnTx/>
                <a:uFillTx/>
                <a:latin typeface="Calibri" panose="020F0502020204030204"/>
                <a:ea typeface="+mn-ea"/>
                <a:cs typeface="+mn-cs"/>
              </a:rPr>
              <a:t>Example</a:t>
            </a:r>
            <a:r>
              <a:rPr kumimoji="0" lang="en-US" sz="1867"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67" b="0" i="0" u="none" strike="noStrike" kern="1200" cap="none" spc="0" normalizeH="0" baseline="0" noProof="0" dirty="0">
                <a:ln>
                  <a:noFill/>
                </a:ln>
                <a:solidFill>
                  <a:prstClr val="black"/>
                </a:solidFill>
                <a:effectLst/>
                <a:uLnTx/>
                <a:uFillTx/>
                <a:latin typeface="Calibri" panose="020F0502020204030204"/>
                <a:ea typeface="+mn-ea"/>
                <a:cs typeface="+mn-cs"/>
              </a:rPr>
              <a:t>Investment in wind farm or solar power by private sector. IFC or MIGA can de-risk investment</a:t>
            </a:r>
          </a:p>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56AC511D-C874-411C-A68F-0BE4944B2625}"/>
              </a:ext>
            </a:extLst>
          </p:cNvPr>
          <p:cNvSpPr/>
          <p:nvPr/>
        </p:nvSpPr>
        <p:spPr>
          <a:xfrm>
            <a:off x="8857483" y="2623253"/>
            <a:ext cx="3128055" cy="257038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Public Finance</a:t>
            </a:r>
          </a:p>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178"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prstClr val="black"/>
                </a:solidFill>
                <a:effectLst/>
                <a:uLnTx/>
                <a:uFillTx/>
                <a:latin typeface="Calibri" panose="020F0502020204030204"/>
                <a:ea typeface="+mn-ea"/>
                <a:cs typeface="+mn-cs"/>
              </a:rPr>
              <a:t>Domestic government spending supporting climate goals</a:t>
            </a:r>
          </a:p>
          <a:p>
            <a:pPr marL="0" marR="0" lvl="0" indent="0" algn="l" defTabSz="457178"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178"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prstClr val="black"/>
                </a:solidFill>
                <a:effectLst/>
                <a:uLnTx/>
                <a:uFillTx/>
                <a:latin typeface="Calibri" panose="020F0502020204030204"/>
                <a:ea typeface="+mn-ea"/>
                <a:cs typeface="+mn-cs"/>
              </a:rPr>
              <a:t>Example</a:t>
            </a:r>
            <a:r>
              <a:rPr kumimoji="0" lang="en-US" sz="1867"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67" b="0" i="0" u="none" strike="noStrike" kern="1200" cap="none" spc="0" normalizeH="0" baseline="0" noProof="0" dirty="0">
                <a:ln>
                  <a:noFill/>
                </a:ln>
                <a:solidFill>
                  <a:prstClr val="black"/>
                </a:solidFill>
                <a:effectLst/>
                <a:uLnTx/>
                <a:uFillTx/>
                <a:latin typeface="Calibri" panose="020F0502020204030204"/>
                <a:ea typeface="+mn-ea"/>
                <a:cs typeface="+mn-cs"/>
              </a:rPr>
              <a:t>State-owned utility builds a solar facility. World Bank can catalyze finance.</a:t>
            </a:r>
          </a:p>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E344E92A-E6F1-4A05-A876-E6FF9A3C8CCC}"/>
              </a:ext>
            </a:extLst>
          </p:cNvPr>
          <p:cNvSpPr txBox="1"/>
          <p:nvPr/>
        </p:nvSpPr>
        <p:spPr>
          <a:xfrm>
            <a:off x="5570511" y="1429667"/>
            <a:ext cx="6692452" cy="477054"/>
          </a:xfrm>
          <a:prstGeom prst="rect">
            <a:avLst/>
          </a:prstGeom>
          <a:noFill/>
        </p:spPr>
        <p:txBody>
          <a:bodyPr wrap="square" rtlCol="0">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white"/>
                </a:solidFill>
                <a:effectLst/>
                <a:uLnTx/>
                <a:uFillTx/>
                <a:latin typeface="Calibri Light" panose="020F0302020204030204"/>
                <a:ea typeface="+mn-ea"/>
                <a:cs typeface="+mn-cs"/>
              </a:rPr>
              <a:t>Other Climate Finance</a:t>
            </a:r>
          </a:p>
        </p:txBody>
      </p:sp>
      <p:sp>
        <p:nvSpPr>
          <p:cNvPr id="13" name="TextBox 12">
            <a:extLst>
              <a:ext uri="{FF2B5EF4-FFF2-40B4-BE49-F238E27FC236}">
                <a16:creationId xmlns:a16="http://schemas.microsoft.com/office/drawing/2014/main" id="{602F8F29-F103-4408-B763-5DC7B8700714}"/>
              </a:ext>
            </a:extLst>
          </p:cNvPr>
          <p:cNvSpPr txBox="1"/>
          <p:nvPr/>
        </p:nvSpPr>
        <p:spPr>
          <a:xfrm>
            <a:off x="5570513" y="1862789"/>
            <a:ext cx="6339649" cy="646331"/>
          </a:xfrm>
          <a:prstGeom prst="rect">
            <a:avLst/>
          </a:prstGeom>
          <a:noFill/>
        </p:spPr>
        <p:txBody>
          <a:bodyPr wrap="square" rtlCol="0">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Other funding sources that provide capital for climate related investments</a:t>
            </a:r>
          </a:p>
        </p:txBody>
      </p:sp>
      <p:sp>
        <p:nvSpPr>
          <p:cNvPr id="6" name="Rectangle 5">
            <a:extLst>
              <a:ext uri="{FF2B5EF4-FFF2-40B4-BE49-F238E27FC236}">
                <a16:creationId xmlns:a16="http://schemas.microsoft.com/office/drawing/2014/main" id="{293179EB-FEB9-1316-E443-1DE92F3A8E73}"/>
              </a:ext>
            </a:extLst>
          </p:cNvPr>
          <p:cNvSpPr/>
          <p:nvPr/>
        </p:nvSpPr>
        <p:spPr>
          <a:xfrm>
            <a:off x="2627017" y="5268561"/>
            <a:ext cx="2216985" cy="1377423"/>
          </a:xfrm>
          <a:prstGeom prst="rect">
            <a:avLst/>
          </a:prstGeom>
          <a:solidFill>
            <a:schemeClr val="accent6">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prstClr val="black"/>
                </a:solidFill>
                <a:effectLst/>
                <a:uLnTx/>
                <a:uFillTx/>
                <a:latin typeface="Calibri" panose="020F0502020204030204"/>
                <a:ea typeface="+mn-ea"/>
                <a:cs typeface="+mn-cs"/>
              </a:rPr>
              <a:t>Result-based climate </a:t>
            </a:r>
            <a:r>
              <a:rPr kumimoji="0" lang="en-US" sz="2667" b="0" i="0" u="none" strike="noStrike" kern="1200" cap="none" spc="0" normalizeH="0" baseline="0" noProof="0" dirty="0">
                <a:ln>
                  <a:noFill/>
                </a:ln>
                <a:solidFill>
                  <a:prstClr val="black"/>
                </a:solidFill>
                <a:effectLst/>
                <a:uLnTx/>
                <a:uFillTx/>
                <a:latin typeface="Calibri" panose="020F0502020204030204"/>
                <a:ea typeface="+mn-ea"/>
                <a:cs typeface="+mn-cs"/>
              </a:rPr>
              <a:t>finance</a:t>
            </a:r>
          </a:p>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1C2D742-C266-88B4-7B16-31BA44439240}"/>
              </a:ext>
            </a:extLst>
          </p:cNvPr>
          <p:cNvSpPr/>
          <p:nvPr/>
        </p:nvSpPr>
        <p:spPr>
          <a:xfrm>
            <a:off x="4936211" y="5290196"/>
            <a:ext cx="3553888" cy="1377423"/>
          </a:xfrm>
          <a:prstGeom prst="rect">
            <a:avLst/>
          </a:prstGeom>
          <a:gradFill>
            <a:gsLst>
              <a:gs pos="0">
                <a:schemeClr val="accent6">
                  <a:lumMod val="40000"/>
                  <a:lumOff val="60000"/>
                </a:schemeClr>
              </a:gs>
              <a:gs pos="44000">
                <a:schemeClr val="accent6">
                  <a:lumMod val="60000"/>
                  <a:lumOff val="40000"/>
                </a:schemeClr>
              </a:gs>
              <a:gs pos="57000">
                <a:schemeClr val="accent6">
                  <a:lumMod val="60000"/>
                  <a:lumOff val="40000"/>
                </a:schemeClr>
              </a:gs>
              <a:gs pos="100000">
                <a:schemeClr val="accent6">
                  <a:lumMod val="75000"/>
                </a:schemeClr>
              </a:gs>
            </a:gsLst>
            <a:lin ang="19200000" scaled="0"/>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prstClr val="black"/>
                </a:solidFill>
                <a:effectLst/>
                <a:uLnTx/>
                <a:uFillTx/>
                <a:latin typeface="Calibri" panose="020F0502020204030204"/>
                <a:ea typeface="+mn-ea"/>
                <a:cs typeface="+mn-cs"/>
              </a:rPr>
              <a:t>Voluntary Carbon Markets</a:t>
            </a:r>
          </a:p>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B2F02259-5EFF-6211-0A68-02D7C10D98F7}"/>
              </a:ext>
            </a:extLst>
          </p:cNvPr>
          <p:cNvSpPr/>
          <p:nvPr/>
        </p:nvSpPr>
        <p:spPr>
          <a:xfrm>
            <a:off x="8582310" y="5289234"/>
            <a:ext cx="3403229" cy="1377423"/>
          </a:xfrm>
          <a:prstGeom prst="rect">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prstClr val="black"/>
                </a:solidFill>
                <a:effectLst/>
                <a:uLnTx/>
                <a:uFillTx/>
                <a:latin typeface="Calibri" panose="020F0502020204030204"/>
                <a:ea typeface="+mn-ea"/>
                <a:cs typeface="+mn-cs"/>
              </a:rPr>
              <a:t>Compliance Carbon Markets</a:t>
            </a:r>
          </a:p>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61CE8D5-51F4-85DE-EEA8-3A36B4897A2A}"/>
              </a:ext>
            </a:extLst>
          </p:cNvPr>
          <p:cNvSpPr/>
          <p:nvPr/>
        </p:nvSpPr>
        <p:spPr>
          <a:xfrm>
            <a:off x="2627014" y="5241400"/>
            <a:ext cx="9358524" cy="14470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B1773555-F86B-6F37-D72E-D37007754A2C}"/>
              </a:ext>
            </a:extLst>
          </p:cNvPr>
          <p:cNvSpPr>
            <a:spLocks noGrp="1"/>
          </p:cNvSpPr>
          <p:nvPr>
            <p:ph type="title"/>
          </p:nvPr>
        </p:nvSpPr>
        <p:spPr>
          <a:xfrm>
            <a:off x="796939" y="450788"/>
            <a:ext cx="10598122" cy="353991"/>
          </a:xfrm>
        </p:spPr>
        <p:txBody>
          <a:bodyPr>
            <a:noAutofit/>
          </a:bodyPr>
          <a:lstStyle/>
          <a:p>
            <a:pPr algn="ctr"/>
            <a:r>
              <a:rPr lang="es-419" sz="2800" dirty="0">
                <a:solidFill>
                  <a:schemeClr val="accent5">
                    <a:lumMod val="50000"/>
                  </a:schemeClr>
                </a:solidFill>
                <a:latin typeface="Merriweather Light" panose="00000400000000000000" pitchFamily="2" charset="0"/>
              </a:rPr>
              <a:t>Financiación </a:t>
            </a:r>
            <a:r>
              <a:rPr lang="es-419" sz="2800" dirty="0">
                <a:solidFill>
                  <a:schemeClr val="accent5">
                    <a:lumMod val="50000"/>
                  </a:schemeClr>
                </a:solidFill>
              </a:rPr>
              <a:t>C</a:t>
            </a:r>
            <a:r>
              <a:rPr lang="es-419" sz="2800" dirty="0">
                <a:solidFill>
                  <a:schemeClr val="accent5">
                    <a:lumMod val="50000"/>
                  </a:schemeClr>
                </a:solidFill>
                <a:latin typeface="Merriweather Light" panose="00000400000000000000" pitchFamily="2" charset="0"/>
              </a:rPr>
              <a:t>limática y Mercados de Carbono: complementarios pero distintos</a:t>
            </a:r>
          </a:p>
        </p:txBody>
      </p:sp>
    </p:spTree>
    <p:extLst>
      <p:ext uri="{BB962C8B-B14F-4D97-AF65-F5344CB8AC3E}">
        <p14:creationId xmlns:p14="http://schemas.microsoft.com/office/powerpoint/2010/main" val="24334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P spid="19" grpId="0" animBg="1"/>
      <p:bldP spid="13" grpId="0"/>
      <p:bldP spid="6"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43C7D9-60FC-07F4-A5F7-CBFF2562383C}"/>
              </a:ext>
            </a:extLst>
          </p:cNvPr>
          <p:cNvPicPr>
            <a:picLocks noChangeAspect="1"/>
          </p:cNvPicPr>
          <p:nvPr/>
        </p:nvPicPr>
        <p:blipFill>
          <a:blip r:embed="rId2"/>
          <a:stretch>
            <a:fillRect/>
          </a:stretch>
        </p:blipFill>
        <p:spPr>
          <a:xfrm>
            <a:off x="716447" y="1547290"/>
            <a:ext cx="4949737" cy="4639921"/>
          </a:xfrm>
          <a:prstGeom prst="rect">
            <a:avLst/>
          </a:prstGeom>
        </p:spPr>
      </p:pic>
      <p:sp>
        <p:nvSpPr>
          <p:cNvPr id="5" name="Rounded Rectangle 5">
            <a:extLst>
              <a:ext uri="{FF2B5EF4-FFF2-40B4-BE49-F238E27FC236}">
                <a16:creationId xmlns:a16="http://schemas.microsoft.com/office/drawing/2014/main" id="{9205CCE6-0394-D276-F21D-CB1A17B266E3}"/>
              </a:ext>
            </a:extLst>
          </p:cNvPr>
          <p:cNvSpPr txBox="1">
            <a:spLocks/>
          </p:cNvSpPr>
          <p:nvPr/>
        </p:nvSpPr>
        <p:spPr>
          <a:xfrm>
            <a:off x="6980337" y="1724258"/>
            <a:ext cx="4151626" cy="4285983"/>
          </a:xfrm>
          <a:prstGeom prst="roundRect">
            <a:avLst>
              <a:gd name="adj" fmla="val 8475"/>
            </a:avLst>
          </a:prstGeom>
          <a:solidFill>
            <a:schemeClr val="bg1">
              <a:lumMod val="95000"/>
            </a:schemeClr>
          </a:solidFill>
        </p:spPr>
        <p:style>
          <a:lnRef idx="0">
            <a:scrgbClr r="0" g="0" b="0"/>
          </a:lnRef>
          <a:fillRef idx="0">
            <a:scrgbClr r="0" g="0" b="0"/>
          </a:fillRef>
          <a:effectRef idx="0">
            <a:scrgbClr r="0" g="0" b="0"/>
          </a:effectRef>
          <a:fontRef idx="minor">
            <a:schemeClr val="lt1"/>
          </a:fontRef>
        </p:style>
        <p:txBody>
          <a:bodyPr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457200">
              <a:lnSpc>
                <a:spcPct val="100000"/>
              </a:lnSpc>
              <a:spcBef>
                <a:spcPts val="0"/>
              </a:spcBef>
              <a:buClr>
                <a:srgbClr val="000000"/>
              </a:buClr>
              <a:buSzPts val="1400"/>
              <a:buFontTx/>
              <a:buNone/>
              <a:defRPr/>
            </a:pPr>
            <a:r>
              <a:rPr lang="es-419" sz="2200" dirty="0">
                <a:solidFill>
                  <a:schemeClr val="accent5">
                    <a:lumMod val="50000"/>
                  </a:schemeClr>
                </a:solidFill>
                <a:latin typeface="Merriweather Light" panose="00000400000000000000" pitchFamily="2" charset="0"/>
                <a:ea typeface="Montserrat"/>
                <a:cs typeface="Montserrat"/>
                <a:sym typeface="Montserrat"/>
              </a:rPr>
              <a:t>Los mercados de cumplimiento vinculados al Acuerdo de París pueden  resultar en ahorros de costos de </a:t>
            </a:r>
            <a:r>
              <a:rPr lang="es-419" sz="2300" dirty="0">
                <a:solidFill>
                  <a:schemeClr val="accent5">
                    <a:lumMod val="50000"/>
                  </a:schemeClr>
                </a:solidFill>
                <a:latin typeface="Merriweather Light" panose="00000400000000000000" pitchFamily="2" charset="0"/>
                <a:ea typeface="Montserrat"/>
                <a:cs typeface="Montserrat"/>
                <a:sym typeface="Montserrat"/>
              </a:rPr>
              <a:t>~ </a:t>
            </a:r>
            <a:r>
              <a:rPr lang="es-419" sz="2300" b="1" dirty="0">
                <a:solidFill>
                  <a:schemeClr val="accent5">
                    <a:lumMod val="50000"/>
                  </a:schemeClr>
                </a:solidFill>
                <a:latin typeface="Merriweather Light" panose="00000400000000000000" pitchFamily="2" charset="0"/>
                <a:ea typeface="Montserrat"/>
                <a:cs typeface="Montserrat"/>
                <a:sym typeface="Montserrat"/>
              </a:rPr>
              <a:t>US$300 mil millones/año</a:t>
            </a:r>
            <a:r>
              <a:rPr lang="es-419" sz="2200" b="1" dirty="0">
                <a:solidFill>
                  <a:schemeClr val="accent5">
                    <a:lumMod val="50000"/>
                  </a:schemeClr>
                </a:solidFill>
                <a:latin typeface="Merriweather Light" panose="00000400000000000000" pitchFamily="2" charset="0"/>
                <a:ea typeface="Montserrat"/>
                <a:cs typeface="Montserrat"/>
                <a:sym typeface="Montserrat"/>
              </a:rPr>
              <a:t> </a:t>
            </a:r>
            <a:r>
              <a:rPr lang="es-419" sz="2200" dirty="0">
                <a:solidFill>
                  <a:schemeClr val="accent5">
                    <a:lumMod val="50000"/>
                  </a:schemeClr>
                </a:solidFill>
                <a:latin typeface="Merriweather Light" panose="00000400000000000000" pitchFamily="2" charset="0"/>
                <a:ea typeface="Montserrat"/>
                <a:cs typeface="Montserrat"/>
                <a:sym typeface="Montserrat"/>
              </a:rPr>
              <a:t>en </a:t>
            </a:r>
            <a:r>
              <a:rPr lang="es-419" sz="2200" b="1" dirty="0">
                <a:solidFill>
                  <a:schemeClr val="accent5">
                    <a:lumMod val="50000"/>
                  </a:schemeClr>
                </a:solidFill>
                <a:latin typeface="Merriweather Light" panose="00000400000000000000" pitchFamily="2" charset="0"/>
                <a:ea typeface="Montserrat"/>
                <a:cs typeface="Montserrat"/>
                <a:sym typeface="Montserrat"/>
              </a:rPr>
              <a:t>2030</a:t>
            </a:r>
            <a:r>
              <a:rPr lang="es-419" sz="2200" dirty="0">
                <a:solidFill>
                  <a:schemeClr val="accent5">
                    <a:lumMod val="50000"/>
                  </a:schemeClr>
                </a:solidFill>
                <a:latin typeface="Merriweather Light" panose="00000400000000000000" pitchFamily="2" charset="0"/>
                <a:ea typeface="Montserrat"/>
                <a:cs typeface="Montserrat"/>
                <a:sym typeface="Montserrat"/>
              </a:rPr>
              <a:t> y reducir </a:t>
            </a:r>
            <a:r>
              <a:rPr lang="es-419" sz="2300" b="1" dirty="0">
                <a:solidFill>
                  <a:schemeClr val="accent5">
                    <a:lumMod val="50000"/>
                  </a:schemeClr>
                </a:solidFill>
                <a:latin typeface="Merriweather Light" panose="00000400000000000000" pitchFamily="2" charset="0"/>
                <a:ea typeface="Montserrat"/>
                <a:cs typeface="Montserrat"/>
                <a:sym typeface="Montserrat"/>
              </a:rPr>
              <a:t>5 GtCO</a:t>
            </a:r>
            <a:r>
              <a:rPr lang="es-419" sz="2300" b="1" baseline="-25000" dirty="0">
                <a:solidFill>
                  <a:schemeClr val="accent5">
                    <a:lumMod val="50000"/>
                  </a:schemeClr>
                </a:solidFill>
                <a:latin typeface="Merriweather Light" panose="00000400000000000000" pitchFamily="2" charset="0"/>
                <a:ea typeface="Montserrat"/>
                <a:cs typeface="Montserrat"/>
                <a:sym typeface="Montserrat"/>
              </a:rPr>
              <a:t>2 </a:t>
            </a:r>
            <a:r>
              <a:rPr lang="es-419" sz="2300" b="1" dirty="0">
                <a:solidFill>
                  <a:schemeClr val="accent5">
                    <a:lumMod val="50000"/>
                  </a:schemeClr>
                </a:solidFill>
                <a:latin typeface="Merriweather Light" panose="00000400000000000000" pitchFamily="2" charset="0"/>
                <a:ea typeface="Montserrat"/>
                <a:cs typeface="Montserrat"/>
                <a:sym typeface="Montserrat"/>
              </a:rPr>
              <a:t>/año </a:t>
            </a:r>
            <a:r>
              <a:rPr lang="es-419" sz="2200" dirty="0">
                <a:solidFill>
                  <a:schemeClr val="accent5">
                    <a:lumMod val="50000"/>
                  </a:schemeClr>
                </a:solidFill>
                <a:latin typeface="Merriweather Light" panose="00000400000000000000" pitchFamily="2" charset="0"/>
                <a:ea typeface="Montserrat"/>
                <a:cs typeface="Montserrat"/>
                <a:sym typeface="Montserrat"/>
              </a:rPr>
              <a:t>adicionales de emisiones de gases de efecto invernadero</a:t>
            </a:r>
            <a:endParaRPr lang="es-419" sz="2200" baseline="-25000" dirty="0">
              <a:solidFill>
                <a:schemeClr val="accent5">
                  <a:lumMod val="50000"/>
                </a:schemeClr>
              </a:solidFill>
              <a:latin typeface="Merriweather Light" panose="00000400000000000000" pitchFamily="2" charset="0"/>
              <a:ea typeface="Montserrat"/>
              <a:cs typeface="Montserrat"/>
              <a:sym typeface="Montserrat"/>
            </a:endParaRPr>
          </a:p>
        </p:txBody>
      </p:sp>
      <p:sp>
        <p:nvSpPr>
          <p:cNvPr id="9" name="TextBox 8">
            <a:extLst>
              <a:ext uri="{FF2B5EF4-FFF2-40B4-BE49-F238E27FC236}">
                <a16:creationId xmlns:a16="http://schemas.microsoft.com/office/drawing/2014/main" id="{B5B2D66C-382C-77AB-66E1-5173B5C90024}"/>
              </a:ext>
            </a:extLst>
          </p:cNvPr>
          <p:cNvSpPr txBox="1"/>
          <p:nvPr/>
        </p:nvSpPr>
        <p:spPr>
          <a:xfrm>
            <a:off x="716447" y="6187211"/>
            <a:ext cx="5236878" cy="223010"/>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sz="849" i="1" dirty="0">
                <a:solidFill>
                  <a:srgbClr val="494949"/>
                </a:solidFill>
                <a:latin typeface="Helvetica Neue"/>
              </a:rPr>
              <a:t>Source: PNNL, University of Maryland, IETA</a:t>
            </a:r>
          </a:p>
        </p:txBody>
      </p:sp>
      <p:sp>
        <p:nvSpPr>
          <p:cNvPr id="10" name="Title 1">
            <a:extLst>
              <a:ext uri="{FF2B5EF4-FFF2-40B4-BE49-F238E27FC236}">
                <a16:creationId xmlns:a16="http://schemas.microsoft.com/office/drawing/2014/main" id="{DFD201C0-D809-1181-F647-D640AC9E87ED}"/>
              </a:ext>
            </a:extLst>
          </p:cNvPr>
          <p:cNvSpPr txBox="1">
            <a:spLocks/>
          </p:cNvSpPr>
          <p:nvPr/>
        </p:nvSpPr>
        <p:spPr>
          <a:xfrm>
            <a:off x="572877" y="589308"/>
            <a:ext cx="11253770" cy="35399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400" b="1" i="0" kern="1200">
                <a:solidFill>
                  <a:schemeClr val="accent1"/>
                </a:solidFill>
                <a:latin typeface="Helvetica Neue" charset="0"/>
                <a:ea typeface="Helvetica Neue" charset="0"/>
                <a:cs typeface="Helvetica Neue" charset="0"/>
              </a:defRPr>
            </a:lvl1pPr>
          </a:lstStyle>
          <a:p>
            <a:r>
              <a:rPr lang="es-419" sz="3200" dirty="0">
                <a:solidFill>
                  <a:schemeClr val="accent1">
                    <a:lumMod val="50000"/>
                  </a:schemeClr>
                </a:solidFill>
                <a:latin typeface="Merriweather Light" panose="00000400000000000000" pitchFamily="2" charset="0"/>
              </a:rPr>
              <a:t>Se espera un crecimiento de los Mercados de Cumplimento bajo el Artículo 6 del Acuerdo de París</a:t>
            </a:r>
          </a:p>
        </p:txBody>
      </p:sp>
    </p:spTree>
    <p:extLst>
      <p:ext uri="{BB962C8B-B14F-4D97-AF65-F5344CB8AC3E}">
        <p14:creationId xmlns:p14="http://schemas.microsoft.com/office/powerpoint/2010/main" val="1831554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7F00D-D4AD-13DD-A41B-5BEFB3C389CF}"/>
              </a:ext>
            </a:extLst>
          </p:cNvPr>
          <p:cNvSpPr>
            <a:spLocks noGrp="1"/>
          </p:cNvSpPr>
          <p:nvPr>
            <p:ph type="title"/>
          </p:nvPr>
        </p:nvSpPr>
        <p:spPr>
          <a:xfrm>
            <a:off x="540403" y="487896"/>
            <a:ext cx="10598122" cy="353991"/>
          </a:xfrm>
        </p:spPr>
        <p:txBody>
          <a:bodyPr/>
          <a:lstStyle/>
          <a:p>
            <a:r>
              <a:rPr lang="en-US" sz="3200" dirty="0">
                <a:solidFill>
                  <a:schemeClr val="accent1">
                    <a:lumMod val="50000"/>
                  </a:schemeClr>
                </a:solidFill>
              </a:rPr>
              <a:t>COP27 y Desarrollo de Mercados de </a:t>
            </a:r>
            <a:r>
              <a:rPr lang="es-419" sz="3200" dirty="0">
                <a:solidFill>
                  <a:schemeClr val="accent1">
                    <a:lumMod val="50000"/>
                  </a:schemeClr>
                </a:solidFill>
              </a:rPr>
              <a:t>Carbono</a:t>
            </a:r>
          </a:p>
        </p:txBody>
      </p:sp>
      <p:sp>
        <p:nvSpPr>
          <p:cNvPr id="3" name="TextBox 2">
            <a:extLst>
              <a:ext uri="{FF2B5EF4-FFF2-40B4-BE49-F238E27FC236}">
                <a16:creationId xmlns:a16="http://schemas.microsoft.com/office/drawing/2014/main" id="{51F1A4CA-4228-5A12-05A2-53C46223240C}"/>
              </a:ext>
            </a:extLst>
          </p:cNvPr>
          <p:cNvSpPr txBox="1">
            <a:spLocks/>
          </p:cNvSpPr>
          <p:nvPr/>
        </p:nvSpPr>
        <p:spPr>
          <a:xfrm>
            <a:off x="664275" y="1190208"/>
            <a:ext cx="10845344" cy="520142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R="0" lvl="0" indent="0" algn="l" defTabSz="914400" rtl="0" eaLnBrk="1" fontAlgn="auto" latinLnBrk="0" hangingPunct="1">
              <a:lnSpc>
                <a:spcPct val="100000"/>
              </a:lnSpc>
              <a:spcBef>
                <a:spcPts val="0"/>
              </a:spcBef>
              <a:spcAft>
                <a:spcPts val="0"/>
              </a:spcAft>
              <a:buClrTx/>
              <a:buSzTx/>
              <a:buFont typeface="Segoe UI" panose="020B0502040204020203" pitchFamily="34" charset="0"/>
              <a:buChar char="​"/>
              <a:tabLst/>
              <a:defRPr/>
            </a:pPr>
            <a:r>
              <a:rPr kumimoji="0" lang="es-419" sz="1800" b="1" i="0" u="none" strike="noStrike" kern="1200" cap="none" spc="0" normalizeH="0" baseline="0" dirty="0">
                <a:ln>
                  <a:noFill/>
                </a:ln>
                <a:solidFill>
                  <a:srgbClr val="002060"/>
                </a:solidFill>
                <a:effectLst/>
                <a:uLnTx/>
                <a:uFillTx/>
                <a:latin typeface="Merriweather Light" panose="00000400000000000000" pitchFamily="2" charset="0"/>
              </a:rPr>
              <a:t>Avances en Artículo </a:t>
            </a:r>
            <a:r>
              <a:rPr kumimoji="0" lang="en-US" sz="1800" b="1" i="0" u="none" strike="noStrike" kern="1200" cap="none" spc="0" normalizeH="0" baseline="0" noProof="0" dirty="0">
                <a:ln>
                  <a:noFill/>
                </a:ln>
                <a:solidFill>
                  <a:srgbClr val="002060"/>
                </a:solidFill>
                <a:effectLst/>
                <a:uLnTx/>
                <a:uFillTx/>
                <a:latin typeface="Merriweather Light" panose="00000400000000000000" pitchFamily="2" charset="0"/>
              </a:rPr>
              <a:t>6</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chemeClr val="bg2">
                    <a:lumMod val="25000"/>
                  </a:schemeClr>
                </a:solidFill>
                <a:effectLst/>
                <a:uLnTx/>
                <a:uFillTx/>
                <a:latin typeface="Merriweather Light" panose="00000400000000000000" pitchFamily="2" charset="0"/>
              </a:rPr>
              <a:t>For Article 6.2, COP27 text clarifies </a:t>
            </a:r>
            <a:r>
              <a:rPr lang="en-US" sz="1400" dirty="0">
                <a:solidFill>
                  <a:schemeClr val="bg2">
                    <a:lumMod val="25000"/>
                  </a:schemeClr>
                </a:solidFill>
                <a:latin typeface="Merriweather Light" panose="00000400000000000000" pitchFamily="2" charset="0"/>
              </a:rPr>
              <a:t>details, including </a:t>
            </a:r>
            <a:r>
              <a:rPr kumimoji="0" lang="en-US" sz="1400" b="0" i="0" u="none" strike="noStrike" kern="1200" cap="none" spc="0" normalizeH="0" baseline="0" noProof="0" dirty="0">
                <a:ln>
                  <a:noFill/>
                </a:ln>
                <a:solidFill>
                  <a:schemeClr val="bg2">
                    <a:lumMod val="25000"/>
                  </a:schemeClr>
                </a:solidFill>
                <a:effectLst/>
                <a:uLnTx/>
                <a:uFillTx/>
                <a:latin typeface="Merriweather Light" panose="00000400000000000000" pitchFamily="2" charset="0"/>
              </a:rPr>
              <a:t>the rules on how to track ITMOs through a registry, details on country’s Article 6 reporting reviews, and how parties should report the use of ITMO towards the achievement of NDCs.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chemeClr val="bg2">
                    <a:lumMod val="25000"/>
                  </a:schemeClr>
                </a:solidFill>
                <a:effectLst/>
                <a:uLnTx/>
                <a:uFillTx/>
                <a:latin typeface="Merriweather Light" panose="00000400000000000000" pitchFamily="2" charset="0"/>
                <a:ea typeface="Calibri" panose="020F0502020204030204" pitchFamily="34" charset="0"/>
              </a:rPr>
              <a:t>Article 6.4 conclusion text provided the needed clarifications on the Clean Development Mechanism (CDM) transition and other implementation details, including the setting up of the Supervisory Board to define implementation details.</a:t>
            </a:r>
          </a:p>
          <a:p>
            <a:pPr marR="0" lvl="0" algn="l" defTabSz="914400" rtl="0" eaLnBrk="1" fontAlgn="auto" latinLnBrk="0" hangingPunct="1">
              <a:lnSpc>
                <a:spcPct val="100000"/>
              </a:lnSpc>
              <a:spcBef>
                <a:spcPts val="0"/>
              </a:spcBef>
              <a:spcAft>
                <a:spcPts val="0"/>
              </a:spcAft>
              <a:buClrTx/>
              <a:buSzTx/>
              <a:buNone/>
              <a:tabLst/>
              <a:defRPr/>
            </a:pPr>
            <a:r>
              <a:rPr kumimoji="0" lang="en-US" sz="1400" b="0" i="0" u="none" strike="noStrike" kern="1200" cap="none" spc="0" normalizeH="0" baseline="0" noProof="0" dirty="0">
                <a:ln>
                  <a:noFill/>
                </a:ln>
                <a:solidFill>
                  <a:srgbClr val="021F43"/>
                </a:solidFill>
                <a:effectLst/>
                <a:uLnTx/>
                <a:uFillTx/>
                <a:latin typeface="Merriweather Light" panose="00000400000000000000" pitchFamily="2"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 typeface="Segoe UI" panose="020B0502040204020203" pitchFamily="34" charset="0"/>
              <a:buChar char="​"/>
              <a:tabLst/>
              <a:defRPr/>
            </a:pPr>
            <a:r>
              <a:rPr kumimoji="0" lang="en-US" sz="1800" b="1" i="0" u="none" strike="noStrike" kern="1200" cap="none" spc="0" normalizeH="0" baseline="0" noProof="0" dirty="0">
                <a:ln>
                  <a:noFill/>
                </a:ln>
                <a:solidFill>
                  <a:srgbClr val="002060"/>
                </a:solidFill>
                <a:effectLst/>
                <a:uLnTx/>
                <a:uFillTx/>
                <a:latin typeface="Merriweather Light" panose="00000400000000000000" pitchFamily="2" charset="0"/>
                <a:cs typeface="+mn-cs"/>
              </a:rPr>
              <a:t>Primera </a:t>
            </a:r>
            <a:r>
              <a:rPr kumimoji="0" lang="es-419" sz="1800" b="1" i="0" u="none" strike="noStrike" kern="1200" cap="none" spc="0" normalizeH="0" baseline="0" dirty="0">
                <a:ln>
                  <a:noFill/>
                </a:ln>
                <a:solidFill>
                  <a:srgbClr val="002060"/>
                </a:solidFill>
                <a:effectLst/>
                <a:uLnTx/>
                <a:uFillTx/>
                <a:latin typeface="Merriweather Light" panose="00000400000000000000" pitchFamily="2" charset="0"/>
                <a:cs typeface="+mn-cs"/>
              </a:rPr>
              <a:t>transacción de ITMO entre Suiza y Ghana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chemeClr val="bg2">
                    <a:lumMod val="25000"/>
                  </a:schemeClr>
                </a:solidFill>
                <a:effectLst/>
                <a:uLnTx/>
                <a:uFillTx/>
                <a:latin typeface="Merriweather Light" panose="00000400000000000000" pitchFamily="2" charset="0"/>
                <a:cs typeface="+mn-cs"/>
              </a:rPr>
              <a:t>While Article 6 remains to be fully finalized, Switzerland and Ghana have completed the first ever voluntary sale of ITMOs under Article 6.2. With this transaction, sustainable rice farming in Ghana will help Switzerland lower its national emissions, while giving Ghanaian farmers an extra revenue stream. The trade shows that countries do not need to wait for COP negotiations to end to act collaboratively.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021F43"/>
              </a:solidFill>
              <a:effectLst/>
              <a:uLnTx/>
              <a:uFillTx/>
              <a:latin typeface="Merriweather Light" panose="00000400000000000000" pitchFamily="2" charset="0"/>
              <a:cs typeface="+mn-cs"/>
            </a:endParaRPr>
          </a:p>
          <a:p>
            <a:pPr marR="0" lvl="0" algn="l" defTabSz="914400" rtl="0" eaLnBrk="1" fontAlgn="auto" latinLnBrk="0" hangingPunct="1">
              <a:lnSpc>
                <a:spcPct val="100000"/>
              </a:lnSpc>
              <a:spcBef>
                <a:spcPts val="0"/>
              </a:spcBef>
              <a:spcAft>
                <a:spcPts val="0"/>
              </a:spcAft>
              <a:buClrTx/>
              <a:buSzTx/>
              <a:buNone/>
              <a:tabLst/>
              <a:defRPr/>
            </a:pPr>
            <a:r>
              <a:rPr kumimoji="0" lang="es-419" sz="1800" b="1" i="0" u="none" strike="noStrike" kern="1200" cap="none" spc="0" normalizeH="0" baseline="0" dirty="0">
                <a:ln>
                  <a:noFill/>
                </a:ln>
                <a:solidFill>
                  <a:srgbClr val="002060"/>
                </a:solidFill>
                <a:effectLst/>
                <a:uLnTx/>
                <a:uFillTx/>
                <a:latin typeface="Merriweather Light" panose="00000400000000000000" pitchFamily="2" charset="0"/>
              </a:rPr>
              <a:t>Iniciativa Africana de Mercados de Carbono </a:t>
            </a:r>
            <a:r>
              <a:rPr kumimoji="0" lang="en-US" sz="1800" b="1" i="0" u="none" strike="noStrike" kern="1200" cap="none" spc="0" normalizeH="0" baseline="0" noProof="0" dirty="0">
                <a:ln>
                  <a:noFill/>
                </a:ln>
                <a:solidFill>
                  <a:srgbClr val="002060"/>
                </a:solidFill>
                <a:effectLst/>
                <a:uLnTx/>
                <a:uFillTx/>
                <a:latin typeface="Merriweather Light" panose="00000400000000000000" pitchFamily="2" charset="0"/>
              </a:rPr>
              <a:t>(ACMI)</a:t>
            </a:r>
            <a:endParaRPr kumimoji="0" lang="en-US" b="1" i="0" u="none" strike="noStrike" kern="1200" cap="none" spc="0" normalizeH="0" baseline="0" noProof="0" dirty="0">
              <a:ln>
                <a:noFill/>
              </a:ln>
              <a:solidFill>
                <a:srgbClr val="002060"/>
              </a:solidFill>
              <a:effectLst/>
              <a:uLnTx/>
              <a:uFillTx/>
              <a:latin typeface="Merriweather Light" panose="00000400000000000000" pitchFamily="2" charset="0"/>
            </a:endParaRPr>
          </a:p>
          <a:p>
            <a:pPr marL="285750" lvl="1" indent="-285750">
              <a:spcAft>
                <a:spcPts val="0"/>
              </a:spcAft>
              <a:buFont typeface="Wingdings" panose="05000000000000000000" pitchFamily="2" charset="2"/>
              <a:buChar char="§"/>
              <a:defRPr/>
            </a:pPr>
            <a:r>
              <a:rPr kumimoji="0" lang="en-US" sz="1400" b="0" i="0" u="none" strike="noStrike" kern="1200" cap="none" spc="0" normalizeH="0" baseline="0" noProof="0" dirty="0">
                <a:ln>
                  <a:noFill/>
                </a:ln>
                <a:solidFill>
                  <a:schemeClr val="bg2">
                    <a:lumMod val="25000"/>
                  </a:schemeClr>
                </a:solidFill>
                <a:effectLst/>
                <a:uLnTx/>
                <a:uFillTx/>
                <a:latin typeface="Merriweather Light" panose="00000400000000000000" pitchFamily="2" charset="0"/>
              </a:rPr>
              <a:t>Aims to produce 300 million carbon credits annually across the continent by 2030, and 1.5 billion credits annually by 2050.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chemeClr val="bg2">
                    <a:lumMod val="25000"/>
                  </a:schemeClr>
                </a:solidFill>
                <a:effectLst/>
                <a:uLnTx/>
                <a:uFillTx/>
                <a:latin typeface="Merriweather Light" panose="00000400000000000000" pitchFamily="2" charset="0"/>
              </a:rPr>
              <a:t>The goal of the initiative is to unlock more financing for Africa’s energy transition – specifically, US$6 billion by 2030 and US$120 billion by 2050, all the while supporting over 110 million jobs by 2050.</a:t>
            </a:r>
          </a:p>
          <a:p>
            <a:pPr marL="285750" indent="-285750">
              <a:spcBef>
                <a:spcPts val="0"/>
              </a:spcBef>
              <a:spcAft>
                <a:spcPts val="0"/>
              </a:spcAft>
              <a:buFont typeface="Wingdings" panose="05000000000000000000" pitchFamily="2" charset="2"/>
              <a:buChar char="§"/>
              <a:defRPr/>
            </a:pPr>
            <a:r>
              <a:rPr kumimoji="0" lang="en-US" sz="1400" b="0" i="0" u="none" strike="noStrike" kern="1200" cap="none" spc="0" normalizeH="0" baseline="0" noProof="0" dirty="0">
                <a:ln>
                  <a:noFill/>
                </a:ln>
                <a:solidFill>
                  <a:schemeClr val="bg2">
                    <a:lumMod val="25000"/>
                  </a:schemeClr>
                </a:solidFill>
                <a:effectLst/>
                <a:uLnTx/>
                <a:uFillTx/>
                <a:latin typeface="Merriweather Light" panose="00000400000000000000" pitchFamily="2" charset="0"/>
              </a:rPr>
              <a:t>Several African nations, including Kenya, Malawi, Gabon, Nigeria and Togo, joined the launch event for ACMI, which is supported by financiers such as Exchange Trading Group, Nando’s and Standard Chartered.</a:t>
            </a:r>
          </a:p>
          <a:p>
            <a:pPr>
              <a:spcBef>
                <a:spcPts val="0"/>
              </a:spcBef>
              <a:spcAft>
                <a:spcPts val="0"/>
              </a:spcAft>
              <a:buNone/>
              <a:defRPr/>
            </a:pPr>
            <a:endParaRPr kumimoji="0" lang="en-US" sz="1400" b="0" i="0" u="none" strike="noStrike" kern="1200" cap="none" spc="0" normalizeH="0" baseline="0" noProof="0" dirty="0">
              <a:ln>
                <a:noFill/>
              </a:ln>
              <a:solidFill>
                <a:srgbClr val="021F43"/>
              </a:solidFill>
              <a:effectLst/>
              <a:uLnTx/>
              <a:uFillTx/>
              <a:latin typeface="Merriweather Light" panose="00000400000000000000" pitchFamily="2" charset="0"/>
            </a:endParaRPr>
          </a:p>
          <a:p>
            <a:pPr marR="0" lvl="0" indent="0" algn="l" defTabSz="914400" rtl="0" eaLnBrk="1" fontAlgn="auto" latinLnBrk="0" hangingPunct="1">
              <a:lnSpc>
                <a:spcPct val="100000"/>
              </a:lnSpc>
              <a:spcBef>
                <a:spcPts val="0"/>
              </a:spcBef>
              <a:spcAft>
                <a:spcPts val="0"/>
              </a:spcAft>
              <a:buClrTx/>
              <a:buSzTx/>
              <a:buFont typeface="Segoe UI" panose="020B0502040204020203" pitchFamily="34" charset="0"/>
              <a:buChar char="​"/>
              <a:tabLst/>
              <a:defRPr/>
            </a:pPr>
            <a:r>
              <a:rPr kumimoji="0" lang="es-419" sz="1800" b="1" i="0" u="none" strike="noStrike" kern="1200" cap="none" spc="0" normalizeH="0" baseline="0" dirty="0">
                <a:ln>
                  <a:noFill/>
                </a:ln>
                <a:solidFill>
                  <a:srgbClr val="002060"/>
                </a:solidFill>
                <a:effectLst/>
                <a:uLnTx/>
                <a:uFillTx/>
                <a:latin typeface="Merriweather Light" panose="00000400000000000000" pitchFamily="2" charset="0"/>
              </a:rPr>
              <a:t>Acelerador de Transición Energética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chemeClr val="bg2">
                    <a:lumMod val="25000"/>
                  </a:schemeClr>
                </a:solidFill>
                <a:effectLst/>
                <a:uLnTx/>
                <a:uFillTx/>
                <a:latin typeface="Merriweather Light" panose="00000400000000000000" pitchFamily="2" charset="0"/>
              </a:rPr>
              <a:t>U.S. Climate Envoy John Kerry made headlines early in the summit by announcing the Energy Transition Accelerator (ETA) – a public-private initiative to fund renewable energy projects through carbon offsets, with the purpose of accelerating the clean energy transition in developing countries. </a:t>
            </a:r>
            <a:endParaRPr kumimoji="0" lang="en-US" sz="1200" b="0" i="0" u="none" strike="noStrike" kern="1200" cap="none" spc="0" normalizeH="0" baseline="0" noProof="0" dirty="0">
              <a:ln>
                <a:noFill/>
              </a:ln>
              <a:solidFill>
                <a:schemeClr val="bg2">
                  <a:lumMod val="25000"/>
                </a:schemeClr>
              </a:solidFill>
              <a:effectLst/>
              <a:uLnTx/>
              <a:uFillTx/>
              <a:latin typeface="Merriweather Light" panose="00000400000000000000" pitchFamily="2" charset="0"/>
              <a:ea typeface="Calibri" panose="020F0502020204030204" pitchFamily="34" charset="0"/>
            </a:endParaRPr>
          </a:p>
        </p:txBody>
      </p:sp>
      <p:sp>
        <p:nvSpPr>
          <p:cNvPr id="4" name="Oval 3">
            <a:extLst>
              <a:ext uri="{FF2B5EF4-FFF2-40B4-BE49-F238E27FC236}">
                <a16:creationId xmlns:a16="http://schemas.microsoft.com/office/drawing/2014/main" id="{58BBE421-CC18-22B5-4E10-129428429EAE}"/>
              </a:ext>
            </a:extLst>
          </p:cNvPr>
          <p:cNvSpPr>
            <a:spLocks/>
          </p:cNvSpPr>
          <p:nvPr/>
        </p:nvSpPr>
        <p:spPr>
          <a:xfrm>
            <a:off x="281203" y="1225376"/>
            <a:ext cx="259200" cy="257285"/>
          </a:xfrm>
          <a:prstGeom prst="ellipse">
            <a:avLst/>
          </a:prstGeom>
          <a:solidFill>
            <a:schemeClr val="accent4">
              <a:lumMod val="50000"/>
            </a:schemeClr>
          </a:solidFill>
          <a:ln w="19050">
            <a:solidFill>
              <a:schemeClr val="accent4">
                <a:lumMod val="50000"/>
              </a:schemeClr>
            </a:solidFill>
            <a:round/>
            <a:headEnd/>
            <a:tailEnd/>
          </a:ln>
          <a:effectLst/>
        </p:spPr>
        <p:txBody>
          <a:bodyPr vert="horz" wrap="square" lIns="3887" tIns="0" rIns="3887" bIns="0" numCol="1" anchor="ctr" anchorCtr="0" compatLnSpc="1">
            <a:prstTxWarp prst="textNoShape">
              <a:avLst/>
            </a:prstTxWarp>
            <a:noAutofit/>
          </a:bodyPr>
          <a:lstStyle/>
          <a:p>
            <a:pPr marL="0" marR="0" lvl="0" indent="0" algn="ctr" defTabSz="932962" rtl="0" eaLnBrk="1" fontAlgn="auto" latinLnBrk="0" hangingPunct="1">
              <a:lnSpc>
                <a:spcPct val="100000"/>
              </a:lnSpc>
              <a:spcBef>
                <a:spcPts val="0"/>
              </a:spcBef>
              <a:spcAft>
                <a:spcPts val="0"/>
              </a:spcAft>
              <a:buClr>
                <a:srgbClr val="000000"/>
              </a:buClr>
              <a:buSzTx/>
              <a:buFontTx/>
              <a:buNone/>
              <a:tabLst/>
              <a:defRPr/>
            </a:pPr>
            <a:r>
              <a:rPr kumimoji="0" lang="en-US" sz="1200" b="1" i="0" u="none" strike="noStrike" kern="0" cap="none" spc="0" normalizeH="0" baseline="0" noProof="0">
                <a:ln>
                  <a:noFill/>
                </a:ln>
                <a:solidFill>
                  <a:srgbClr val="FFFFFF"/>
                </a:solidFill>
                <a:effectLst/>
                <a:uLnTx/>
                <a:uFillTx/>
                <a:latin typeface="Helvetica Neue" panose="02000503000000020004"/>
                <a:cs typeface="Arial" pitchFamily="34" charset="0"/>
              </a:rPr>
              <a:t>1</a:t>
            </a:r>
          </a:p>
        </p:txBody>
      </p:sp>
      <p:sp>
        <p:nvSpPr>
          <p:cNvPr id="5" name="Oval 4">
            <a:extLst>
              <a:ext uri="{FF2B5EF4-FFF2-40B4-BE49-F238E27FC236}">
                <a16:creationId xmlns:a16="http://schemas.microsoft.com/office/drawing/2014/main" id="{A741C201-3B76-8B6A-0697-6DD58488A12A}"/>
              </a:ext>
            </a:extLst>
          </p:cNvPr>
          <p:cNvSpPr>
            <a:spLocks/>
          </p:cNvSpPr>
          <p:nvPr/>
        </p:nvSpPr>
        <p:spPr>
          <a:xfrm>
            <a:off x="281203" y="2533295"/>
            <a:ext cx="259200" cy="257285"/>
          </a:xfrm>
          <a:prstGeom prst="ellipse">
            <a:avLst/>
          </a:prstGeom>
          <a:solidFill>
            <a:schemeClr val="accent4">
              <a:lumMod val="50000"/>
            </a:schemeClr>
          </a:solidFill>
          <a:ln w="19050">
            <a:solidFill>
              <a:schemeClr val="accent4">
                <a:lumMod val="50000"/>
              </a:schemeClr>
            </a:solidFill>
            <a:round/>
            <a:headEnd/>
            <a:tailEnd/>
          </a:ln>
          <a:effectLst/>
        </p:spPr>
        <p:txBody>
          <a:bodyPr vert="horz" wrap="square" lIns="3887" tIns="0" rIns="3887" bIns="0" numCol="1" anchor="ctr" anchorCtr="0" compatLnSpc="1">
            <a:prstTxWarp prst="textNoShape">
              <a:avLst/>
            </a:prstTxWarp>
            <a:noAutofit/>
          </a:bodyPr>
          <a:lstStyle/>
          <a:p>
            <a:pPr marL="0" marR="0" lvl="0" indent="0" algn="ctr" defTabSz="932962" rtl="0" eaLnBrk="1" fontAlgn="auto" latinLnBrk="0" hangingPunct="1">
              <a:lnSpc>
                <a:spcPct val="100000"/>
              </a:lnSpc>
              <a:spcBef>
                <a:spcPts val="0"/>
              </a:spcBef>
              <a:spcAft>
                <a:spcPts val="0"/>
              </a:spcAft>
              <a:buClr>
                <a:srgbClr val="000000"/>
              </a:buClr>
              <a:buSzTx/>
              <a:buFontTx/>
              <a:buNone/>
              <a:tabLst/>
              <a:defRPr/>
            </a:pPr>
            <a:r>
              <a:rPr kumimoji="0" lang="en-US" sz="1200" b="1" i="0" u="none" strike="noStrike" kern="0" cap="none" spc="0" normalizeH="0" baseline="0" noProof="0">
                <a:ln>
                  <a:noFill/>
                </a:ln>
                <a:solidFill>
                  <a:srgbClr val="FFFFFF"/>
                </a:solidFill>
                <a:effectLst/>
                <a:uLnTx/>
                <a:uFillTx/>
                <a:latin typeface="Helvetica Neue" panose="02000503000000020004"/>
                <a:cs typeface="Arial" pitchFamily="34" charset="0"/>
              </a:rPr>
              <a:t>2</a:t>
            </a:r>
          </a:p>
        </p:txBody>
      </p:sp>
      <p:sp>
        <p:nvSpPr>
          <p:cNvPr id="6" name="Oval 5">
            <a:extLst>
              <a:ext uri="{FF2B5EF4-FFF2-40B4-BE49-F238E27FC236}">
                <a16:creationId xmlns:a16="http://schemas.microsoft.com/office/drawing/2014/main" id="{1DA57A59-8599-04B6-E17E-475BCDCC90A9}"/>
              </a:ext>
            </a:extLst>
          </p:cNvPr>
          <p:cNvSpPr>
            <a:spLocks/>
          </p:cNvSpPr>
          <p:nvPr/>
        </p:nvSpPr>
        <p:spPr>
          <a:xfrm>
            <a:off x="281203" y="3660512"/>
            <a:ext cx="259200" cy="257285"/>
          </a:xfrm>
          <a:prstGeom prst="ellipse">
            <a:avLst/>
          </a:prstGeom>
          <a:solidFill>
            <a:schemeClr val="accent4">
              <a:lumMod val="50000"/>
            </a:schemeClr>
          </a:solidFill>
          <a:ln w="19050">
            <a:solidFill>
              <a:schemeClr val="accent4">
                <a:lumMod val="50000"/>
              </a:schemeClr>
            </a:solidFill>
            <a:round/>
            <a:headEnd/>
            <a:tailEnd/>
          </a:ln>
          <a:effectLst/>
        </p:spPr>
        <p:txBody>
          <a:bodyPr vert="horz" wrap="square" lIns="3887" tIns="0" rIns="3887" bIns="0" numCol="1" anchor="ctr" anchorCtr="0" compatLnSpc="1">
            <a:prstTxWarp prst="textNoShape">
              <a:avLst/>
            </a:prstTxWarp>
            <a:noAutofit/>
          </a:bodyPr>
          <a:lstStyle/>
          <a:p>
            <a:pPr marL="0" marR="0" lvl="0" indent="0" algn="ctr" defTabSz="932962" rtl="0" eaLnBrk="1" fontAlgn="auto" latinLnBrk="0" hangingPunct="1">
              <a:lnSpc>
                <a:spcPct val="100000"/>
              </a:lnSpc>
              <a:spcBef>
                <a:spcPts val="0"/>
              </a:spcBef>
              <a:spcAft>
                <a:spcPts val="0"/>
              </a:spcAft>
              <a:buClr>
                <a:srgbClr val="000000"/>
              </a:buClr>
              <a:buSzTx/>
              <a:buFontTx/>
              <a:buNone/>
              <a:tabLst/>
              <a:defRPr/>
            </a:pPr>
            <a:r>
              <a:rPr kumimoji="0" lang="en-US" sz="1200" b="1" i="0" u="none" strike="noStrike" kern="0" cap="none" spc="0" normalizeH="0" baseline="0" noProof="0" dirty="0">
                <a:ln>
                  <a:noFill/>
                </a:ln>
                <a:solidFill>
                  <a:srgbClr val="FFFFFF"/>
                </a:solidFill>
                <a:effectLst/>
                <a:uLnTx/>
                <a:uFillTx/>
                <a:latin typeface="Helvetica Neue" panose="02000503000000020004"/>
                <a:cs typeface="Arial" pitchFamily="34" charset="0"/>
              </a:rPr>
              <a:t>3</a:t>
            </a:r>
          </a:p>
        </p:txBody>
      </p:sp>
      <p:sp>
        <p:nvSpPr>
          <p:cNvPr id="7" name="Oval 6">
            <a:extLst>
              <a:ext uri="{FF2B5EF4-FFF2-40B4-BE49-F238E27FC236}">
                <a16:creationId xmlns:a16="http://schemas.microsoft.com/office/drawing/2014/main" id="{968078E0-29B0-0370-74AA-B8F5622AF9AA}"/>
              </a:ext>
            </a:extLst>
          </p:cNvPr>
          <p:cNvSpPr>
            <a:spLocks/>
          </p:cNvSpPr>
          <p:nvPr/>
        </p:nvSpPr>
        <p:spPr>
          <a:xfrm>
            <a:off x="281203" y="5227160"/>
            <a:ext cx="259200" cy="257285"/>
          </a:xfrm>
          <a:prstGeom prst="ellipse">
            <a:avLst/>
          </a:prstGeom>
          <a:solidFill>
            <a:schemeClr val="accent4">
              <a:lumMod val="50000"/>
            </a:schemeClr>
          </a:solidFill>
          <a:ln w="19050">
            <a:solidFill>
              <a:schemeClr val="accent4">
                <a:lumMod val="50000"/>
              </a:schemeClr>
            </a:solidFill>
            <a:round/>
            <a:headEnd/>
            <a:tailEnd/>
          </a:ln>
          <a:effectLst/>
        </p:spPr>
        <p:txBody>
          <a:bodyPr vert="horz" wrap="square" lIns="3887" tIns="0" rIns="3887" bIns="0" numCol="1" anchor="ctr" anchorCtr="0" compatLnSpc="1">
            <a:prstTxWarp prst="textNoShape">
              <a:avLst/>
            </a:prstTxWarp>
            <a:noAutofit/>
          </a:bodyPr>
          <a:lstStyle/>
          <a:p>
            <a:pPr marL="0" marR="0" lvl="0" indent="0" algn="ctr" defTabSz="932962" rtl="0" eaLnBrk="1" fontAlgn="auto" latinLnBrk="0" hangingPunct="1">
              <a:lnSpc>
                <a:spcPct val="100000"/>
              </a:lnSpc>
              <a:spcBef>
                <a:spcPts val="0"/>
              </a:spcBef>
              <a:spcAft>
                <a:spcPts val="0"/>
              </a:spcAft>
              <a:buClr>
                <a:srgbClr val="000000"/>
              </a:buClr>
              <a:buSzTx/>
              <a:buFontTx/>
              <a:buNone/>
              <a:tabLst/>
              <a:defRPr/>
            </a:pPr>
            <a:r>
              <a:rPr kumimoji="0" lang="en-US" sz="1200" b="1" i="0" u="none" strike="noStrike" kern="0" cap="none" spc="0" normalizeH="0" baseline="0" noProof="0" dirty="0">
                <a:ln>
                  <a:noFill/>
                </a:ln>
                <a:solidFill>
                  <a:srgbClr val="FFFFFF"/>
                </a:solidFill>
                <a:effectLst/>
                <a:uLnTx/>
                <a:uFillTx/>
                <a:latin typeface="Helvetica Neue" panose="02000503000000020004"/>
                <a:cs typeface="Arial" pitchFamily="34" charset="0"/>
              </a:rPr>
              <a:t>4</a:t>
            </a:r>
          </a:p>
        </p:txBody>
      </p:sp>
    </p:spTree>
    <p:extLst>
      <p:ext uri="{BB962C8B-B14F-4D97-AF65-F5344CB8AC3E}">
        <p14:creationId xmlns:p14="http://schemas.microsoft.com/office/powerpoint/2010/main" val="2394234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6675B-C31A-DBA4-A76B-FE9D991D9FD3}"/>
              </a:ext>
            </a:extLst>
          </p:cNvPr>
          <p:cNvSpPr>
            <a:spLocks noGrp="1"/>
          </p:cNvSpPr>
          <p:nvPr>
            <p:ph type="title"/>
          </p:nvPr>
        </p:nvSpPr>
        <p:spPr>
          <a:xfrm>
            <a:off x="531350" y="659911"/>
            <a:ext cx="10598122" cy="353991"/>
          </a:xfrm>
        </p:spPr>
        <p:txBody>
          <a:bodyPr/>
          <a:lstStyle/>
          <a:p>
            <a:r>
              <a:rPr lang="es-ES" sz="3200" dirty="0">
                <a:solidFill>
                  <a:schemeClr val="accent1">
                    <a:lumMod val="50000"/>
                  </a:schemeClr>
                </a:solidFill>
              </a:rPr>
              <a:t>Mercado Voluntario de Carbono ha crecido más rápido en los últimos años</a:t>
            </a:r>
            <a:endParaRPr lang="es-419" sz="3200" dirty="0">
              <a:solidFill>
                <a:schemeClr val="accent1">
                  <a:lumMod val="50000"/>
                </a:schemeClr>
              </a:solidFill>
            </a:endParaRPr>
          </a:p>
        </p:txBody>
      </p:sp>
      <p:pic>
        <p:nvPicPr>
          <p:cNvPr id="26" name="Picture 25">
            <a:extLst>
              <a:ext uri="{FF2B5EF4-FFF2-40B4-BE49-F238E27FC236}">
                <a16:creationId xmlns:a16="http://schemas.microsoft.com/office/drawing/2014/main" id="{D9D92DFF-1E57-2B0D-853E-6357EF04B0E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06160" y="2848225"/>
            <a:ext cx="6610741" cy="3194988"/>
          </a:xfrm>
          <a:prstGeom prst="rect">
            <a:avLst/>
          </a:prstGeom>
        </p:spPr>
      </p:pic>
      <p:sp>
        <p:nvSpPr>
          <p:cNvPr id="27" name="TextBox 26">
            <a:extLst>
              <a:ext uri="{FF2B5EF4-FFF2-40B4-BE49-F238E27FC236}">
                <a16:creationId xmlns:a16="http://schemas.microsoft.com/office/drawing/2014/main" id="{934B092D-1E17-28CF-2774-2F0D919BC3B7}"/>
              </a:ext>
            </a:extLst>
          </p:cNvPr>
          <p:cNvSpPr txBox="1"/>
          <p:nvPr/>
        </p:nvSpPr>
        <p:spPr>
          <a:xfrm>
            <a:off x="7255143" y="6310286"/>
            <a:ext cx="4341483" cy="353687"/>
          </a:xfrm>
          <a:prstGeom prst="rect">
            <a:avLst/>
          </a:prstGeom>
          <a:noFill/>
        </p:spPr>
        <p:txBody>
          <a:bodyPr wrap="square" rtlCol="0">
            <a:spAutoFit/>
          </a:body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lang="en-US" sz="849" b="0" i="1" u="none" strike="noStrike" kern="1200" cap="none" spc="0" normalizeH="0" baseline="0" noProof="0" dirty="0">
                <a:ln>
                  <a:noFill/>
                </a:ln>
                <a:solidFill>
                  <a:srgbClr val="494949"/>
                </a:solidFill>
                <a:effectLst/>
                <a:uLnTx/>
                <a:uFillTx/>
                <a:latin typeface="Helvetica Neue"/>
              </a:rPr>
              <a:t>Source: Allied Crowds, 2020; UCL; Boston Consulting Group, 2023, </a:t>
            </a:r>
            <a:r>
              <a:rPr kumimoji="0" lang="en-US" sz="849" b="0" i="1" u="none" strike="noStrike" kern="1200" cap="none" spc="0" normalizeH="0" baseline="0" noProof="0" dirty="0" err="1">
                <a:ln>
                  <a:noFill/>
                </a:ln>
                <a:solidFill>
                  <a:srgbClr val="494949"/>
                </a:solidFill>
                <a:effectLst/>
                <a:uLnTx/>
                <a:uFillTx/>
                <a:latin typeface="Helvetica Neue"/>
              </a:rPr>
              <a:t>Liebreich</a:t>
            </a:r>
            <a:r>
              <a:rPr kumimoji="0" lang="en-US" sz="849" b="0" i="1" u="none" strike="noStrike" kern="1200" cap="none" spc="0" normalizeH="0" baseline="0" noProof="0" dirty="0">
                <a:ln>
                  <a:noFill/>
                </a:ln>
                <a:solidFill>
                  <a:srgbClr val="494949"/>
                </a:solidFill>
                <a:effectLst/>
                <a:uLnTx/>
                <a:uFillTx/>
                <a:latin typeface="Helvetica Neue"/>
              </a:rPr>
              <a:t> Associates, </a:t>
            </a:r>
            <a:r>
              <a:rPr kumimoji="0" lang="en-US" sz="849" b="0" i="1" u="none" strike="noStrike" kern="1200" cap="none" spc="0" normalizeH="0" baseline="0" noProof="0" dirty="0" err="1">
                <a:ln>
                  <a:noFill/>
                </a:ln>
                <a:solidFill>
                  <a:srgbClr val="494949"/>
                </a:solidFill>
                <a:effectLst/>
                <a:uLnTx/>
                <a:uFillTx/>
                <a:latin typeface="Helvetica Neue"/>
              </a:rPr>
              <a:t>Mckinsey</a:t>
            </a:r>
            <a:r>
              <a:rPr kumimoji="0" lang="en-US" sz="849" b="0" i="1" u="none" strike="noStrike" kern="1200" cap="none" spc="0" normalizeH="0" baseline="0" noProof="0" dirty="0">
                <a:ln>
                  <a:noFill/>
                </a:ln>
                <a:solidFill>
                  <a:srgbClr val="494949"/>
                </a:solidFill>
                <a:effectLst/>
                <a:uLnTx/>
                <a:uFillTx/>
                <a:latin typeface="Helvetica Neue"/>
              </a:rPr>
              <a:t> Sustainability. </a:t>
            </a:r>
          </a:p>
        </p:txBody>
      </p:sp>
      <p:cxnSp>
        <p:nvCxnSpPr>
          <p:cNvPr id="28" name="Straight Arrow Connector 27">
            <a:extLst>
              <a:ext uri="{FF2B5EF4-FFF2-40B4-BE49-F238E27FC236}">
                <a16:creationId xmlns:a16="http://schemas.microsoft.com/office/drawing/2014/main" id="{6CE11881-AD13-2D10-D24F-E1A2D0E0A67D}"/>
              </a:ext>
            </a:extLst>
          </p:cNvPr>
          <p:cNvCxnSpPr>
            <a:cxnSpLocks/>
          </p:cNvCxnSpPr>
          <p:nvPr/>
        </p:nvCxnSpPr>
        <p:spPr>
          <a:xfrm>
            <a:off x="5710730" y="1743978"/>
            <a:ext cx="811033" cy="18369"/>
          </a:xfrm>
          <a:prstGeom prst="straightConnector1">
            <a:avLst/>
          </a:prstGeom>
          <a:ln w="76200">
            <a:solidFill>
              <a:schemeClr val="accent3">
                <a:lumMod val="75000"/>
              </a:schemeClr>
            </a:solidFill>
            <a:tailEnd type="triangle"/>
          </a:ln>
        </p:spPr>
        <p:style>
          <a:lnRef idx="3">
            <a:schemeClr val="dk1"/>
          </a:lnRef>
          <a:fillRef idx="0">
            <a:schemeClr val="dk1"/>
          </a:fillRef>
          <a:effectRef idx="2">
            <a:schemeClr val="dk1"/>
          </a:effectRef>
          <a:fontRef idx="minor">
            <a:schemeClr val="tx1"/>
          </a:fontRef>
        </p:style>
      </p:cxnSp>
      <p:grpSp>
        <p:nvGrpSpPr>
          <p:cNvPr id="29" name="Group 28">
            <a:extLst>
              <a:ext uri="{FF2B5EF4-FFF2-40B4-BE49-F238E27FC236}">
                <a16:creationId xmlns:a16="http://schemas.microsoft.com/office/drawing/2014/main" id="{9F2C5425-B66E-C739-B453-25DEBD9FC314}"/>
              </a:ext>
            </a:extLst>
          </p:cNvPr>
          <p:cNvGrpSpPr/>
          <p:nvPr/>
        </p:nvGrpSpPr>
        <p:grpSpPr>
          <a:xfrm>
            <a:off x="7133770" y="2009594"/>
            <a:ext cx="4341483" cy="4360735"/>
            <a:chOff x="251064" y="384036"/>
            <a:chExt cx="5254329" cy="4007146"/>
          </a:xfrm>
        </p:grpSpPr>
        <p:grpSp>
          <p:nvGrpSpPr>
            <p:cNvPr id="30" name="Group 29">
              <a:extLst>
                <a:ext uri="{FF2B5EF4-FFF2-40B4-BE49-F238E27FC236}">
                  <a16:creationId xmlns:a16="http://schemas.microsoft.com/office/drawing/2014/main" id="{B4F626D9-5A75-4522-A25C-C1E8022DFE73}"/>
                </a:ext>
              </a:extLst>
            </p:cNvPr>
            <p:cNvGrpSpPr/>
            <p:nvPr/>
          </p:nvGrpSpPr>
          <p:grpSpPr>
            <a:xfrm>
              <a:off x="251064" y="384036"/>
              <a:ext cx="5254329" cy="4007146"/>
              <a:chOff x="251064" y="384036"/>
              <a:chExt cx="5254329" cy="4007146"/>
            </a:xfrm>
          </p:grpSpPr>
          <p:graphicFrame>
            <p:nvGraphicFramePr>
              <p:cNvPr id="32" name="Chart 31">
                <a:extLst>
                  <a:ext uri="{FF2B5EF4-FFF2-40B4-BE49-F238E27FC236}">
                    <a16:creationId xmlns:a16="http://schemas.microsoft.com/office/drawing/2014/main" id="{A373E8D9-A66A-439E-3F71-6040C02C9140}"/>
                  </a:ext>
                </a:extLst>
              </p:cNvPr>
              <p:cNvGraphicFramePr>
                <a:graphicFrameLocks/>
              </p:cNvGraphicFramePr>
              <p:nvPr/>
            </p:nvGraphicFramePr>
            <p:xfrm>
              <a:off x="251064" y="384036"/>
              <a:ext cx="5254329" cy="4007146"/>
            </p:xfrm>
            <a:graphic>
              <a:graphicData uri="http://schemas.openxmlformats.org/drawingml/2006/chart">
                <c:chart xmlns:c="http://schemas.openxmlformats.org/drawingml/2006/chart" xmlns:r="http://schemas.openxmlformats.org/officeDocument/2006/relationships" r:id="rId4"/>
              </a:graphicData>
            </a:graphic>
          </p:graphicFrame>
          <p:sp>
            <p:nvSpPr>
              <p:cNvPr id="33" name="Rounded Rectangle 8">
                <a:extLst>
                  <a:ext uri="{FF2B5EF4-FFF2-40B4-BE49-F238E27FC236}">
                    <a16:creationId xmlns:a16="http://schemas.microsoft.com/office/drawing/2014/main" id="{FCB64BD0-686E-29AC-13CC-46240B262BA3}"/>
                  </a:ext>
                </a:extLst>
              </p:cNvPr>
              <p:cNvSpPr/>
              <p:nvPr/>
            </p:nvSpPr>
            <p:spPr>
              <a:xfrm>
                <a:off x="912628" y="1111699"/>
                <a:ext cx="299258" cy="129149"/>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a:endParaRPr>
              </a:p>
            </p:txBody>
          </p:sp>
          <p:sp>
            <p:nvSpPr>
              <p:cNvPr id="34" name="Rounded Rectangle 9">
                <a:extLst>
                  <a:ext uri="{FF2B5EF4-FFF2-40B4-BE49-F238E27FC236}">
                    <a16:creationId xmlns:a16="http://schemas.microsoft.com/office/drawing/2014/main" id="{DBD00AAE-8479-0F1B-4928-82EE2CA4D413}"/>
                  </a:ext>
                </a:extLst>
              </p:cNvPr>
              <p:cNvSpPr/>
              <p:nvPr/>
            </p:nvSpPr>
            <p:spPr>
              <a:xfrm>
                <a:off x="914037" y="1480137"/>
                <a:ext cx="299258" cy="129149"/>
              </a:xfrm>
              <a:prstGeom prst="roundRect">
                <a:avLst/>
              </a:prstGeom>
              <a:solidFill>
                <a:srgbClr val="E16A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a:endParaRPr>
              </a:p>
            </p:txBody>
          </p:sp>
          <p:sp>
            <p:nvSpPr>
              <p:cNvPr id="35" name="Text Box 239">
                <a:extLst>
                  <a:ext uri="{FF2B5EF4-FFF2-40B4-BE49-F238E27FC236}">
                    <a16:creationId xmlns:a16="http://schemas.microsoft.com/office/drawing/2014/main" id="{8CD9B39E-609F-E02A-A7B5-C4CAE5C627D6}"/>
                  </a:ext>
                </a:extLst>
              </p:cNvPr>
              <p:cNvSpPr txBox="1"/>
              <p:nvPr/>
            </p:nvSpPr>
            <p:spPr>
              <a:xfrm>
                <a:off x="1193646" y="1045332"/>
                <a:ext cx="1175385" cy="286373"/>
              </a:xfrm>
              <a:prstGeom prst="rect">
                <a:avLst/>
              </a:prstGeom>
              <a:noFill/>
            </p:spPr>
            <p:txBody>
              <a:bodyPr wrap="square" rtlCol="0">
                <a:no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Helvetica Neue"/>
                    <a:ea typeface="Times New Roman" charset="0"/>
                    <a:cs typeface="Times New Roman" charset="0"/>
                  </a:rPr>
                  <a:t>Commitment to date</a:t>
                </a:r>
                <a:endParaRPr kumimoji="0" lang="en-US" sz="1400" b="0" i="0" u="none" strike="noStrike" kern="1200" cap="none" spc="0" normalizeH="0" baseline="0" noProof="0">
                  <a:ln>
                    <a:noFill/>
                  </a:ln>
                  <a:solidFill>
                    <a:prstClr val="black">
                      <a:lumMod val="75000"/>
                      <a:lumOff val="25000"/>
                    </a:prstClr>
                  </a:solidFill>
                  <a:effectLst/>
                  <a:uLnTx/>
                  <a:uFillTx/>
                  <a:latin typeface="Helvetica Neue"/>
                  <a:ea typeface="Times New Roman" charset="0"/>
                  <a:cs typeface="Helvetica" charset="0"/>
                </a:endParaRPr>
              </a:p>
            </p:txBody>
          </p:sp>
          <p:sp>
            <p:nvSpPr>
              <p:cNvPr id="36" name="Text Box 242">
                <a:extLst>
                  <a:ext uri="{FF2B5EF4-FFF2-40B4-BE49-F238E27FC236}">
                    <a16:creationId xmlns:a16="http://schemas.microsoft.com/office/drawing/2014/main" id="{02D4C95F-92C3-52E5-7DF7-8BF81F3EFD51}"/>
                  </a:ext>
                </a:extLst>
              </p:cNvPr>
              <p:cNvSpPr txBox="1"/>
              <p:nvPr/>
            </p:nvSpPr>
            <p:spPr>
              <a:xfrm>
                <a:off x="1196046" y="1432477"/>
                <a:ext cx="1173480" cy="286374"/>
              </a:xfrm>
              <a:prstGeom prst="rect">
                <a:avLst/>
              </a:prstGeom>
              <a:noFill/>
            </p:spPr>
            <p:txBody>
              <a:bodyPr wrap="square" rtlCol="0">
                <a:no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Helvetica Neue"/>
                    <a:ea typeface="Times New Roman" charset="0"/>
                    <a:cs typeface="Times New Roman" charset="0"/>
                  </a:rPr>
                  <a:t>TSVCM survey </a:t>
                </a:r>
                <a:endParaRPr kumimoji="0" lang="en-US" sz="1400" b="0" i="0" u="none" strike="noStrike" kern="1200" cap="none" spc="0" normalizeH="0" baseline="0" noProof="0">
                  <a:ln>
                    <a:noFill/>
                  </a:ln>
                  <a:solidFill>
                    <a:prstClr val="black">
                      <a:lumMod val="75000"/>
                      <a:lumOff val="25000"/>
                    </a:prstClr>
                  </a:solidFill>
                  <a:effectLst/>
                  <a:uLnTx/>
                  <a:uFillTx/>
                  <a:latin typeface="Helvetica Neue"/>
                  <a:ea typeface="Times New Roman" charset="0"/>
                  <a:cs typeface="Helvetica" charset="0"/>
                </a:endParaRPr>
              </a:p>
            </p:txBody>
          </p:sp>
          <p:sp>
            <p:nvSpPr>
              <p:cNvPr id="37" name="Rounded Rectangle 12">
                <a:extLst>
                  <a:ext uri="{FF2B5EF4-FFF2-40B4-BE49-F238E27FC236}">
                    <a16:creationId xmlns:a16="http://schemas.microsoft.com/office/drawing/2014/main" id="{60767B66-79DD-63B8-A920-BB18990184C2}"/>
                  </a:ext>
                </a:extLst>
              </p:cNvPr>
              <p:cNvSpPr/>
              <p:nvPr/>
            </p:nvSpPr>
            <p:spPr>
              <a:xfrm>
                <a:off x="2442093" y="1109166"/>
                <a:ext cx="299258" cy="129149"/>
              </a:xfrm>
              <a:prstGeom prst="roundRect">
                <a:avLst/>
              </a:prstGeom>
              <a:solidFill>
                <a:srgbClr val="0064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a:endParaRPr>
              </a:p>
            </p:txBody>
          </p:sp>
          <p:sp>
            <p:nvSpPr>
              <p:cNvPr id="38" name="Text Box 246">
                <a:extLst>
                  <a:ext uri="{FF2B5EF4-FFF2-40B4-BE49-F238E27FC236}">
                    <a16:creationId xmlns:a16="http://schemas.microsoft.com/office/drawing/2014/main" id="{CA36159A-3962-4820-E3D0-3CFF657EC043}"/>
                  </a:ext>
                </a:extLst>
              </p:cNvPr>
              <p:cNvSpPr txBox="1"/>
              <p:nvPr/>
            </p:nvSpPr>
            <p:spPr>
              <a:xfrm>
                <a:off x="2717698" y="1056169"/>
                <a:ext cx="1171575" cy="286374"/>
              </a:xfrm>
              <a:prstGeom prst="rect">
                <a:avLst/>
              </a:prstGeom>
              <a:noFill/>
            </p:spPr>
            <p:txBody>
              <a:bodyPr wrap="square" rtlCol="0">
                <a:no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Helvetica Neue"/>
                    <a:ea typeface="Times New Roman" charset="0"/>
                    <a:cs typeface="Times New Roman" charset="0"/>
                  </a:rPr>
                  <a:t>NGFS</a:t>
                </a:r>
                <a:r>
                  <a:rPr kumimoji="0" lang="en-US" sz="1000" b="0" i="0" u="none" strike="noStrike" kern="1200" cap="none" spc="0" normalizeH="0" baseline="30000" noProof="0">
                    <a:ln>
                      <a:noFill/>
                    </a:ln>
                    <a:solidFill>
                      <a:prstClr val="black">
                        <a:lumMod val="75000"/>
                        <a:lumOff val="25000"/>
                      </a:prstClr>
                    </a:solidFill>
                    <a:effectLst/>
                    <a:uLnTx/>
                    <a:uFillTx/>
                    <a:latin typeface="Helvetica Neue"/>
                    <a:ea typeface="Times New Roman" charset="0"/>
                    <a:cs typeface="Times New Roman" charset="0"/>
                  </a:rPr>
                  <a:t> </a:t>
                </a:r>
                <a:r>
                  <a:rPr kumimoji="0" lang="en-US" sz="1000" b="0" i="0" u="none" strike="noStrike" kern="1200" cap="none" spc="0" normalizeH="0" baseline="0" noProof="0">
                    <a:ln>
                      <a:noFill/>
                    </a:ln>
                    <a:solidFill>
                      <a:prstClr val="black">
                        <a:lumMod val="75000"/>
                        <a:lumOff val="25000"/>
                      </a:prstClr>
                    </a:solidFill>
                    <a:effectLst/>
                    <a:uLnTx/>
                    <a:uFillTx/>
                    <a:latin typeface="Helvetica Neue"/>
                    <a:ea typeface="Times New Roman" charset="0"/>
                    <a:cs typeface="Times New Roman" charset="0"/>
                  </a:rPr>
                  <a:t>scenario </a:t>
                </a:r>
                <a:endParaRPr kumimoji="0" lang="en-US" sz="1400" b="0" i="0" u="none" strike="noStrike" kern="1200" cap="none" spc="0" normalizeH="0" baseline="0" noProof="0">
                  <a:ln>
                    <a:noFill/>
                  </a:ln>
                  <a:solidFill>
                    <a:prstClr val="black">
                      <a:lumMod val="75000"/>
                      <a:lumOff val="25000"/>
                    </a:prstClr>
                  </a:solidFill>
                  <a:effectLst/>
                  <a:uLnTx/>
                  <a:uFillTx/>
                  <a:latin typeface="Helvetica Neue"/>
                  <a:ea typeface="Times New Roman" charset="0"/>
                  <a:cs typeface="Helvetica" charset="0"/>
                </a:endParaRPr>
              </a:p>
            </p:txBody>
          </p:sp>
          <p:sp>
            <p:nvSpPr>
              <p:cNvPr id="39" name="Rounded Rectangle 14">
                <a:extLst>
                  <a:ext uri="{FF2B5EF4-FFF2-40B4-BE49-F238E27FC236}">
                    <a16:creationId xmlns:a16="http://schemas.microsoft.com/office/drawing/2014/main" id="{45DB57A2-0404-C522-11BE-40B1231538C9}"/>
                  </a:ext>
                </a:extLst>
              </p:cNvPr>
              <p:cNvSpPr/>
              <p:nvPr/>
            </p:nvSpPr>
            <p:spPr>
              <a:xfrm>
                <a:off x="2440870" y="1480137"/>
                <a:ext cx="299258" cy="129149"/>
              </a:xfrm>
              <a:prstGeom prst="roundRect">
                <a:avLst/>
              </a:prstGeom>
              <a:solidFill>
                <a:srgbClr val="00AB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a:endParaRPr>
              </a:p>
            </p:txBody>
          </p:sp>
          <p:sp>
            <p:nvSpPr>
              <p:cNvPr id="40" name="Text Box 250">
                <a:extLst>
                  <a:ext uri="{FF2B5EF4-FFF2-40B4-BE49-F238E27FC236}">
                    <a16:creationId xmlns:a16="http://schemas.microsoft.com/office/drawing/2014/main" id="{B25A86C8-75A8-5772-612F-A51DB484E424}"/>
                  </a:ext>
                </a:extLst>
              </p:cNvPr>
              <p:cNvSpPr txBox="1"/>
              <p:nvPr/>
            </p:nvSpPr>
            <p:spPr>
              <a:xfrm>
                <a:off x="2717698" y="1432479"/>
                <a:ext cx="1679575" cy="680485"/>
              </a:xfrm>
              <a:prstGeom prst="rect">
                <a:avLst/>
              </a:prstGeom>
              <a:noFill/>
            </p:spPr>
            <p:txBody>
              <a:bodyPr wrap="square" rtlCol="0">
                <a:no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Helvetica Neue"/>
                    <a:ea typeface="Times New Roman" charset="0"/>
                    <a:cs typeface="Times New Roman" charset="0"/>
                  </a:rPr>
                  <a:t>NGFS “immediate action” 1.5</a:t>
                </a:r>
                <a:r>
                  <a:rPr kumimoji="0" lang="en-US" sz="1000" b="0" i="0" u="none" strike="noStrike" kern="1200" cap="none" spc="0" normalizeH="0" baseline="30000" noProof="0">
                    <a:ln>
                      <a:noFill/>
                    </a:ln>
                    <a:solidFill>
                      <a:prstClr val="black">
                        <a:lumMod val="75000"/>
                        <a:lumOff val="25000"/>
                      </a:prstClr>
                    </a:solidFill>
                    <a:effectLst/>
                    <a:uLnTx/>
                    <a:uFillTx/>
                    <a:latin typeface="Helvetica Neue"/>
                    <a:ea typeface="Times New Roman" charset="0"/>
                    <a:cs typeface="Times New Roman" charset="0"/>
                  </a:rPr>
                  <a:t>o</a:t>
                </a:r>
                <a:r>
                  <a:rPr kumimoji="0" lang="en-US" sz="1000" b="0" i="0" u="none" strike="noStrike" kern="1200" cap="none" spc="0" normalizeH="0" baseline="0" noProof="0">
                    <a:ln>
                      <a:noFill/>
                    </a:ln>
                    <a:solidFill>
                      <a:prstClr val="black">
                        <a:lumMod val="75000"/>
                        <a:lumOff val="25000"/>
                      </a:prstClr>
                    </a:solidFill>
                    <a:effectLst/>
                    <a:uLnTx/>
                    <a:uFillTx/>
                    <a:latin typeface="Helvetica Neue"/>
                    <a:ea typeface="Times New Roman" charset="0"/>
                    <a:cs typeface="Times New Roman" charset="0"/>
                  </a:rPr>
                  <a:t>C pathway with CO</a:t>
                </a:r>
                <a:r>
                  <a:rPr kumimoji="0" lang="en-US" sz="1000" b="0" i="0" u="none" strike="noStrike" kern="1200" cap="none" spc="0" normalizeH="0" baseline="-25000" noProof="0">
                    <a:ln>
                      <a:noFill/>
                    </a:ln>
                    <a:solidFill>
                      <a:prstClr val="black">
                        <a:lumMod val="75000"/>
                        <a:lumOff val="25000"/>
                      </a:prstClr>
                    </a:solidFill>
                    <a:effectLst/>
                    <a:uLnTx/>
                    <a:uFillTx/>
                    <a:latin typeface="Helvetica Neue"/>
                    <a:ea typeface="Times New Roman" charset="0"/>
                    <a:cs typeface="Times New Roman" charset="0"/>
                  </a:rPr>
                  <a:t>2</a:t>
                </a:r>
                <a:r>
                  <a:rPr kumimoji="0" lang="en-US" sz="1000" b="0" i="0" u="none" strike="noStrike" kern="1200" cap="none" spc="0" normalizeH="0" baseline="0" noProof="0">
                    <a:ln>
                      <a:noFill/>
                    </a:ln>
                    <a:solidFill>
                      <a:prstClr val="black">
                        <a:lumMod val="75000"/>
                        <a:lumOff val="25000"/>
                      </a:prstClr>
                    </a:solidFill>
                    <a:effectLst/>
                    <a:uLnTx/>
                    <a:uFillTx/>
                    <a:latin typeface="Helvetica Neue"/>
                    <a:ea typeface="Times New Roman" charset="0"/>
                    <a:cs typeface="Times New Roman" charset="0"/>
                  </a:rPr>
                  <a:t> removal   </a:t>
                </a:r>
                <a:endParaRPr kumimoji="0" lang="en-US" sz="1400" b="0" i="0" u="none" strike="noStrike" kern="1200" cap="none" spc="0" normalizeH="0" baseline="0" noProof="0">
                  <a:ln>
                    <a:noFill/>
                  </a:ln>
                  <a:solidFill>
                    <a:prstClr val="black">
                      <a:lumMod val="75000"/>
                      <a:lumOff val="25000"/>
                    </a:prstClr>
                  </a:solidFill>
                  <a:effectLst/>
                  <a:uLnTx/>
                  <a:uFillTx/>
                  <a:latin typeface="Helvetica Neue"/>
                  <a:ea typeface="Times New Roman" charset="0"/>
                  <a:cs typeface="Helvetica" charset="0"/>
                </a:endParaRPr>
              </a:p>
            </p:txBody>
          </p:sp>
          <p:sp>
            <p:nvSpPr>
              <p:cNvPr id="41" name="Text Box 251">
                <a:extLst>
                  <a:ext uri="{FF2B5EF4-FFF2-40B4-BE49-F238E27FC236}">
                    <a16:creationId xmlns:a16="http://schemas.microsoft.com/office/drawing/2014/main" id="{A28EAE5A-199A-4B6C-47B3-F5FB97F3F2BF}"/>
                  </a:ext>
                </a:extLst>
              </p:cNvPr>
              <p:cNvSpPr txBox="1"/>
              <p:nvPr/>
            </p:nvSpPr>
            <p:spPr>
              <a:xfrm>
                <a:off x="2422190" y="568482"/>
                <a:ext cx="1205865" cy="326211"/>
              </a:xfrm>
              <a:prstGeom prst="rect">
                <a:avLst/>
              </a:prstGeom>
              <a:solidFill>
                <a:schemeClr val="bg1"/>
              </a:solidFill>
            </p:spPr>
            <p:txBody>
              <a:bodyPr wrap="square" rtlCol="0" anchor="ctr">
                <a:no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B050"/>
                    </a:solidFill>
                    <a:effectLst/>
                    <a:uLnTx/>
                    <a:uFillTx/>
                    <a:latin typeface="Helvetica Neue"/>
                    <a:ea typeface="Times New Roman" charset="0"/>
                    <a:cs typeface="Times New Roman" charset="0"/>
                  </a:rPr>
                  <a:t>Up to 100x</a:t>
                </a:r>
                <a:endParaRPr kumimoji="0" lang="en-US" sz="1800" b="0" i="0" u="none" strike="noStrike" kern="1200" cap="none" spc="0" normalizeH="0" baseline="0" noProof="0">
                  <a:ln>
                    <a:noFill/>
                  </a:ln>
                  <a:solidFill>
                    <a:srgbClr val="00B050"/>
                  </a:solidFill>
                  <a:effectLst/>
                  <a:uLnTx/>
                  <a:uFillTx/>
                  <a:latin typeface="Helvetica Neue"/>
                  <a:ea typeface="Times New Roman" charset="0"/>
                  <a:cs typeface="Helvetica" charset="0"/>
                </a:endParaRPr>
              </a:p>
            </p:txBody>
          </p:sp>
        </p:grpSp>
        <p:sp>
          <p:nvSpPr>
            <p:cNvPr id="31" name="Text Box 252">
              <a:extLst>
                <a:ext uri="{FF2B5EF4-FFF2-40B4-BE49-F238E27FC236}">
                  <a16:creationId xmlns:a16="http://schemas.microsoft.com/office/drawing/2014/main" id="{754042EB-CF26-2B27-4CDB-8D92F51D5D0C}"/>
                </a:ext>
              </a:extLst>
            </p:cNvPr>
            <p:cNvSpPr txBox="1"/>
            <p:nvPr/>
          </p:nvSpPr>
          <p:spPr>
            <a:xfrm>
              <a:off x="1379881" y="2579151"/>
              <a:ext cx="713740" cy="326211"/>
            </a:xfrm>
            <a:prstGeom prst="rect">
              <a:avLst/>
            </a:prstGeom>
            <a:solidFill>
              <a:schemeClr val="bg1"/>
            </a:solidFill>
          </p:spPr>
          <p:txBody>
            <a:bodyPr wrap="square" rtlCol="0" anchor="ctr">
              <a:no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B050"/>
                  </a:solidFill>
                  <a:effectLst/>
                  <a:uLnTx/>
                  <a:uFillTx/>
                  <a:latin typeface="Helvetica Neue"/>
                  <a:ea typeface="Times New Roman" charset="0"/>
                  <a:cs typeface="Times New Roman" charset="0"/>
                </a:rPr>
                <a:t>~15x</a:t>
              </a:r>
              <a:endParaRPr kumimoji="0" lang="en-US" sz="1800" b="0" i="0" u="none" strike="noStrike" kern="1200" cap="none" spc="0" normalizeH="0" baseline="0" noProof="0">
                <a:ln>
                  <a:noFill/>
                </a:ln>
                <a:solidFill>
                  <a:srgbClr val="00B050"/>
                </a:solidFill>
                <a:effectLst/>
                <a:uLnTx/>
                <a:uFillTx/>
                <a:latin typeface="Helvetica Neue"/>
                <a:ea typeface="Times New Roman" charset="0"/>
                <a:cs typeface="Helvetica" charset="0"/>
              </a:endParaRPr>
            </a:p>
          </p:txBody>
        </p:sp>
      </p:grpSp>
      <p:sp>
        <p:nvSpPr>
          <p:cNvPr id="42" name="TextBox 41">
            <a:extLst>
              <a:ext uri="{FF2B5EF4-FFF2-40B4-BE49-F238E27FC236}">
                <a16:creationId xmlns:a16="http://schemas.microsoft.com/office/drawing/2014/main" id="{F380D713-ADD0-1BDE-14C7-B4BFA3C5FC96}"/>
              </a:ext>
            </a:extLst>
          </p:cNvPr>
          <p:cNvSpPr txBox="1"/>
          <p:nvPr/>
        </p:nvSpPr>
        <p:spPr>
          <a:xfrm>
            <a:off x="4989377" y="3339281"/>
            <a:ext cx="920380" cy="253916"/>
          </a:xfrm>
          <a:prstGeom prst="rect">
            <a:avLst/>
          </a:prstGeom>
          <a:noFill/>
        </p:spPr>
        <p:txBody>
          <a:bodyPr wrap="square" rtlCol="0">
            <a:spAutoFit/>
          </a:bodyPr>
          <a:lstStyle/>
          <a:p>
            <a:pPr algn="ctr"/>
            <a:r>
              <a:rPr lang="en-US" sz="1050" b="1" dirty="0">
                <a:latin typeface="Helvetica Neue"/>
              </a:rPr>
              <a:t>REDD+</a:t>
            </a:r>
          </a:p>
        </p:txBody>
      </p:sp>
      <p:sp>
        <p:nvSpPr>
          <p:cNvPr id="43" name="TextBox 42">
            <a:extLst>
              <a:ext uri="{FF2B5EF4-FFF2-40B4-BE49-F238E27FC236}">
                <a16:creationId xmlns:a16="http://schemas.microsoft.com/office/drawing/2014/main" id="{8E460956-B5A3-59C5-FFD3-D92DAF1EC0F1}"/>
              </a:ext>
            </a:extLst>
          </p:cNvPr>
          <p:cNvSpPr txBox="1"/>
          <p:nvPr/>
        </p:nvSpPr>
        <p:spPr>
          <a:xfrm>
            <a:off x="4374833" y="4664086"/>
            <a:ext cx="774247" cy="253916"/>
          </a:xfrm>
          <a:prstGeom prst="rect">
            <a:avLst/>
          </a:prstGeom>
          <a:noFill/>
        </p:spPr>
        <p:txBody>
          <a:bodyPr wrap="square" rtlCol="0">
            <a:spAutoFit/>
          </a:bodyPr>
          <a:lstStyle/>
          <a:p>
            <a:pPr algn="ctr"/>
            <a:r>
              <a:rPr lang="en-US" sz="1050" b="1" dirty="0">
                <a:latin typeface="Helvetica Neue"/>
              </a:rPr>
              <a:t>RETs</a:t>
            </a:r>
          </a:p>
        </p:txBody>
      </p:sp>
      <p:sp>
        <p:nvSpPr>
          <p:cNvPr id="44" name="TextBox 43">
            <a:extLst>
              <a:ext uri="{FF2B5EF4-FFF2-40B4-BE49-F238E27FC236}">
                <a16:creationId xmlns:a16="http://schemas.microsoft.com/office/drawing/2014/main" id="{C80CB935-EEAD-4661-D2CC-5A6080B4D0E8}"/>
              </a:ext>
            </a:extLst>
          </p:cNvPr>
          <p:cNvSpPr txBox="1"/>
          <p:nvPr/>
        </p:nvSpPr>
        <p:spPr>
          <a:xfrm>
            <a:off x="5799543" y="3094279"/>
            <a:ext cx="855124" cy="253916"/>
          </a:xfrm>
          <a:prstGeom prst="rect">
            <a:avLst/>
          </a:prstGeom>
          <a:noFill/>
        </p:spPr>
        <p:txBody>
          <a:bodyPr wrap="square" rtlCol="0">
            <a:spAutoFit/>
          </a:bodyPr>
          <a:lstStyle/>
          <a:p>
            <a:r>
              <a:rPr lang="en-US" sz="1050" b="1" dirty="0" err="1">
                <a:latin typeface="Helvetica Neue"/>
              </a:rPr>
              <a:t>jREDD</a:t>
            </a:r>
            <a:r>
              <a:rPr lang="en-US" sz="1050" b="1" dirty="0">
                <a:latin typeface="Helvetica Neue"/>
              </a:rPr>
              <a:t>+</a:t>
            </a:r>
          </a:p>
        </p:txBody>
      </p:sp>
      <p:sp>
        <p:nvSpPr>
          <p:cNvPr id="45" name="Text Box 252">
            <a:extLst>
              <a:ext uri="{FF2B5EF4-FFF2-40B4-BE49-F238E27FC236}">
                <a16:creationId xmlns:a16="http://schemas.microsoft.com/office/drawing/2014/main" id="{EF48F854-B522-4834-CB15-0E0282DE4A35}"/>
              </a:ext>
            </a:extLst>
          </p:cNvPr>
          <p:cNvSpPr txBox="1"/>
          <p:nvPr/>
        </p:nvSpPr>
        <p:spPr>
          <a:xfrm>
            <a:off x="7400716" y="4012832"/>
            <a:ext cx="2395825" cy="354261"/>
          </a:xfrm>
          <a:prstGeom prst="rect">
            <a:avLst/>
          </a:prstGeom>
          <a:solidFill>
            <a:schemeClr val="bg1"/>
          </a:solidFill>
        </p:spPr>
        <p:txBody>
          <a:bodyPr wrap="square" rtlCol="0" anchor="ctr">
            <a:no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400">
                <a:solidFill>
                  <a:srgbClr val="00B050"/>
                </a:solidFill>
                <a:latin typeface="Helvetica Neue"/>
                <a:ea typeface="Times New Roman" charset="0"/>
                <a:cs typeface="Times New Roman" charset="0"/>
              </a:rPr>
              <a:t>US$ 10-40 billion by 2030</a:t>
            </a:r>
            <a:endParaRPr kumimoji="0" lang="en-US" sz="1800" b="0" i="0" u="none" strike="noStrike" kern="1200" cap="none" spc="0" normalizeH="0" baseline="0" noProof="0">
              <a:ln>
                <a:noFill/>
              </a:ln>
              <a:solidFill>
                <a:srgbClr val="00B050"/>
              </a:solidFill>
              <a:effectLst/>
              <a:uLnTx/>
              <a:uFillTx/>
              <a:latin typeface="Helvetica Neue"/>
              <a:ea typeface="Times New Roman" charset="0"/>
              <a:cs typeface="Helvetica" charset="0"/>
            </a:endParaRPr>
          </a:p>
        </p:txBody>
      </p:sp>
      <p:sp>
        <p:nvSpPr>
          <p:cNvPr id="46" name="TextBox 45">
            <a:extLst>
              <a:ext uri="{FF2B5EF4-FFF2-40B4-BE49-F238E27FC236}">
                <a16:creationId xmlns:a16="http://schemas.microsoft.com/office/drawing/2014/main" id="{7617F496-D118-8C0F-4459-0BE082B59729}"/>
              </a:ext>
            </a:extLst>
          </p:cNvPr>
          <p:cNvSpPr txBox="1"/>
          <p:nvPr/>
        </p:nvSpPr>
        <p:spPr>
          <a:xfrm>
            <a:off x="606160" y="6422700"/>
            <a:ext cx="5440802" cy="223138"/>
          </a:xfrm>
          <a:prstGeom prst="rect">
            <a:avLst/>
          </a:prstGeom>
          <a:noFill/>
        </p:spPr>
        <p:txBody>
          <a:bodyPr wrap="square" rtlCol="0">
            <a:spAutoFit/>
          </a:body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lang="en-US" sz="850" b="0" i="1" u="none" strike="noStrike" kern="1200" cap="none" spc="0" normalizeH="0" baseline="0" noProof="0" dirty="0">
                <a:ln>
                  <a:noFill/>
                </a:ln>
                <a:solidFill>
                  <a:srgbClr val="494949"/>
                </a:solidFill>
                <a:effectLst/>
                <a:uLnTx/>
                <a:uFillTx/>
                <a:latin typeface="Helvetica Neue"/>
              </a:rPr>
              <a:t>Source: Trove Research,2023 </a:t>
            </a:r>
          </a:p>
        </p:txBody>
      </p:sp>
      <p:sp>
        <p:nvSpPr>
          <p:cNvPr id="47" name="TextBox 46">
            <a:extLst>
              <a:ext uri="{FF2B5EF4-FFF2-40B4-BE49-F238E27FC236}">
                <a16:creationId xmlns:a16="http://schemas.microsoft.com/office/drawing/2014/main" id="{0D542024-A3D6-D757-6386-B99FDBB1D662}"/>
              </a:ext>
            </a:extLst>
          </p:cNvPr>
          <p:cNvSpPr txBox="1"/>
          <p:nvPr/>
        </p:nvSpPr>
        <p:spPr>
          <a:xfrm>
            <a:off x="6227105" y="1574521"/>
            <a:ext cx="5240895" cy="353623"/>
          </a:xfrm>
          <a:prstGeom prst="rect">
            <a:avLst/>
          </a:prstGeom>
          <a:noFill/>
        </p:spPr>
        <p:txBody>
          <a:bodyPr wrap="square" rtlCol="0">
            <a:spAutoFit/>
          </a:bodyPr>
          <a:lstStyle/>
          <a:p>
            <a:pPr marL="0" marR="0" lvl="0" indent="0" algn="ctr" defTabSz="554492" rtl="0" eaLnBrk="1" fontAlgn="auto" latinLnBrk="0" hangingPunct="1">
              <a:lnSpc>
                <a:spcPct val="100000"/>
              </a:lnSpc>
              <a:spcBef>
                <a:spcPts val="0"/>
              </a:spcBef>
              <a:spcAft>
                <a:spcPts val="0"/>
              </a:spcAft>
              <a:buClrTx/>
              <a:buSzTx/>
              <a:buFontTx/>
              <a:buNone/>
              <a:tabLst/>
              <a:defRPr/>
            </a:pPr>
            <a:r>
              <a:rPr kumimoji="0" lang="es-419" sz="1698" i="0" u="none" strike="noStrike" kern="1200" cap="none" spc="0" normalizeH="0" baseline="0" noProof="0" dirty="0">
                <a:ln>
                  <a:noFill/>
                </a:ln>
                <a:solidFill>
                  <a:schemeClr val="tx2"/>
                </a:solidFill>
                <a:effectLst/>
                <a:uLnTx/>
                <a:uFillTx/>
                <a:latin typeface="Merriweather Light" panose="00000400000000000000" pitchFamily="2" charset="0"/>
              </a:rPr>
              <a:t>Se espera que este crecimiento</a:t>
            </a:r>
            <a:r>
              <a:rPr kumimoji="0" lang="es-419" sz="1698" i="0" u="none" strike="noStrike" kern="1200" cap="none" spc="0" normalizeH="0" noProof="0" dirty="0">
                <a:ln>
                  <a:noFill/>
                </a:ln>
                <a:solidFill>
                  <a:schemeClr val="tx2"/>
                </a:solidFill>
                <a:effectLst/>
                <a:uLnTx/>
                <a:uFillTx/>
                <a:latin typeface="Merriweather Light" panose="00000400000000000000" pitchFamily="2" charset="0"/>
              </a:rPr>
              <a:t> continúe</a:t>
            </a:r>
            <a:endParaRPr kumimoji="0" lang="es-419" sz="1698" i="0" u="none" strike="noStrike" kern="1200" cap="none" spc="0" normalizeH="0" baseline="0" noProof="0" dirty="0">
              <a:ln>
                <a:noFill/>
              </a:ln>
              <a:solidFill>
                <a:schemeClr val="tx2"/>
              </a:solidFill>
              <a:effectLst/>
              <a:uLnTx/>
              <a:uFillTx/>
              <a:latin typeface="Merriweather Light" panose="00000400000000000000" pitchFamily="2" charset="0"/>
            </a:endParaRPr>
          </a:p>
        </p:txBody>
      </p:sp>
      <p:sp>
        <p:nvSpPr>
          <p:cNvPr id="48" name="TextBox 47">
            <a:extLst>
              <a:ext uri="{FF2B5EF4-FFF2-40B4-BE49-F238E27FC236}">
                <a16:creationId xmlns:a16="http://schemas.microsoft.com/office/drawing/2014/main" id="{0499D6F4-C422-E79C-EC42-662E771110FE}"/>
              </a:ext>
            </a:extLst>
          </p:cNvPr>
          <p:cNvSpPr txBox="1"/>
          <p:nvPr/>
        </p:nvSpPr>
        <p:spPr>
          <a:xfrm>
            <a:off x="2075478" y="1504958"/>
            <a:ext cx="3588974" cy="614912"/>
          </a:xfrm>
          <a:prstGeom prst="rect">
            <a:avLst/>
          </a:prstGeom>
          <a:noFill/>
        </p:spPr>
        <p:txBody>
          <a:bodyPr wrap="square" rtlCol="0">
            <a:spAutoFit/>
          </a:bodyPr>
          <a:lstStyle/>
          <a:p>
            <a:pPr marL="0" marR="0" lvl="0" indent="0" algn="ctr" defTabSz="554492" rtl="0" eaLnBrk="1" fontAlgn="auto" latinLnBrk="0" hangingPunct="1">
              <a:lnSpc>
                <a:spcPct val="100000"/>
              </a:lnSpc>
              <a:spcBef>
                <a:spcPts val="0"/>
              </a:spcBef>
              <a:spcAft>
                <a:spcPts val="0"/>
              </a:spcAft>
              <a:buClrTx/>
              <a:buSzTx/>
              <a:buFontTx/>
              <a:buNone/>
              <a:tabLst/>
              <a:defRPr/>
            </a:pPr>
            <a:r>
              <a:rPr kumimoji="0" lang="es-419" sz="1698" i="0" u="none" strike="noStrike" kern="1200" cap="none" spc="0" normalizeH="0" baseline="0" dirty="0">
                <a:ln>
                  <a:noFill/>
                </a:ln>
                <a:solidFill>
                  <a:schemeClr val="tx2"/>
                </a:solidFill>
                <a:effectLst/>
                <a:uLnTx/>
                <a:uFillTx/>
                <a:latin typeface="Merriweather Light" panose="00000400000000000000" pitchFamily="2" charset="0"/>
              </a:rPr>
              <a:t>Mercado </a:t>
            </a:r>
            <a:r>
              <a:rPr lang="es-419" sz="1698" dirty="0">
                <a:solidFill>
                  <a:schemeClr val="tx2"/>
                </a:solidFill>
                <a:latin typeface="Merriweather Light" panose="00000400000000000000" pitchFamily="2" charset="0"/>
              </a:rPr>
              <a:t>V</a:t>
            </a:r>
            <a:r>
              <a:rPr kumimoji="0" lang="es-419" sz="1698" i="0" u="none" strike="noStrike" kern="1200" cap="none" spc="0" normalizeH="0" baseline="0" dirty="0">
                <a:ln>
                  <a:noFill/>
                </a:ln>
                <a:solidFill>
                  <a:schemeClr val="tx2"/>
                </a:solidFill>
                <a:effectLst/>
                <a:uLnTx/>
                <a:uFillTx/>
                <a:latin typeface="Merriweather Light" panose="00000400000000000000" pitchFamily="2" charset="0"/>
              </a:rPr>
              <a:t>oluntario de Carbono ha crecido </a:t>
            </a:r>
          </a:p>
        </p:txBody>
      </p:sp>
    </p:spTree>
    <p:extLst>
      <p:ext uri="{BB962C8B-B14F-4D97-AF65-F5344CB8AC3E}">
        <p14:creationId xmlns:p14="http://schemas.microsoft.com/office/powerpoint/2010/main" val="183795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5" grpId="0" animBg="1"/>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9361A-5C77-0C08-87F3-4B3E603622E4}"/>
              </a:ext>
            </a:extLst>
          </p:cNvPr>
          <p:cNvSpPr>
            <a:spLocks noGrp="1"/>
          </p:cNvSpPr>
          <p:nvPr>
            <p:ph type="title"/>
          </p:nvPr>
        </p:nvSpPr>
        <p:spPr>
          <a:xfrm>
            <a:off x="354700" y="573184"/>
            <a:ext cx="11482599" cy="353991"/>
          </a:xfrm>
        </p:spPr>
        <p:txBody>
          <a:bodyPr/>
          <a:lstStyle/>
          <a:p>
            <a:r>
              <a:rPr lang="es-ES" sz="3200" dirty="0">
                <a:solidFill>
                  <a:schemeClr val="accent1">
                    <a:lumMod val="50000"/>
                  </a:schemeClr>
                </a:solidFill>
              </a:rPr>
              <a:t>Desafío clave para el crecimiento del Mercado Voluntario de Carbono: riesgos de reputación para las empresas</a:t>
            </a:r>
            <a:endParaRPr lang="es-419" sz="3200" dirty="0">
              <a:solidFill>
                <a:schemeClr val="accent1">
                  <a:lumMod val="50000"/>
                </a:schemeClr>
              </a:solidFill>
            </a:endParaRPr>
          </a:p>
        </p:txBody>
      </p:sp>
      <p:sp>
        <p:nvSpPr>
          <p:cNvPr id="3" name="TextBox 2">
            <a:extLst>
              <a:ext uri="{FF2B5EF4-FFF2-40B4-BE49-F238E27FC236}">
                <a16:creationId xmlns:a16="http://schemas.microsoft.com/office/drawing/2014/main" id="{36C3498B-2DFE-B551-2114-6D2DC0B0233D}"/>
              </a:ext>
            </a:extLst>
          </p:cNvPr>
          <p:cNvSpPr txBox="1"/>
          <p:nvPr/>
        </p:nvSpPr>
        <p:spPr>
          <a:xfrm>
            <a:off x="491478" y="1301069"/>
            <a:ext cx="10972800" cy="954107"/>
          </a:xfrm>
          <a:prstGeom prst="rect">
            <a:avLst/>
          </a:prstGeom>
          <a:noFill/>
        </p:spPr>
        <p:txBody>
          <a:bodyPr wrap="square">
            <a:spAutoFit/>
          </a:bodyPr>
          <a:lstStyle/>
          <a:p>
            <a:pPr marL="342900" indent="-342900">
              <a:buFont typeface="+mj-lt"/>
              <a:buAutoNum type="arabicPeriod"/>
              <a:tabLst>
                <a:tab pos="466481" algn="l"/>
              </a:tabLst>
            </a:pPr>
            <a:r>
              <a:rPr lang="en-US" sz="1400" dirty="0">
                <a:solidFill>
                  <a:srgbClr val="5E5E5E"/>
                </a:solidFill>
                <a:latin typeface="Helvetica Neue" panose="02000503000000020004"/>
              </a:rPr>
              <a:t>A high-integrity VCM is a key complementary tool to reduce and remove emissions above and beyond what would otherwise be possible and to channel finance towards low carbon, climate resilient development. </a:t>
            </a:r>
          </a:p>
          <a:p>
            <a:pPr marL="342900" indent="-342900">
              <a:buFont typeface="+mj-lt"/>
              <a:buAutoNum type="arabicPeriod"/>
              <a:tabLst>
                <a:tab pos="466481" algn="l"/>
              </a:tabLst>
            </a:pPr>
            <a:r>
              <a:rPr lang="en-US" sz="1400" dirty="0">
                <a:solidFill>
                  <a:srgbClr val="5E5E5E"/>
                </a:solidFill>
                <a:latin typeface="Helvetica Neue" panose="02000503000000020004"/>
              </a:rPr>
              <a:t>VCM integrity is essential to unlock private sector capital. </a:t>
            </a:r>
          </a:p>
          <a:p>
            <a:pPr marL="342900" indent="-342900">
              <a:buFont typeface="+mj-lt"/>
              <a:buAutoNum type="arabicPeriod"/>
              <a:tabLst>
                <a:tab pos="466481" algn="l"/>
              </a:tabLst>
            </a:pPr>
            <a:r>
              <a:rPr lang="en-US" sz="1400" dirty="0">
                <a:solidFill>
                  <a:srgbClr val="5E5E5E"/>
                </a:solidFill>
                <a:latin typeface="Helvetica Neue" panose="02000503000000020004"/>
              </a:rPr>
              <a:t>All stakeholders need assurance that the use of carbon credits strengthens – rather than undermines – global climate action.</a:t>
            </a:r>
            <a:endParaRPr lang="en-US" sz="1400" dirty="0">
              <a:solidFill>
                <a:srgbClr val="5E5E5E"/>
              </a:solidFill>
              <a:latin typeface="Helvetica Neue" panose="02000503000000020004"/>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38FC6C78-7BBC-B053-D500-B06D844D2AA6}"/>
              </a:ext>
            </a:extLst>
          </p:cNvPr>
          <p:cNvSpPr/>
          <p:nvPr/>
        </p:nvSpPr>
        <p:spPr>
          <a:xfrm>
            <a:off x="666511" y="2523058"/>
            <a:ext cx="3666174" cy="624114"/>
          </a:xfrm>
          <a:prstGeom prst="rect">
            <a:avLst/>
          </a:prstGeom>
          <a:solidFill>
            <a:schemeClr val="accent5">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r>
              <a:rPr lang="en-US" sz="1600" b="1">
                <a:latin typeface="Helvetica Neue" panose="02000503000000020004"/>
              </a:rPr>
              <a:t>Key Concerns of Responsibility of Corporates</a:t>
            </a:r>
          </a:p>
        </p:txBody>
      </p:sp>
      <p:sp>
        <p:nvSpPr>
          <p:cNvPr id="5" name="Rectangle 4">
            <a:extLst>
              <a:ext uri="{FF2B5EF4-FFF2-40B4-BE49-F238E27FC236}">
                <a16:creationId xmlns:a16="http://schemas.microsoft.com/office/drawing/2014/main" id="{F66A22AD-30D6-6AB3-120D-34A337466377}"/>
              </a:ext>
            </a:extLst>
          </p:cNvPr>
          <p:cNvSpPr/>
          <p:nvPr/>
        </p:nvSpPr>
        <p:spPr>
          <a:xfrm>
            <a:off x="4469846" y="2523058"/>
            <a:ext cx="3566160" cy="624114"/>
          </a:xfrm>
          <a:prstGeom prst="rect">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r>
              <a:rPr lang="en-US" sz="1600" b="1">
                <a:latin typeface="Helvetica Neue" panose="02000503000000020004"/>
              </a:rPr>
              <a:t>Clarity &amp; Standards for Corporates</a:t>
            </a:r>
          </a:p>
        </p:txBody>
      </p:sp>
      <p:sp>
        <p:nvSpPr>
          <p:cNvPr id="6" name="Rectangle 5">
            <a:extLst>
              <a:ext uri="{FF2B5EF4-FFF2-40B4-BE49-F238E27FC236}">
                <a16:creationId xmlns:a16="http://schemas.microsoft.com/office/drawing/2014/main" id="{C0BDCDC6-33ED-61F1-3D79-79723EFFCF5B}"/>
              </a:ext>
            </a:extLst>
          </p:cNvPr>
          <p:cNvSpPr/>
          <p:nvPr/>
        </p:nvSpPr>
        <p:spPr>
          <a:xfrm>
            <a:off x="8173167" y="2523058"/>
            <a:ext cx="3566160" cy="624114"/>
          </a:xfrm>
          <a:prstGeom prst="rect">
            <a:avLst/>
          </a:prstGeom>
          <a:solidFill>
            <a:schemeClr val="accent3">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r>
              <a:rPr lang="en-US" sz="1600" b="1" dirty="0">
                <a:solidFill>
                  <a:schemeClr val="tx2"/>
                </a:solidFill>
                <a:latin typeface="Helvetica Neue" panose="02000503000000020004"/>
              </a:rPr>
              <a:t>Matching Demand and Supply Integrity for Corporates</a:t>
            </a:r>
          </a:p>
        </p:txBody>
      </p:sp>
      <p:sp>
        <p:nvSpPr>
          <p:cNvPr id="7" name="Rectangle 6">
            <a:extLst>
              <a:ext uri="{FF2B5EF4-FFF2-40B4-BE49-F238E27FC236}">
                <a16:creationId xmlns:a16="http://schemas.microsoft.com/office/drawing/2014/main" id="{7450B792-21B7-C1E9-316B-36E6E615631F}"/>
              </a:ext>
            </a:extLst>
          </p:cNvPr>
          <p:cNvSpPr/>
          <p:nvPr/>
        </p:nvSpPr>
        <p:spPr>
          <a:xfrm>
            <a:off x="666511" y="3238273"/>
            <a:ext cx="3549465" cy="2977238"/>
          </a:xfrm>
          <a:prstGeom prst="rect">
            <a:avLst/>
          </a:prstGeom>
          <a:solidFill>
            <a:schemeClr val="tx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lvl="0" indent="-285750" algn="l" defTabSz="666750">
              <a:lnSpc>
                <a:spcPct val="90000"/>
              </a:lnSpc>
              <a:spcBef>
                <a:spcPct val="0"/>
              </a:spcBef>
              <a:spcAft>
                <a:spcPct val="15000"/>
              </a:spcAft>
              <a:buFont typeface="Arial" panose="020B0604020202020204" pitchFamily="34" charset="0"/>
              <a:buChar char="•"/>
            </a:pPr>
            <a:endParaRPr lang="en-US" sz="1600" b="1" dirty="0">
              <a:solidFill>
                <a:srgbClr val="021F43"/>
              </a:solidFill>
              <a:latin typeface="Helvetica Neue" panose="02000503000000020004"/>
            </a:endParaRPr>
          </a:p>
          <a:p>
            <a:pPr marL="285750" lvl="0" indent="-285750" algn="l" defTabSz="666750">
              <a:lnSpc>
                <a:spcPct val="90000"/>
              </a:lnSpc>
              <a:spcBef>
                <a:spcPct val="0"/>
              </a:spcBef>
              <a:spcAft>
                <a:spcPct val="15000"/>
              </a:spcAft>
              <a:buFont typeface="Arial" panose="020B0604020202020204" pitchFamily="34" charset="0"/>
              <a:buChar char="•"/>
            </a:pPr>
            <a:r>
              <a:rPr lang="en-US" sz="1600" b="1" dirty="0">
                <a:solidFill>
                  <a:srgbClr val="021F43"/>
                </a:solidFill>
                <a:latin typeface="Helvetica Neue" panose="02000503000000020004"/>
              </a:rPr>
              <a:t>G</a:t>
            </a:r>
            <a:r>
              <a:rPr lang="en-US" sz="1600" b="1" kern="1200" dirty="0">
                <a:solidFill>
                  <a:srgbClr val="021F43"/>
                </a:solidFill>
                <a:latin typeface="Helvetica Neue" panose="02000503000000020004"/>
                <a:ea typeface="+mn-ea"/>
                <a:cs typeface="+mn-cs"/>
              </a:rPr>
              <a:t>reenwashing</a:t>
            </a:r>
            <a:endParaRPr lang="en-US" sz="1600" b="1" kern="1200" dirty="0">
              <a:solidFill>
                <a:srgbClr val="021F43"/>
              </a:solidFill>
              <a:latin typeface="Helvetica Neue" panose="02000503000000020004"/>
            </a:endParaRPr>
          </a:p>
          <a:p>
            <a:pPr marL="0" lvl="0" indent="0" algn="l" defTabSz="666750">
              <a:lnSpc>
                <a:spcPct val="90000"/>
              </a:lnSpc>
              <a:spcBef>
                <a:spcPct val="0"/>
              </a:spcBef>
              <a:spcAft>
                <a:spcPct val="15000"/>
              </a:spcAft>
              <a:buFont typeface="Arial" panose="020B0604020202020204" pitchFamily="34" charset="0"/>
              <a:buChar char="•"/>
            </a:pPr>
            <a:endParaRPr lang="en-US" sz="1200" kern="1200" dirty="0">
              <a:solidFill>
                <a:srgbClr val="021F43"/>
              </a:solidFill>
              <a:latin typeface="Helvetica Neue" panose="02000503000000020004"/>
            </a:endParaRPr>
          </a:p>
          <a:p>
            <a:pPr marL="285750" lvl="0" indent="-285750" algn="l" defTabSz="666750">
              <a:lnSpc>
                <a:spcPct val="90000"/>
              </a:lnSpc>
              <a:spcBef>
                <a:spcPct val="0"/>
              </a:spcBef>
              <a:spcAft>
                <a:spcPct val="15000"/>
              </a:spcAft>
              <a:buFont typeface="Arial" panose="020B0604020202020204" pitchFamily="34" charset="0"/>
              <a:buChar char="•"/>
            </a:pPr>
            <a:r>
              <a:rPr lang="en-US" sz="1200" kern="1200" dirty="0">
                <a:solidFill>
                  <a:srgbClr val="021F43"/>
                </a:solidFill>
                <a:latin typeface="Helvetica Neue" panose="02000503000000020004"/>
              </a:rPr>
              <a:t>Prioritization of reduction and avoidance of corporates’ own emissions before compensating residual emissions</a:t>
            </a:r>
          </a:p>
          <a:p>
            <a:pPr marL="285750" lvl="0" indent="-285750" algn="l" defTabSz="666750">
              <a:lnSpc>
                <a:spcPct val="90000"/>
              </a:lnSpc>
              <a:spcBef>
                <a:spcPct val="0"/>
              </a:spcBef>
              <a:spcAft>
                <a:spcPct val="15000"/>
              </a:spcAft>
              <a:buFont typeface="Arial" panose="020B0604020202020204" pitchFamily="34" charset="0"/>
              <a:buChar char="•"/>
            </a:pPr>
            <a:endParaRPr lang="en-US" sz="1200" kern="1200" dirty="0">
              <a:solidFill>
                <a:srgbClr val="021F43"/>
              </a:solidFill>
              <a:latin typeface="Helvetica Neue" panose="02000503000000020004"/>
            </a:endParaRPr>
          </a:p>
          <a:p>
            <a:pPr marL="285750" lvl="0" indent="-285750" algn="l" defTabSz="666750">
              <a:lnSpc>
                <a:spcPct val="90000"/>
              </a:lnSpc>
              <a:spcBef>
                <a:spcPct val="0"/>
              </a:spcBef>
              <a:spcAft>
                <a:spcPct val="15000"/>
              </a:spcAft>
              <a:buFont typeface="Arial" panose="020B0604020202020204" pitchFamily="34" charset="0"/>
              <a:buChar char="•"/>
            </a:pPr>
            <a:r>
              <a:rPr lang="en-US" sz="1200" kern="1200" dirty="0">
                <a:solidFill>
                  <a:srgbClr val="021F43"/>
                </a:solidFill>
                <a:latin typeface="Helvetica Neue" panose="02000503000000020004"/>
              </a:rPr>
              <a:t>Three main elements:</a:t>
            </a:r>
            <a:br>
              <a:rPr lang="en-US" sz="1200" kern="1200" dirty="0">
                <a:solidFill>
                  <a:srgbClr val="021F43"/>
                </a:solidFill>
                <a:latin typeface="Helvetica Neue" panose="02000503000000020004"/>
              </a:rPr>
            </a:br>
            <a:r>
              <a:rPr lang="en-US" sz="1200" dirty="0">
                <a:solidFill>
                  <a:srgbClr val="021F43"/>
                </a:solidFill>
                <a:latin typeface="Helvetica Neue" panose="02000503000000020004"/>
              </a:rPr>
              <a:t>Transparent</a:t>
            </a:r>
            <a:r>
              <a:rPr lang="en-US" sz="1200" kern="1200" dirty="0">
                <a:solidFill>
                  <a:srgbClr val="021F43"/>
                </a:solidFill>
                <a:latin typeface="Helvetica Neue" panose="02000503000000020004"/>
              </a:rPr>
              <a:t> net-zero or decarbonization plan with monitorable interim targets: action plan for avoiding, reducing, </a:t>
            </a:r>
            <a:r>
              <a:rPr lang="en-US" sz="1200" dirty="0">
                <a:solidFill>
                  <a:srgbClr val="021F43"/>
                </a:solidFill>
                <a:latin typeface="Helvetica Neue" panose="02000503000000020004"/>
              </a:rPr>
              <a:t>compensating </a:t>
            </a:r>
            <a:r>
              <a:rPr lang="en-US" sz="1200" kern="1200" dirty="0">
                <a:solidFill>
                  <a:srgbClr val="021F43"/>
                </a:solidFill>
                <a:latin typeface="Helvetica Neue" panose="02000503000000020004"/>
              </a:rPr>
              <a:t>emissions)</a:t>
            </a:r>
          </a:p>
          <a:p>
            <a:pPr marL="342900" lvl="0" indent="-342900" algn="l" defTabSz="666750">
              <a:lnSpc>
                <a:spcPct val="90000"/>
              </a:lnSpc>
              <a:spcBef>
                <a:spcPct val="0"/>
              </a:spcBef>
              <a:spcAft>
                <a:spcPct val="15000"/>
              </a:spcAft>
              <a:buFont typeface="+mj-lt"/>
              <a:buAutoNum type="arabicPeriod"/>
            </a:pPr>
            <a:r>
              <a:rPr lang="en-US" sz="1200" kern="1200" dirty="0">
                <a:solidFill>
                  <a:srgbClr val="021F43"/>
                </a:solidFill>
                <a:latin typeface="Helvetica Neue" panose="02000503000000020004"/>
              </a:rPr>
              <a:t> A carbon credit procurement strategy </a:t>
            </a:r>
          </a:p>
          <a:p>
            <a:pPr marL="342900" lvl="0" indent="-342900" algn="l" defTabSz="666750">
              <a:lnSpc>
                <a:spcPct val="90000"/>
              </a:lnSpc>
              <a:spcBef>
                <a:spcPct val="0"/>
              </a:spcBef>
              <a:spcAft>
                <a:spcPct val="15000"/>
              </a:spcAft>
              <a:buFont typeface="+mj-lt"/>
              <a:buAutoNum type="arabicPeriod"/>
            </a:pPr>
            <a:r>
              <a:rPr lang="en-US" sz="1200" kern="1200" dirty="0">
                <a:solidFill>
                  <a:srgbClr val="021F43"/>
                </a:solidFill>
                <a:latin typeface="Helvetica Neue" panose="02000503000000020004"/>
              </a:rPr>
              <a:t> An operating model for using carbon credits</a:t>
            </a:r>
          </a:p>
        </p:txBody>
      </p:sp>
      <p:sp>
        <p:nvSpPr>
          <p:cNvPr id="8" name="Rectangle 7">
            <a:extLst>
              <a:ext uri="{FF2B5EF4-FFF2-40B4-BE49-F238E27FC236}">
                <a16:creationId xmlns:a16="http://schemas.microsoft.com/office/drawing/2014/main" id="{83B97B17-A7DF-65EC-FB92-6C72498573A2}"/>
              </a:ext>
            </a:extLst>
          </p:cNvPr>
          <p:cNvSpPr/>
          <p:nvPr/>
        </p:nvSpPr>
        <p:spPr>
          <a:xfrm>
            <a:off x="4461498" y="3219880"/>
            <a:ext cx="3549465" cy="2995631"/>
          </a:xfrm>
          <a:prstGeom prst="rect">
            <a:avLst/>
          </a:prstGeom>
          <a:solidFill>
            <a:schemeClr val="tx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lvl="0" indent="-285750" algn="l" defTabSz="666750">
              <a:lnSpc>
                <a:spcPct val="90000"/>
              </a:lnSpc>
              <a:spcBef>
                <a:spcPct val="0"/>
              </a:spcBef>
              <a:spcAft>
                <a:spcPct val="15000"/>
              </a:spcAft>
              <a:buFont typeface="Arial" panose="020B0604020202020204" pitchFamily="34" charset="0"/>
              <a:buChar char="•"/>
            </a:pPr>
            <a:r>
              <a:rPr lang="en-US" sz="1200" kern="1200" dirty="0">
                <a:solidFill>
                  <a:srgbClr val="021F43"/>
                </a:solidFill>
                <a:latin typeface="Helvetica Neue" panose="02000503000000020004"/>
                <a:ea typeface="+mn-ea"/>
                <a:cs typeface="+mn-cs"/>
              </a:rPr>
              <a:t>Investors and corporates cannot effectively allocate capital without clarity on the acceptable use of carbon credits for voluntary net-zero/ decarbonization targets</a:t>
            </a:r>
          </a:p>
          <a:p>
            <a:pPr marL="285750" lvl="0" indent="-285750" algn="l" defTabSz="666750">
              <a:lnSpc>
                <a:spcPct val="90000"/>
              </a:lnSpc>
              <a:spcBef>
                <a:spcPct val="0"/>
              </a:spcBef>
              <a:spcAft>
                <a:spcPct val="15000"/>
              </a:spcAft>
              <a:buFont typeface="Arial" panose="020B0604020202020204" pitchFamily="34" charset="0"/>
              <a:buChar char="•"/>
            </a:pPr>
            <a:endParaRPr lang="en-US" sz="1200" kern="1200" dirty="0">
              <a:solidFill>
                <a:srgbClr val="021F43"/>
              </a:solidFill>
              <a:latin typeface="Helvetica Neue" panose="02000503000000020004"/>
              <a:ea typeface="+mn-ea"/>
              <a:cs typeface="+mn-cs"/>
            </a:endParaRPr>
          </a:p>
          <a:p>
            <a:pPr marL="285750" lvl="0" indent="-285750" algn="l" defTabSz="666750">
              <a:lnSpc>
                <a:spcPct val="90000"/>
              </a:lnSpc>
              <a:spcBef>
                <a:spcPct val="0"/>
              </a:spcBef>
              <a:spcAft>
                <a:spcPct val="15000"/>
              </a:spcAft>
              <a:buFont typeface="Arial" panose="020B0604020202020204" pitchFamily="34" charset="0"/>
              <a:buChar char="•"/>
            </a:pPr>
            <a:r>
              <a:rPr lang="en-US" sz="1200" kern="1200" dirty="0">
                <a:solidFill>
                  <a:srgbClr val="021F43"/>
                </a:solidFill>
                <a:latin typeface="Helvetica Neue" panose="02000503000000020004"/>
                <a:ea typeface="+mn-ea"/>
                <a:cs typeface="+mn-cs"/>
              </a:rPr>
              <a:t>Voluntary Carbon Markets Integrity (</a:t>
            </a:r>
            <a:r>
              <a:rPr lang="en-US" sz="1200" b="1" kern="1200" dirty="0">
                <a:solidFill>
                  <a:srgbClr val="021F43"/>
                </a:solidFill>
                <a:latin typeface="Helvetica Neue" panose="02000503000000020004"/>
                <a:ea typeface="+mn-ea"/>
                <a:cs typeface="+mn-cs"/>
              </a:rPr>
              <a:t>VCMI</a:t>
            </a:r>
            <a:r>
              <a:rPr lang="en-US" sz="1200" kern="1200" dirty="0">
                <a:solidFill>
                  <a:srgbClr val="021F43"/>
                </a:solidFill>
                <a:latin typeface="Helvetica Neue" panose="02000503000000020004"/>
                <a:ea typeface="+mn-ea"/>
                <a:cs typeface="+mn-cs"/>
              </a:rPr>
              <a:t>) initiative provisional Claims Code of Practice</a:t>
            </a:r>
            <a:r>
              <a:rPr lang="en-US" sz="1200" u="none" kern="1200" dirty="0">
                <a:solidFill>
                  <a:srgbClr val="021F43"/>
                </a:solidFill>
                <a:latin typeface="Helvetica Neue" panose="02000503000000020004"/>
                <a:ea typeface="+mn-ea"/>
                <a:cs typeface="+mn-cs"/>
              </a:rPr>
              <a:t>:</a:t>
            </a:r>
            <a:br>
              <a:rPr lang="en-US" sz="1200" u="none" kern="1200" dirty="0">
                <a:solidFill>
                  <a:srgbClr val="021F43"/>
                </a:solidFill>
                <a:latin typeface="Helvetica Neue" panose="02000503000000020004"/>
                <a:ea typeface="+mn-ea"/>
                <a:cs typeface="+mn-cs"/>
              </a:rPr>
            </a:br>
            <a:endParaRPr lang="en-US" sz="1200" kern="1200" dirty="0">
              <a:solidFill>
                <a:srgbClr val="021F43"/>
              </a:solidFill>
              <a:latin typeface="Helvetica Neue" panose="02000503000000020004"/>
              <a:ea typeface="+mn-ea"/>
              <a:cs typeface="+mn-cs"/>
            </a:endParaRPr>
          </a:p>
          <a:p>
            <a:pPr marL="342900" lvl="0" indent="-342900" algn="l" defTabSz="666750">
              <a:lnSpc>
                <a:spcPct val="90000"/>
              </a:lnSpc>
              <a:spcBef>
                <a:spcPct val="0"/>
              </a:spcBef>
              <a:spcAft>
                <a:spcPct val="15000"/>
              </a:spcAft>
              <a:buFont typeface="+mj-lt"/>
              <a:buAutoNum type="arabicPeriod"/>
            </a:pPr>
            <a:r>
              <a:rPr lang="en-US" sz="1200" u="none" kern="1200" dirty="0">
                <a:solidFill>
                  <a:srgbClr val="021F43"/>
                </a:solidFill>
                <a:latin typeface="Helvetica Neue" panose="02000503000000020004"/>
                <a:ea typeface="+mn-ea"/>
                <a:cs typeface="+mn-cs"/>
              </a:rPr>
              <a:t>Clear guidance a</a:t>
            </a:r>
            <a:r>
              <a:rPr lang="en-US" sz="1200" kern="1200" dirty="0">
                <a:solidFill>
                  <a:srgbClr val="021F43"/>
                </a:solidFill>
                <a:latin typeface="Helvetica Neue" panose="02000503000000020004"/>
                <a:ea typeface="+mn-ea"/>
                <a:cs typeface="+mn-cs"/>
              </a:rPr>
              <a:t>bout the </a:t>
            </a:r>
            <a:r>
              <a:rPr lang="en-US" sz="1200" b="1" kern="1200" dirty="0">
                <a:solidFill>
                  <a:srgbClr val="021F43"/>
                </a:solidFill>
                <a:latin typeface="Helvetica Neue" panose="02000503000000020004"/>
                <a:ea typeface="+mn-ea"/>
                <a:cs typeface="+mn-cs"/>
              </a:rPr>
              <a:t>use of carbon credits for </a:t>
            </a:r>
            <a:r>
              <a:rPr lang="en-US" sz="1200" b="1" dirty="0">
                <a:solidFill>
                  <a:srgbClr val="021F43"/>
                </a:solidFill>
                <a:latin typeface="Helvetica Neue" panose="02000503000000020004"/>
              </a:rPr>
              <a:t>corporate</a:t>
            </a:r>
            <a:r>
              <a:rPr lang="en-US" sz="1200" b="1" kern="1200" dirty="0">
                <a:solidFill>
                  <a:srgbClr val="021F43"/>
                </a:solidFill>
                <a:latin typeface="Helvetica Neue" panose="02000503000000020004"/>
                <a:ea typeface="+mn-ea"/>
                <a:cs typeface="+mn-cs"/>
              </a:rPr>
              <a:t> claims</a:t>
            </a:r>
          </a:p>
          <a:p>
            <a:pPr marL="342900" lvl="0" indent="-342900" algn="l" defTabSz="666750">
              <a:lnSpc>
                <a:spcPct val="90000"/>
              </a:lnSpc>
              <a:spcBef>
                <a:spcPct val="0"/>
              </a:spcBef>
              <a:spcAft>
                <a:spcPct val="15000"/>
              </a:spcAft>
              <a:buFont typeface="+mj-lt"/>
              <a:buAutoNum type="arabicPeriod"/>
            </a:pPr>
            <a:r>
              <a:rPr lang="en-US" sz="1200" dirty="0">
                <a:solidFill>
                  <a:srgbClr val="021F43"/>
                </a:solidFill>
                <a:latin typeface="Helvetica Neue" panose="02000503000000020004"/>
                <a:ea typeface="+mn-ea"/>
                <a:cs typeface="+mn-cs"/>
              </a:rPr>
              <a:t>Carbon credits can be used for VCMI Claims – Gold, Silver, and Bronze –  and represent contributions to the collective global effort to transition to net zero emissions.  </a:t>
            </a:r>
          </a:p>
        </p:txBody>
      </p:sp>
      <p:sp>
        <p:nvSpPr>
          <p:cNvPr id="9" name="Rectangle 8">
            <a:extLst>
              <a:ext uri="{FF2B5EF4-FFF2-40B4-BE49-F238E27FC236}">
                <a16:creationId xmlns:a16="http://schemas.microsoft.com/office/drawing/2014/main" id="{EBDBBC82-A2AF-6DBC-FE5C-9DECBBDA2284}"/>
              </a:ext>
            </a:extLst>
          </p:cNvPr>
          <p:cNvSpPr/>
          <p:nvPr/>
        </p:nvSpPr>
        <p:spPr>
          <a:xfrm>
            <a:off x="8173167" y="3219880"/>
            <a:ext cx="3549465" cy="2995631"/>
          </a:xfrm>
          <a:prstGeom prst="rect">
            <a:avLst/>
          </a:prstGeom>
          <a:solidFill>
            <a:schemeClr val="tx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lvl="0" indent="-285750" algn="l" defTabSz="666750">
              <a:lnSpc>
                <a:spcPct val="90000"/>
              </a:lnSpc>
              <a:spcBef>
                <a:spcPct val="0"/>
              </a:spcBef>
              <a:spcAft>
                <a:spcPts val="600"/>
              </a:spcAft>
              <a:buFont typeface="Arial" panose="020B0604020202020204" pitchFamily="34" charset="0"/>
              <a:buChar char="•"/>
            </a:pPr>
            <a:r>
              <a:rPr lang="en-US" sz="1200" kern="1200" dirty="0">
                <a:solidFill>
                  <a:srgbClr val="021F43"/>
                </a:solidFill>
                <a:latin typeface="Helvetica Neue" panose="02000503000000020004"/>
                <a:ea typeface="+mn-ea"/>
                <a:cs typeface="+mn-cs"/>
              </a:rPr>
              <a:t>The Integrity Council for the Voluntary Carbon Market (</a:t>
            </a:r>
            <a:r>
              <a:rPr lang="en-US" sz="1200" b="1" kern="1200" dirty="0">
                <a:solidFill>
                  <a:srgbClr val="021F43"/>
                </a:solidFill>
                <a:latin typeface="Helvetica Neue" panose="02000503000000020004"/>
                <a:ea typeface="+mn-ea"/>
                <a:cs typeface="+mn-cs"/>
              </a:rPr>
              <a:t>ICVCM</a:t>
            </a:r>
            <a:r>
              <a:rPr lang="en-US" sz="1200" kern="1200" dirty="0">
                <a:solidFill>
                  <a:srgbClr val="021F43"/>
                </a:solidFill>
                <a:latin typeface="Helvetica Neue" panose="02000503000000020004"/>
                <a:ea typeface="+mn-ea"/>
                <a:cs typeface="+mn-cs"/>
              </a:rPr>
              <a:t>) seeks to build </a:t>
            </a:r>
            <a:r>
              <a:rPr lang="en-US" sz="1200" b="1" kern="1200" dirty="0">
                <a:solidFill>
                  <a:srgbClr val="021F43"/>
                </a:solidFill>
                <a:latin typeface="Helvetica Neue" panose="02000503000000020004"/>
                <a:ea typeface="+mn-ea"/>
                <a:cs typeface="+mn-cs"/>
              </a:rPr>
              <a:t>supply side integrity </a:t>
            </a:r>
            <a:r>
              <a:rPr lang="en-US" sz="1200" kern="1200" dirty="0">
                <a:solidFill>
                  <a:srgbClr val="021F43"/>
                </a:solidFill>
                <a:latin typeface="Helvetica Neue" panose="02000503000000020004"/>
                <a:ea typeface="+mn-ea"/>
                <a:cs typeface="+mn-cs"/>
              </a:rPr>
              <a:t>of carbon markets to scale-up. </a:t>
            </a:r>
          </a:p>
          <a:p>
            <a:pPr marL="285750" lvl="0" indent="-285750" algn="l" defTabSz="666750">
              <a:lnSpc>
                <a:spcPct val="90000"/>
              </a:lnSpc>
              <a:spcBef>
                <a:spcPct val="0"/>
              </a:spcBef>
              <a:spcAft>
                <a:spcPts val="600"/>
              </a:spcAft>
              <a:buFont typeface="Arial" panose="020B0604020202020204" pitchFamily="34" charset="0"/>
              <a:buChar char="•"/>
            </a:pPr>
            <a:r>
              <a:rPr lang="en-US" sz="1200" kern="1200" dirty="0">
                <a:solidFill>
                  <a:srgbClr val="021F43"/>
                </a:solidFill>
                <a:latin typeface="Helvetica Neue" panose="02000503000000020004"/>
                <a:ea typeface="+mn-ea"/>
                <a:cs typeface="+mn-cs"/>
              </a:rPr>
              <a:t>The </a:t>
            </a:r>
            <a:r>
              <a:rPr lang="en-US" sz="1200" b="1" kern="1200" dirty="0">
                <a:solidFill>
                  <a:srgbClr val="021F43"/>
                </a:solidFill>
                <a:latin typeface="Helvetica Neue" panose="02000503000000020004"/>
                <a:ea typeface="+mn-ea"/>
                <a:cs typeface="+mn-cs"/>
              </a:rPr>
              <a:t>Core Carbon Principles </a:t>
            </a:r>
            <a:r>
              <a:rPr lang="en-US" sz="1200" kern="1200" dirty="0">
                <a:solidFill>
                  <a:srgbClr val="021F43"/>
                </a:solidFill>
                <a:latin typeface="Helvetica Neue" panose="02000503000000020004"/>
                <a:ea typeface="+mn-ea"/>
                <a:cs typeface="+mn-cs"/>
              </a:rPr>
              <a:t>and Assessment Framework developed will set new threshold standards for high-quality carbon credits and define which carbon-crediting programs and methodology are eligible.</a:t>
            </a:r>
          </a:p>
          <a:p>
            <a:pPr marL="285750" lvl="0" indent="-285750" algn="l" defTabSz="666750">
              <a:lnSpc>
                <a:spcPct val="90000"/>
              </a:lnSpc>
              <a:spcBef>
                <a:spcPct val="0"/>
              </a:spcBef>
              <a:spcAft>
                <a:spcPts val="600"/>
              </a:spcAft>
              <a:buFont typeface="Arial" panose="020B0604020202020204" pitchFamily="34" charset="0"/>
              <a:buChar char="•"/>
            </a:pPr>
            <a:r>
              <a:rPr lang="en-US" sz="1200" kern="1200" dirty="0">
                <a:solidFill>
                  <a:srgbClr val="021F43"/>
                </a:solidFill>
                <a:latin typeface="Helvetica Neue" panose="02000503000000020004"/>
                <a:ea typeface="+mn-ea"/>
                <a:cs typeface="+mn-cs"/>
              </a:rPr>
              <a:t>There is also the need to settle the application of </a:t>
            </a:r>
            <a:r>
              <a:rPr lang="en-US" sz="1200" b="1" kern="1200" dirty="0">
                <a:solidFill>
                  <a:srgbClr val="021F43"/>
                </a:solidFill>
                <a:latin typeface="Helvetica Neue" panose="02000503000000020004"/>
                <a:ea typeface="+mn-ea"/>
                <a:cs typeface="+mn-cs"/>
              </a:rPr>
              <a:t>Paris Agreement accounting framework to the VCM</a:t>
            </a:r>
          </a:p>
          <a:p>
            <a:pPr marL="285750" lvl="0" indent="-285750" algn="l" defTabSz="666750">
              <a:lnSpc>
                <a:spcPct val="90000"/>
              </a:lnSpc>
              <a:spcBef>
                <a:spcPct val="0"/>
              </a:spcBef>
              <a:spcAft>
                <a:spcPts val="600"/>
              </a:spcAft>
              <a:buFont typeface="Arial" panose="020B0604020202020204" pitchFamily="34" charset="0"/>
              <a:buChar char="•"/>
            </a:pPr>
            <a:r>
              <a:rPr lang="en-US" sz="1200" kern="1200" dirty="0">
                <a:solidFill>
                  <a:srgbClr val="021F43"/>
                </a:solidFill>
                <a:latin typeface="Helvetica Neue" panose="02000503000000020004"/>
                <a:ea typeface="+mn-ea"/>
                <a:cs typeface="+mn-cs"/>
              </a:rPr>
              <a:t>This helps match demand and supply integrity for carbon markets, permitting clarity to corporates and investors.</a:t>
            </a:r>
          </a:p>
        </p:txBody>
      </p:sp>
    </p:spTree>
    <p:extLst>
      <p:ext uri="{BB962C8B-B14F-4D97-AF65-F5344CB8AC3E}">
        <p14:creationId xmlns:p14="http://schemas.microsoft.com/office/powerpoint/2010/main" val="1207685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C1A98-0174-BE7C-8E61-2CF5A0D76D3C}"/>
              </a:ext>
            </a:extLst>
          </p:cNvPr>
          <p:cNvSpPr>
            <a:spLocks noGrp="1"/>
          </p:cNvSpPr>
          <p:nvPr>
            <p:ph type="title"/>
          </p:nvPr>
        </p:nvSpPr>
        <p:spPr>
          <a:xfrm>
            <a:off x="354701" y="573184"/>
            <a:ext cx="9676540" cy="353991"/>
          </a:xfrm>
        </p:spPr>
        <p:txBody>
          <a:bodyPr/>
          <a:lstStyle/>
          <a:p>
            <a:r>
              <a:rPr lang="es-ES" sz="3200" dirty="0">
                <a:solidFill>
                  <a:schemeClr val="accent1">
                    <a:lumMod val="50000"/>
                  </a:schemeClr>
                </a:solidFill>
              </a:rPr>
              <a:t>Tendencias en los mercados global de carbono y el rol del Banco Mundial</a:t>
            </a:r>
            <a:endParaRPr lang="es-419" sz="3200" dirty="0">
              <a:solidFill>
                <a:schemeClr val="accent1">
                  <a:lumMod val="50000"/>
                </a:schemeClr>
              </a:solidFill>
            </a:endParaRPr>
          </a:p>
        </p:txBody>
      </p:sp>
      <p:sp>
        <p:nvSpPr>
          <p:cNvPr id="3" name="Rectangle 2">
            <a:extLst>
              <a:ext uri="{FF2B5EF4-FFF2-40B4-BE49-F238E27FC236}">
                <a16:creationId xmlns:a16="http://schemas.microsoft.com/office/drawing/2014/main" id="{14CD1663-8CEB-0172-D740-0D6CA0B64FC8}"/>
              </a:ext>
            </a:extLst>
          </p:cNvPr>
          <p:cNvSpPr/>
          <p:nvPr/>
        </p:nvSpPr>
        <p:spPr>
          <a:xfrm>
            <a:off x="617947" y="1407912"/>
            <a:ext cx="3566160" cy="889907"/>
          </a:xfrm>
          <a:prstGeom prst="rect">
            <a:avLst/>
          </a:prstGeom>
          <a:solidFill>
            <a:schemeClr val="accent5">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r>
              <a:rPr lang="en-US" sz="1800" b="1">
                <a:latin typeface="Helvetica Neue"/>
                <a:cs typeface="Calibri"/>
              </a:rPr>
              <a:t>Voluntary carbon markets are growing faster than compliance markets</a:t>
            </a:r>
          </a:p>
        </p:txBody>
      </p:sp>
      <p:sp>
        <p:nvSpPr>
          <p:cNvPr id="4" name="Rectangle 3">
            <a:extLst>
              <a:ext uri="{FF2B5EF4-FFF2-40B4-BE49-F238E27FC236}">
                <a16:creationId xmlns:a16="http://schemas.microsoft.com/office/drawing/2014/main" id="{CCC255FF-856B-DFE4-D42F-F0E4C4166257}"/>
              </a:ext>
            </a:extLst>
          </p:cNvPr>
          <p:cNvSpPr/>
          <p:nvPr/>
        </p:nvSpPr>
        <p:spPr>
          <a:xfrm>
            <a:off x="4321268" y="1407912"/>
            <a:ext cx="3566160" cy="889907"/>
          </a:xfrm>
          <a:prstGeom prst="rect">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r>
              <a:rPr lang="en-US" b="1" dirty="0">
                <a:latin typeface="Helvetica Neue"/>
                <a:cs typeface="Calibri"/>
              </a:rPr>
              <a:t>C</a:t>
            </a:r>
            <a:r>
              <a:rPr lang="en-US" sz="1800" b="1" dirty="0">
                <a:latin typeface="Helvetica Neue"/>
                <a:cs typeface="Calibri"/>
              </a:rPr>
              <a:t>ompliance markets will grow to catch-up with (and overtake) voluntary markets</a:t>
            </a:r>
          </a:p>
        </p:txBody>
      </p:sp>
      <p:sp>
        <p:nvSpPr>
          <p:cNvPr id="5" name="Rectangle 4">
            <a:extLst>
              <a:ext uri="{FF2B5EF4-FFF2-40B4-BE49-F238E27FC236}">
                <a16:creationId xmlns:a16="http://schemas.microsoft.com/office/drawing/2014/main" id="{DF0D35C8-BF14-4A7F-F704-1F823EA67D84}"/>
              </a:ext>
            </a:extLst>
          </p:cNvPr>
          <p:cNvSpPr/>
          <p:nvPr/>
        </p:nvSpPr>
        <p:spPr>
          <a:xfrm>
            <a:off x="8024589" y="1407912"/>
            <a:ext cx="3699508" cy="889907"/>
          </a:xfrm>
          <a:prstGeom prst="rect">
            <a:avLst/>
          </a:prstGeom>
          <a:solidFill>
            <a:schemeClr val="tx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r>
              <a:rPr lang="en-US" sz="1800" b="1" dirty="0">
                <a:solidFill>
                  <a:schemeClr val="tx2"/>
                </a:solidFill>
                <a:latin typeface="Helvetica Neue"/>
                <a:cs typeface="Calibri"/>
              </a:rPr>
              <a:t>Global emissions are rising, and carbon markets are not growing fast enough</a:t>
            </a:r>
          </a:p>
        </p:txBody>
      </p:sp>
      <p:sp>
        <p:nvSpPr>
          <p:cNvPr id="6" name="Rectangle 5">
            <a:extLst>
              <a:ext uri="{FF2B5EF4-FFF2-40B4-BE49-F238E27FC236}">
                <a16:creationId xmlns:a16="http://schemas.microsoft.com/office/drawing/2014/main" id="{34D9BAB8-77FA-6247-BDB6-86116CE51886}"/>
              </a:ext>
            </a:extLst>
          </p:cNvPr>
          <p:cNvSpPr/>
          <p:nvPr/>
        </p:nvSpPr>
        <p:spPr>
          <a:xfrm>
            <a:off x="617947" y="2386720"/>
            <a:ext cx="3566160" cy="4114800"/>
          </a:xfrm>
          <a:prstGeom prst="rect">
            <a:avLst/>
          </a:prstGeom>
          <a:solidFill>
            <a:schemeClr val="tx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285750" lvl="0" indent="-285750" rtl="0">
              <a:buFont typeface="Arial" panose="020B0604020202020204" pitchFamily="34" charset="0"/>
              <a:buChar char="•"/>
            </a:pPr>
            <a:r>
              <a:rPr lang="en-US" sz="1400">
                <a:solidFill>
                  <a:srgbClr val="021F43"/>
                </a:solidFill>
                <a:latin typeface="Helvetica Neue"/>
                <a:cs typeface="Calibri"/>
                <a:sym typeface="Montserrat"/>
              </a:rPr>
              <a:t>Growth of voluntary markets far exceeds compliance markets; they have funneled more than EUR5 billion over the last 20 years</a:t>
            </a:r>
            <a:endParaRPr lang="en-US" sz="1400">
              <a:solidFill>
                <a:srgbClr val="021F43"/>
              </a:solidFill>
              <a:latin typeface="Helvetica Neue"/>
              <a:cs typeface="Calibri"/>
            </a:endParaRPr>
          </a:p>
          <a:p>
            <a:pPr marL="285750" lvl="0" indent="-285750" rtl="0">
              <a:buFont typeface="Arial" panose="020B0604020202020204" pitchFamily="34" charset="0"/>
              <a:buChar char="•"/>
            </a:pPr>
            <a:endParaRPr lang="en-US" sz="1400">
              <a:solidFill>
                <a:srgbClr val="021F43"/>
              </a:solidFill>
              <a:latin typeface="Helvetica Neue"/>
              <a:cs typeface="Calibri"/>
            </a:endParaRPr>
          </a:p>
          <a:p>
            <a:pPr marL="285750" lvl="0" indent="-285750" rtl="0">
              <a:buFont typeface="Arial" panose="020B0604020202020204" pitchFamily="34" charset="0"/>
              <a:buChar char="•"/>
            </a:pPr>
            <a:r>
              <a:rPr lang="en-US" sz="1400">
                <a:solidFill>
                  <a:srgbClr val="021F43"/>
                </a:solidFill>
                <a:latin typeface="Helvetica Neue"/>
                <a:cs typeface="Calibri"/>
                <a:sym typeface="Montserrat"/>
              </a:rPr>
              <a:t>The voluntary market reached its maximum since 2010 and crossed US$1 billion in (2022) for the first time and is expected to rapidly grow </a:t>
            </a:r>
          </a:p>
          <a:p>
            <a:pPr marL="285750" lvl="0" indent="-285750" rtl="0">
              <a:buFont typeface="Arial" panose="020B0604020202020204" pitchFamily="34" charset="0"/>
              <a:buChar char="•"/>
            </a:pPr>
            <a:endParaRPr lang="en-US" sz="1400">
              <a:solidFill>
                <a:srgbClr val="021F43"/>
              </a:solidFill>
              <a:latin typeface="Helvetica Neue"/>
              <a:cs typeface="Calibri"/>
              <a:sym typeface="Montserrat"/>
            </a:endParaRPr>
          </a:p>
          <a:p>
            <a:pPr marL="285750" lvl="0" indent="-285750" rtl="0">
              <a:buFont typeface="Arial" panose="020B0604020202020204" pitchFamily="34" charset="0"/>
              <a:buChar char="•"/>
            </a:pPr>
            <a:r>
              <a:rPr lang="en-US" sz="1400">
                <a:solidFill>
                  <a:srgbClr val="021F43"/>
                </a:solidFill>
                <a:latin typeface="Helvetica Neue"/>
                <a:cs typeface="Calibri"/>
                <a:sym typeface="Montserrat"/>
              </a:rPr>
              <a:t>Demand is growing - market is expected to be supply constrained in the coming years </a:t>
            </a:r>
          </a:p>
          <a:p>
            <a:pPr marL="285750" lvl="0" indent="-285750" rtl="0">
              <a:buFont typeface="Arial" panose="020B0604020202020204" pitchFamily="34" charset="0"/>
              <a:buChar char="•"/>
            </a:pPr>
            <a:endParaRPr lang="en-US" sz="1400">
              <a:solidFill>
                <a:srgbClr val="021F43"/>
              </a:solidFill>
              <a:latin typeface="Helvetica Neue"/>
              <a:cs typeface="Calibri"/>
              <a:sym typeface="Montserrat"/>
            </a:endParaRPr>
          </a:p>
          <a:p>
            <a:pPr marL="285750" lvl="0" indent="-285750">
              <a:buFont typeface="Arial" panose="020B0604020202020204" pitchFamily="34" charset="0"/>
              <a:buChar char="•"/>
            </a:pPr>
            <a:r>
              <a:rPr lang="en-US" sz="1400">
                <a:solidFill>
                  <a:srgbClr val="021F43"/>
                </a:solidFill>
                <a:latin typeface="Helvetica Neue"/>
                <a:cs typeface="Calibri"/>
                <a:sym typeface="Montserrat"/>
              </a:rPr>
              <a:t>The demand for carbon credits from Nature-based Solutions (</a:t>
            </a:r>
            <a:r>
              <a:rPr lang="en-US" sz="1400" err="1">
                <a:solidFill>
                  <a:srgbClr val="021F43"/>
                </a:solidFill>
                <a:latin typeface="Helvetica Neue"/>
                <a:cs typeface="Calibri"/>
                <a:sym typeface="Montserrat"/>
              </a:rPr>
              <a:t>NbS</a:t>
            </a:r>
            <a:r>
              <a:rPr lang="en-US" sz="1400">
                <a:solidFill>
                  <a:srgbClr val="021F43"/>
                </a:solidFill>
                <a:latin typeface="Helvetica Neue"/>
                <a:cs typeface="Calibri"/>
                <a:sym typeface="Montserrat"/>
              </a:rPr>
              <a:t>) projects is growing fastest</a:t>
            </a:r>
          </a:p>
        </p:txBody>
      </p:sp>
      <p:sp>
        <p:nvSpPr>
          <p:cNvPr id="7" name="Rectangle 6">
            <a:extLst>
              <a:ext uri="{FF2B5EF4-FFF2-40B4-BE49-F238E27FC236}">
                <a16:creationId xmlns:a16="http://schemas.microsoft.com/office/drawing/2014/main" id="{883AA971-03E7-B268-01CD-1D20C6F376C9}"/>
              </a:ext>
            </a:extLst>
          </p:cNvPr>
          <p:cNvSpPr/>
          <p:nvPr/>
        </p:nvSpPr>
        <p:spPr>
          <a:xfrm>
            <a:off x="4312920" y="2386720"/>
            <a:ext cx="3566160" cy="4114800"/>
          </a:xfrm>
          <a:prstGeom prst="rect">
            <a:avLst/>
          </a:prstGeom>
          <a:solidFill>
            <a:schemeClr val="tx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285750" lvl="0" indent="-285750" rtl="0">
              <a:buFont typeface="Arial" panose="020B0604020202020204" pitchFamily="34" charset="0"/>
              <a:buChar char="•"/>
            </a:pPr>
            <a:r>
              <a:rPr lang="en-US" sz="1400" kern="1200" dirty="0">
                <a:solidFill>
                  <a:srgbClr val="021F43"/>
                </a:solidFill>
                <a:latin typeface="Helvetica Neue"/>
                <a:cs typeface="Calibri"/>
                <a:sym typeface="Montserrat"/>
              </a:rPr>
              <a:t>Article 6 can help countries meet their NDC goals in a quicker and cheaper way with US$300 billion/year savings</a:t>
            </a:r>
            <a:endParaRPr lang="en-US" sz="1400" kern="1200" dirty="0">
              <a:solidFill>
                <a:srgbClr val="021F43"/>
              </a:solidFill>
              <a:latin typeface="Helvetica Neue"/>
              <a:cs typeface="Calibri"/>
            </a:endParaRPr>
          </a:p>
          <a:p>
            <a:pPr marL="285750" lvl="0" indent="-285750" rtl="0">
              <a:buFont typeface="Arial" panose="020B0604020202020204" pitchFamily="34" charset="0"/>
              <a:buChar char="•"/>
            </a:pPr>
            <a:endParaRPr lang="en-US" sz="1400" kern="1200" dirty="0">
              <a:solidFill>
                <a:srgbClr val="021F43"/>
              </a:solidFill>
              <a:latin typeface="Helvetica Neue"/>
              <a:cs typeface="Calibri"/>
            </a:endParaRPr>
          </a:p>
          <a:p>
            <a:pPr marL="285750" lvl="0" indent="-285750">
              <a:buFont typeface="Arial" panose="020B0604020202020204" pitchFamily="34" charset="0"/>
              <a:buChar char="•"/>
            </a:pPr>
            <a:r>
              <a:rPr lang="en-US" sz="1600" b="1" kern="1200" dirty="0">
                <a:solidFill>
                  <a:srgbClr val="021F43"/>
                </a:solidFill>
                <a:latin typeface="Helvetica Neue"/>
                <a:ea typeface="+mn-ea"/>
                <a:cs typeface="+mn-cs"/>
                <a:sym typeface="Montserrat"/>
              </a:rPr>
              <a:t>55+</a:t>
            </a:r>
            <a:r>
              <a:rPr lang="en-US" sz="1400" kern="1200" dirty="0">
                <a:solidFill>
                  <a:srgbClr val="021F43"/>
                </a:solidFill>
                <a:latin typeface="Helvetica Neue"/>
                <a:ea typeface="+mn-ea"/>
                <a:cs typeface="+mn-cs"/>
                <a:sym typeface="Montserrat"/>
              </a:rPr>
              <a:t> countries’ NDC confirm their interest in utilizing international market mechanisms and there are an increasing number of Article 6 pilots</a:t>
            </a:r>
            <a:endParaRPr lang="en-US" sz="1400" kern="1200" dirty="0">
              <a:solidFill>
                <a:srgbClr val="021F43"/>
              </a:solidFill>
              <a:latin typeface="Helvetica Neue"/>
              <a:cs typeface="Calibri"/>
            </a:endParaRPr>
          </a:p>
          <a:p>
            <a:pPr marL="285750" lvl="0" indent="-285750">
              <a:buFont typeface="Arial" panose="020B0604020202020204" pitchFamily="34" charset="0"/>
              <a:buChar char="•"/>
            </a:pPr>
            <a:endParaRPr lang="en-US" sz="1400" kern="1200" dirty="0">
              <a:solidFill>
                <a:srgbClr val="021F43"/>
              </a:solidFill>
              <a:latin typeface="Helvetica Neue"/>
              <a:cs typeface="Calibri"/>
            </a:endParaRPr>
          </a:p>
          <a:p>
            <a:pPr marL="285750" lvl="0" indent="-285750">
              <a:buFont typeface="Arial" panose="020B0604020202020204" pitchFamily="34" charset="0"/>
              <a:buChar char="•"/>
            </a:pPr>
            <a:r>
              <a:rPr lang="en-US" sz="1400" kern="1200" dirty="0">
                <a:solidFill>
                  <a:srgbClr val="021F43"/>
                </a:solidFill>
                <a:latin typeface="Helvetica Neue"/>
                <a:cs typeface="Calibri"/>
                <a:sym typeface="Montserrat"/>
              </a:rPr>
              <a:t>It is estimated that airlines will need to offset ~0.5 – 3.0 billion tons of CO2 from 2021—2035 to comply with CORSIA</a:t>
            </a:r>
          </a:p>
        </p:txBody>
      </p:sp>
      <p:sp>
        <p:nvSpPr>
          <p:cNvPr id="8" name="Rectangle 7">
            <a:extLst>
              <a:ext uri="{FF2B5EF4-FFF2-40B4-BE49-F238E27FC236}">
                <a16:creationId xmlns:a16="http://schemas.microsoft.com/office/drawing/2014/main" id="{1EC04CC1-1591-E183-D253-86516B2F0418}"/>
              </a:ext>
            </a:extLst>
          </p:cNvPr>
          <p:cNvSpPr/>
          <p:nvPr/>
        </p:nvSpPr>
        <p:spPr>
          <a:xfrm>
            <a:off x="8024588" y="2386720"/>
            <a:ext cx="3699509" cy="4114800"/>
          </a:xfrm>
          <a:prstGeom prst="rect">
            <a:avLst/>
          </a:prstGeom>
          <a:solidFill>
            <a:schemeClr val="tx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285750" lvl="0" indent="-285750">
              <a:buFont typeface="Arial" panose="020B0604020202020204" pitchFamily="34" charset="0"/>
              <a:buChar char="•"/>
            </a:pPr>
            <a:r>
              <a:rPr lang="en-US" sz="1400" dirty="0">
                <a:solidFill>
                  <a:srgbClr val="021F43"/>
                </a:solidFill>
                <a:latin typeface="Helvetica Neue"/>
                <a:cs typeface="Calibri"/>
                <a:sym typeface="Montserrat"/>
              </a:rPr>
              <a:t>WBG – though scale-up of results-based carbon financing and related de-risking financing and guarantee products  – can accelerate climate action and WBG carbon funds, particularly SCALE, can catalyze further growth in supply-constrained carbon markets</a:t>
            </a:r>
            <a:endParaRPr lang="en-US" sz="1400" dirty="0">
              <a:solidFill>
                <a:srgbClr val="021F43"/>
              </a:solidFill>
              <a:latin typeface="Helvetica Neue"/>
              <a:cs typeface="Calibri"/>
            </a:endParaRPr>
          </a:p>
          <a:p>
            <a:pPr marL="285750" lvl="0" indent="-285750">
              <a:buFont typeface="Arial" panose="020B0604020202020204" pitchFamily="34" charset="0"/>
              <a:buChar char="•"/>
            </a:pPr>
            <a:endParaRPr lang="en-US" sz="1400" dirty="0">
              <a:solidFill>
                <a:srgbClr val="021F43"/>
              </a:solidFill>
              <a:latin typeface="Helvetica Neue"/>
              <a:cs typeface="Calibri"/>
            </a:endParaRPr>
          </a:p>
          <a:p>
            <a:pPr marL="285750" lvl="0" indent="-285750">
              <a:buFont typeface="Arial" panose="020B0604020202020204" pitchFamily="34" charset="0"/>
              <a:buChar char="•"/>
            </a:pPr>
            <a:r>
              <a:rPr lang="en-US" sz="1400" dirty="0">
                <a:solidFill>
                  <a:srgbClr val="021F43"/>
                </a:solidFill>
                <a:latin typeface="Helvetica Neue"/>
                <a:cs typeface="Calibri"/>
              </a:rPr>
              <a:t>IFC and MIGA can work directly with the private sector – and MIGA guarantees can be deployed to de-risk private sector investments</a:t>
            </a:r>
          </a:p>
          <a:p>
            <a:pPr marL="285750" lvl="0" indent="-285750">
              <a:buFont typeface="Arial" panose="020B0604020202020204" pitchFamily="34" charset="0"/>
              <a:buChar char="•"/>
            </a:pPr>
            <a:endParaRPr lang="en-US" sz="1400" dirty="0">
              <a:solidFill>
                <a:srgbClr val="021F43"/>
              </a:solidFill>
              <a:latin typeface="Helvetica Neue"/>
              <a:cs typeface="Calibri"/>
            </a:endParaRPr>
          </a:p>
          <a:p>
            <a:pPr marL="285750" lvl="0" indent="-285750">
              <a:buFont typeface="Arial" panose="020B0604020202020204" pitchFamily="34" charset="0"/>
              <a:buChar char="•"/>
            </a:pPr>
            <a:r>
              <a:rPr lang="en-US" sz="1400" dirty="0">
                <a:solidFill>
                  <a:srgbClr val="021F43"/>
                </a:solidFill>
                <a:latin typeface="Helvetica Neue"/>
                <a:cs typeface="Calibri"/>
                <a:sym typeface="Montserrat"/>
              </a:rPr>
              <a:t>Capacity building and developing the needed infrastructure (e.g., PMI, Climate Warehouse, etc.) can play an important role in creating carbon market at scale</a:t>
            </a:r>
          </a:p>
        </p:txBody>
      </p:sp>
    </p:spTree>
    <p:extLst>
      <p:ext uri="{BB962C8B-B14F-4D97-AF65-F5344CB8AC3E}">
        <p14:creationId xmlns:p14="http://schemas.microsoft.com/office/powerpoint/2010/main" val="3891236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9154D-7FB2-6180-607F-041D8A08FA18}"/>
              </a:ext>
            </a:extLst>
          </p:cNvPr>
          <p:cNvSpPr>
            <a:spLocks noGrp="1"/>
          </p:cNvSpPr>
          <p:nvPr>
            <p:ph type="title"/>
          </p:nvPr>
        </p:nvSpPr>
        <p:spPr>
          <a:xfrm>
            <a:off x="718173" y="251850"/>
            <a:ext cx="10598122" cy="353991"/>
          </a:xfrm>
        </p:spPr>
        <p:txBody>
          <a:bodyPr>
            <a:normAutofit fontScale="90000"/>
          </a:bodyPr>
          <a:lstStyle/>
          <a:p>
            <a:r>
              <a:rPr lang="en-US">
                <a:solidFill>
                  <a:schemeClr val="accent1">
                    <a:lumMod val="50000"/>
                  </a:schemeClr>
                </a:solidFill>
              </a:rPr>
              <a:t>The Voluntary and Compliance carbon markets introduce carbon credit risks &amp; considerations that World Bank Group can address</a:t>
            </a:r>
          </a:p>
        </p:txBody>
      </p:sp>
      <p:sp>
        <p:nvSpPr>
          <p:cNvPr id="50" name="3. Subtitle">
            <a:extLst>
              <a:ext uri="{FF2B5EF4-FFF2-40B4-BE49-F238E27FC236}">
                <a16:creationId xmlns:a16="http://schemas.microsoft.com/office/drawing/2014/main" id="{BE9FDB94-4A9B-25C9-3E89-FF4CBFB9DCBA}"/>
              </a:ext>
            </a:extLst>
          </p:cNvPr>
          <p:cNvSpPr txBox="1">
            <a:spLocks/>
          </p:cNvSpPr>
          <p:nvPr/>
        </p:nvSpPr>
        <p:spPr>
          <a:xfrm>
            <a:off x="718173" y="1113976"/>
            <a:ext cx="10972800" cy="523220"/>
          </a:xfrm>
          <a:prstGeom prst="rect">
            <a:avLst/>
          </a:prstGeom>
        </p:spPr>
        <p:txBody>
          <a:bodyPr wrap="square">
            <a:spAutoFit/>
          </a:bodyPr>
          <a:lst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sz="1400" kern="0" dirty="0">
                <a:solidFill>
                  <a:srgbClr val="5E5E5E"/>
                </a:solidFill>
                <a:latin typeface="Helvetica Neue"/>
                <a:cs typeface="Arial"/>
              </a:rPr>
              <a:t>The Article 6 rulebook clarifies that </a:t>
            </a:r>
            <a:r>
              <a:rPr lang="en-US" sz="1400" kern="0" dirty="0">
                <a:solidFill>
                  <a:srgbClr val="5E5E5E"/>
                </a:solidFill>
                <a:latin typeface="Helvetica Neue"/>
                <a:ea typeface="Times New Roman" panose="02020603050405020304" pitchFamily="18" charset="0"/>
              </a:rPr>
              <a:t>host countries have the right to determine what emissions reductions may be transferred to other countries or entities, via an “Authorization” process – creating “Internationally Transferred Mitigation Outcomes” (ITMOs)</a:t>
            </a:r>
            <a:endParaRPr lang="en-US" sz="1400" kern="0" dirty="0">
              <a:solidFill>
                <a:srgbClr val="5E5E5E"/>
              </a:solidFill>
              <a:latin typeface="Helvetica Neue"/>
              <a:ea typeface="Calibri" panose="020F0502020204030204" pitchFamily="34" charset="0"/>
            </a:endParaRPr>
          </a:p>
        </p:txBody>
      </p:sp>
      <p:sp>
        <p:nvSpPr>
          <p:cNvPr id="52" name="object 6">
            <a:extLst>
              <a:ext uri="{FF2B5EF4-FFF2-40B4-BE49-F238E27FC236}">
                <a16:creationId xmlns:a16="http://schemas.microsoft.com/office/drawing/2014/main" id="{84E48088-C855-E4F7-243F-F562BC9FF44F}"/>
              </a:ext>
            </a:extLst>
          </p:cNvPr>
          <p:cNvSpPr txBox="1">
            <a:spLocks/>
          </p:cNvSpPr>
          <p:nvPr/>
        </p:nvSpPr>
        <p:spPr>
          <a:xfrm>
            <a:off x="4645634" y="2111578"/>
            <a:ext cx="1371600" cy="54864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0" tIns="66040" rIns="0" bIns="0" rtlCol="0">
            <a:noAutofit/>
          </a:bodyPr>
          <a:lstStyle/>
          <a:p>
            <a:pPr marL="0" marR="0" lvl="0" indent="0" algn="ctr" defTabSz="914400" rtl="0" eaLnBrk="1" fontAlgn="auto" latinLnBrk="0" hangingPunct="1">
              <a:lnSpc>
                <a:spcPct val="100000"/>
              </a:lnSpc>
              <a:spcBef>
                <a:spcPts val="52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Helvetica Neue"/>
                <a:cs typeface="Arial"/>
              </a:rPr>
              <a:t>Country</a:t>
            </a:r>
            <a:r>
              <a:rPr kumimoji="0" sz="1200" b="1" i="0" u="none" strike="noStrike" kern="0" cap="none" spc="-65" normalizeH="0" baseline="0" noProof="0">
                <a:ln>
                  <a:noFill/>
                </a:ln>
                <a:solidFill>
                  <a:srgbClr val="000000"/>
                </a:solidFill>
                <a:effectLst/>
                <a:uLnTx/>
                <a:uFillTx/>
                <a:latin typeface="Helvetica Neue"/>
                <a:cs typeface="Arial"/>
              </a:rPr>
              <a:t> </a:t>
            </a:r>
            <a:r>
              <a:rPr kumimoji="0" lang="en-US" sz="1200" b="1" i="0" u="none" strike="noStrike" kern="0" cap="none" spc="-50" normalizeH="0" baseline="0" noProof="0">
                <a:ln>
                  <a:noFill/>
                </a:ln>
                <a:solidFill>
                  <a:srgbClr val="000000"/>
                </a:solidFill>
                <a:effectLst/>
                <a:uLnTx/>
                <a:uFillTx/>
                <a:latin typeface="Helvetica Neue"/>
                <a:cs typeface="Arial"/>
              </a:rPr>
              <a:t>B</a:t>
            </a:r>
          </a:p>
          <a:p>
            <a:pPr marL="0" marR="0" lvl="0" indent="0" algn="ctr" defTabSz="914400" rtl="0" eaLnBrk="1" fontAlgn="auto" latinLnBrk="0" hangingPunct="1">
              <a:lnSpc>
                <a:spcPct val="100000"/>
              </a:lnSpc>
              <a:spcBef>
                <a:spcPts val="520"/>
              </a:spcBef>
              <a:spcAft>
                <a:spcPts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Helvetica Neue"/>
                <a:cs typeface="Arial"/>
              </a:rPr>
              <a:t>Buying Country </a:t>
            </a:r>
            <a:endParaRPr kumimoji="0" sz="1200" b="0" i="0" u="none" strike="noStrike" kern="0" cap="none" spc="0" normalizeH="0" baseline="0" noProof="0">
              <a:ln>
                <a:noFill/>
              </a:ln>
              <a:solidFill>
                <a:srgbClr val="000000"/>
              </a:solidFill>
              <a:effectLst/>
              <a:uLnTx/>
              <a:uFillTx/>
              <a:latin typeface="Helvetica Neue"/>
              <a:cs typeface="Arial"/>
            </a:endParaRPr>
          </a:p>
        </p:txBody>
      </p:sp>
      <p:pic>
        <p:nvPicPr>
          <p:cNvPr id="56" name="Picture 4">
            <a:extLst>
              <a:ext uri="{FF2B5EF4-FFF2-40B4-BE49-F238E27FC236}">
                <a16:creationId xmlns:a16="http://schemas.microsoft.com/office/drawing/2014/main" id="{E7492AD7-859D-488E-DC14-D17AC887A67A}"/>
              </a:ext>
            </a:extLst>
          </p:cNvPr>
          <p:cNvPicPr>
            <a:picLocks noChangeArrowheads="1"/>
          </p:cNvPicPr>
          <p:nvPr/>
        </p:nvPicPr>
        <p:blipFill rotWithShape="1">
          <a:blip r:embed="rId10">
            <a:extLst>
              <a:ext uri="{28A0092B-C50C-407E-A947-70E740481C1C}">
                <a14:useLocalDpi xmlns:a14="http://schemas.microsoft.com/office/drawing/2010/main" val="0"/>
              </a:ext>
            </a:extLst>
          </a:blip>
          <a:srcRect r="49760"/>
          <a:stretch/>
        </p:blipFill>
        <p:spPr bwMode="auto">
          <a:xfrm>
            <a:off x="2659155" y="2236539"/>
            <a:ext cx="1090040" cy="342849"/>
          </a:xfrm>
          <a:prstGeom prst="rect">
            <a:avLst/>
          </a:prstGeom>
          <a:noFill/>
          <a:extLst>
            <a:ext uri="{909E8E84-426E-40DD-AFC4-6F175D3DCCD1}">
              <a14:hiddenFill xmlns:a14="http://schemas.microsoft.com/office/drawing/2010/main">
                <a:solidFill>
                  <a:srgbClr val="FFFFFF"/>
                </a:solidFill>
              </a14:hiddenFill>
            </a:ext>
          </a:extLst>
        </p:spPr>
      </p:pic>
      <p:sp>
        <p:nvSpPr>
          <p:cNvPr id="57" name="object 26">
            <a:extLst>
              <a:ext uri="{FF2B5EF4-FFF2-40B4-BE49-F238E27FC236}">
                <a16:creationId xmlns:a16="http://schemas.microsoft.com/office/drawing/2014/main" id="{132DC715-6209-D99C-0E90-22D6A72EA38C}"/>
              </a:ext>
            </a:extLst>
          </p:cNvPr>
          <p:cNvSpPr txBox="1">
            <a:spLocks/>
          </p:cNvSpPr>
          <p:nvPr/>
        </p:nvSpPr>
        <p:spPr>
          <a:xfrm>
            <a:off x="5147251" y="3153922"/>
            <a:ext cx="800349" cy="444352"/>
          </a:xfrm>
          <a:prstGeom prst="rect">
            <a:avLst/>
          </a:prstGeom>
        </p:spPr>
        <p:txBody>
          <a:bodyPr vert="horz" wrap="square" lIns="0" tIns="13335" rIns="0" bIns="0" rtlCol="0">
            <a:no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1200" b="1" i="0" u="none" strike="noStrike" kern="0" cap="none" spc="-50" normalizeH="0" baseline="0" noProof="0">
                <a:ln>
                  <a:noFill/>
                </a:ln>
                <a:solidFill>
                  <a:srgbClr val="000000"/>
                </a:solidFill>
                <a:effectLst/>
                <a:uLnTx/>
                <a:uFillTx/>
                <a:latin typeface="Helvetica Neue"/>
                <a:cs typeface="Arial"/>
              </a:rPr>
              <a:t>Investor / Purchaser</a:t>
            </a:r>
            <a:endParaRPr kumimoji="0" sz="1200" b="0" i="0" u="none" strike="noStrike" kern="0" cap="none" spc="0" normalizeH="0" baseline="0" noProof="0">
              <a:ln>
                <a:noFill/>
              </a:ln>
              <a:solidFill>
                <a:srgbClr val="000000"/>
              </a:solidFill>
              <a:effectLst/>
              <a:uLnTx/>
              <a:uFillTx/>
              <a:latin typeface="Helvetica Neue"/>
              <a:cs typeface="Arial"/>
            </a:endParaRPr>
          </a:p>
        </p:txBody>
      </p:sp>
      <p:sp>
        <p:nvSpPr>
          <p:cNvPr id="58" name="object 27">
            <a:extLst>
              <a:ext uri="{FF2B5EF4-FFF2-40B4-BE49-F238E27FC236}">
                <a16:creationId xmlns:a16="http://schemas.microsoft.com/office/drawing/2014/main" id="{59636CB3-A497-F621-AC82-3CB92F9C3EAC}"/>
              </a:ext>
            </a:extLst>
          </p:cNvPr>
          <p:cNvSpPr txBox="1"/>
          <p:nvPr/>
        </p:nvSpPr>
        <p:spPr>
          <a:xfrm>
            <a:off x="3431280" y="3400143"/>
            <a:ext cx="769976" cy="198131"/>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1200" b="1" i="0" u="none" strike="noStrike" kern="0" cap="none" spc="-10" normalizeH="0" baseline="0" noProof="0">
                <a:ln>
                  <a:noFill/>
                </a:ln>
                <a:solidFill>
                  <a:srgbClr val="000000"/>
                </a:solidFill>
                <a:effectLst/>
                <a:uLnTx/>
                <a:uFillTx/>
                <a:latin typeface="Helvetica Neue"/>
                <a:cs typeface="Arial"/>
              </a:rPr>
              <a:t>Developer</a:t>
            </a:r>
            <a:endParaRPr kumimoji="0" sz="1200" b="0" i="0" u="none" strike="noStrike" kern="0" cap="none" spc="0" normalizeH="0" baseline="0" noProof="0">
              <a:ln>
                <a:noFill/>
              </a:ln>
              <a:solidFill>
                <a:srgbClr val="000000"/>
              </a:solidFill>
              <a:effectLst/>
              <a:uLnTx/>
              <a:uFillTx/>
              <a:latin typeface="Helvetica Neue"/>
              <a:cs typeface="Arial"/>
            </a:endParaRPr>
          </a:p>
        </p:txBody>
      </p:sp>
      <p:sp>
        <p:nvSpPr>
          <p:cNvPr id="59" name="object 28">
            <a:extLst>
              <a:ext uri="{FF2B5EF4-FFF2-40B4-BE49-F238E27FC236}">
                <a16:creationId xmlns:a16="http://schemas.microsoft.com/office/drawing/2014/main" id="{A3F6E2B8-177B-44E1-687C-26777BB93193}"/>
              </a:ext>
            </a:extLst>
          </p:cNvPr>
          <p:cNvSpPr txBox="1">
            <a:spLocks/>
          </p:cNvSpPr>
          <p:nvPr/>
        </p:nvSpPr>
        <p:spPr>
          <a:xfrm>
            <a:off x="609600" y="2140192"/>
            <a:ext cx="1371600" cy="54864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0" tIns="66040" rIns="0" bIns="0" rtlCol="0">
            <a:noAutofit/>
          </a:bodyPr>
          <a:lstStyle/>
          <a:p>
            <a:pPr marL="12700" marR="0" lvl="0" indent="0" algn="ctr" defTabSz="914400" rtl="0" eaLnBrk="1" fontAlgn="auto" latinLnBrk="0" hangingPunct="1">
              <a:lnSpc>
                <a:spcPct val="100000"/>
              </a:lnSpc>
              <a:spcBef>
                <a:spcPts val="520"/>
              </a:spcBef>
              <a:spcAft>
                <a:spcPts val="0"/>
              </a:spcAft>
              <a:buClrTx/>
              <a:buSzTx/>
              <a:buFontTx/>
              <a:buNone/>
              <a:tabLst/>
              <a:defRPr/>
            </a:pPr>
            <a:r>
              <a:rPr kumimoji="0" sz="1200" b="1" i="0" u="none" strike="noStrike" kern="0" cap="none" spc="-10" normalizeH="0" baseline="0" noProof="0">
                <a:ln>
                  <a:noFill/>
                </a:ln>
                <a:solidFill>
                  <a:srgbClr val="000000"/>
                </a:solidFill>
                <a:effectLst/>
                <a:uLnTx/>
                <a:uFillTx/>
                <a:latin typeface="Helvetica Neue"/>
                <a:cs typeface="Arial"/>
              </a:rPr>
              <a:t>Country</a:t>
            </a:r>
            <a:r>
              <a:rPr kumimoji="0" sz="1200" b="1" i="0" u="none" strike="noStrike" kern="0" cap="none" spc="-55" normalizeH="0" baseline="0" noProof="0">
                <a:ln>
                  <a:noFill/>
                </a:ln>
                <a:solidFill>
                  <a:srgbClr val="000000"/>
                </a:solidFill>
                <a:effectLst/>
                <a:uLnTx/>
                <a:uFillTx/>
                <a:latin typeface="Helvetica Neue"/>
                <a:cs typeface="Arial"/>
              </a:rPr>
              <a:t> </a:t>
            </a:r>
            <a:r>
              <a:rPr kumimoji="0" lang="en-US" sz="1200" b="1" i="0" u="none" strike="noStrike" kern="0" cap="none" spc="-50" normalizeH="0" baseline="0" noProof="0">
                <a:ln>
                  <a:noFill/>
                </a:ln>
                <a:solidFill>
                  <a:srgbClr val="000000"/>
                </a:solidFill>
                <a:effectLst/>
                <a:uLnTx/>
                <a:uFillTx/>
                <a:latin typeface="Helvetica Neue"/>
                <a:cs typeface="Arial"/>
              </a:rPr>
              <a:t>A</a:t>
            </a:r>
          </a:p>
          <a:p>
            <a:pPr marL="12700" marR="0" lvl="0" indent="0" algn="ctr" defTabSz="914400" rtl="0" eaLnBrk="1" fontAlgn="auto" latinLnBrk="0" hangingPunct="1">
              <a:lnSpc>
                <a:spcPct val="100000"/>
              </a:lnSpc>
              <a:spcBef>
                <a:spcPts val="520"/>
              </a:spcBef>
              <a:spcAft>
                <a:spcPts val="0"/>
              </a:spcAft>
              <a:buClrTx/>
              <a:buSzTx/>
              <a:buFontTx/>
              <a:buNone/>
              <a:tabLst/>
              <a:defRPr/>
            </a:pPr>
            <a:r>
              <a:rPr kumimoji="0" lang="en-US" sz="1050" b="0" i="0" u="none" strike="noStrike" kern="0" cap="none" spc="-50" normalizeH="0" baseline="0" noProof="0">
                <a:ln>
                  <a:noFill/>
                </a:ln>
                <a:solidFill>
                  <a:srgbClr val="000000"/>
                </a:solidFill>
                <a:effectLst/>
                <a:uLnTx/>
                <a:uFillTx/>
                <a:latin typeface="Helvetica Neue"/>
                <a:cs typeface="Arial"/>
              </a:rPr>
              <a:t>Host Government </a:t>
            </a:r>
            <a:endParaRPr kumimoji="0" sz="1050" b="0" i="0" u="none" strike="noStrike" kern="0" cap="none" spc="0" normalizeH="0" baseline="0" noProof="0">
              <a:ln>
                <a:noFill/>
              </a:ln>
              <a:solidFill>
                <a:srgbClr val="000000"/>
              </a:solidFill>
              <a:effectLst/>
              <a:uLnTx/>
              <a:uFillTx/>
              <a:latin typeface="Helvetica Neue"/>
              <a:cs typeface="Arial"/>
            </a:endParaRPr>
          </a:p>
        </p:txBody>
      </p:sp>
      <p:sp>
        <p:nvSpPr>
          <p:cNvPr id="60" name="object 31">
            <a:extLst>
              <a:ext uri="{FF2B5EF4-FFF2-40B4-BE49-F238E27FC236}">
                <a16:creationId xmlns:a16="http://schemas.microsoft.com/office/drawing/2014/main" id="{15E1BD1C-C55A-B8A9-1EFD-FEA136DC4392}"/>
              </a:ext>
            </a:extLst>
          </p:cNvPr>
          <p:cNvSpPr txBox="1"/>
          <p:nvPr/>
        </p:nvSpPr>
        <p:spPr>
          <a:xfrm>
            <a:off x="693280" y="3400784"/>
            <a:ext cx="1109359" cy="1974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0" cap="none" spc="-10" normalizeH="0" baseline="0" noProof="0">
                <a:ln>
                  <a:noFill/>
                </a:ln>
                <a:solidFill>
                  <a:srgbClr val="000000"/>
                </a:solidFill>
                <a:effectLst/>
                <a:uLnTx/>
                <a:uFillTx/>
                <a:latin typeface="Helvetica Neue"/>
                <a:cs typeface="Arial"/>
              </a:rPr>
              <a:t>Government</a:t>
            </a:r>
            <a:endParaRPr kumimoji="0" sz="1200" b="0" i="0" u="none" strike="noStrike" kern="0" cap="none" spc="0" normalizeH="0" baseline="0" noProof="0">
              <a:ln>
                <a:noFill/>
              </a:ln>
              <a:solidFill>
                <a:srgbClr val="000000"/>
              </a:solidFill>
              <a:effectLst/>
              <a:uLnTx/>
              <a:uFillTx/>
              <a:latin typeface="Helvetica Neue"/>
              <a:cs typeface="Arial"/>
            </a:endParaRPr>
          </a:p>
        </p:txBody>
      </p:sp>
      <p:sp>
        <p:nvSpPr>
          <p:cNvPr id="61" name="TextBox 60">
            <a:extLst>
              <a:ext uri="{FF2B5EF4-FFF2-40B4-BE49-F238E27FC236}">
                <a16:creationId xmlns:a16="http://schemas.microsoft.com/office/drawing/2014/main" id="{5CB1D910-9024-6D43-C781-3CD6E6E769E2}"/>
              </a:ext>
            </a:extLst>
          </p:cNvPr>
          <p:cNvSpPr txBox="1"/>
          <p:nvPr/>
        </p:nvSpPr>
        <p:spPr>
          <a:xfrm>
            <a:off x="8724878" y="4324969"/>
            <a:ext cx="3177018" cy="183127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Helvetica Neue"/>
              </a:rPr>
              <a:t>MIGA Coverage: </a:t>
            </a:r>
          </a:p>
          <a:p>
            <a:pPr marL="0" marR="0" lvl="0" indent="0" algn="l" defTabSz="914400" rtl="0" eaLnBrk="1" fontAlgn="auto" latinLnBrk="0" hangingPunct="1">
              <a:lnSpc>
                <a:spcPct val="100000"/>
              </a:lnSpc>
              <a:spcBef>
                <a:spcPts val="0"/>
              </a:spcBef>
              <a:spcAft>
                <a:spcPts val="0"/>
              </a:spcAft>
              <a:buClrTx/>
              <a:buSzPts val="1000"/>
              <a:buFontTx/>
              <a:buNone/>
              <a:tabLst>
                <a:tab pos="457200" algn="l"/>
              </a:tabLst>
              <a:defRPr/>
            </a:pPr>
            <a:r>
              <a:rPr kumimoji="0" lang="en-US" sz="1100" i="0" u="none" strike="noStrike" kern="1200" cap="none" spc="0" normalizeH="0" baseline="0" noProof="0" dirty="0">
                <a:ln>
                  <a:noFill/>
                </a:ln>
                <a:solidFill>
                  <a:srgbClr val="000000"/>
                </a:solidFill>
                <a:effectLst/>
                <a:uLnTx/>
                <a:uFillTx/>
                <a:latin typeface="Helvetica Neue"/>
                <a:ea typeface="Times New Roman" panose="02020603050405020304" pitchFamily="18" charset="0"/>
              </a:rPr>
              <a:t>“Breach of Contract” guarantees to protect Investors against losses where “</a:t>
            </a:r>
            <a:r>
              <a:rPr kumimoji="0" lang="en-US" sz="1100" b="0" i="0" u="none" strike="noStrike" kern="1200" cap="none" spc="0" normalizeH="0" baseline="0" noProof="0" dirty="0">
                <a:ln>
                  <a:noFill/>
                </a:ln>
                <a:solidFill>
                  <a:srgbClr val="000000"/>
                </a:solidFill>
                <a:effectLst/>
                <a:uLnTx/>
                <a:uFillTx/>
                <a:latin typeface="Helvetica Neue"/>
                <a:ea typeface="Times New Roman" panose="02020603050405020304" pitchFamily="18" charset="0"/>
              </a:rPr>
              <a:t>Letter of Authorization” terms may be breached, including</a:t>
            </a:r>
            <a:r>
              <a:rPr kumimoji="0" lang="en-US" sz="1100" b="0" i="0" u="none" strike="noStrike" kern="1200" cap="none" spc="0" normalizeH="0" noProof="0" dirty="0">
                <a:ln>
                  <a:noFill/>
                </a:ln>
                <a:solidFill>
                  <a:srgbClr val="000000"/>
                </a:solidFill>
                <a:effectLst/>
                <a:uLnTx/>
                <a:uFillTx/>
                <a:latin typeface="Helvetica Neue"/>
                <a:ea typeface="Times New Roman" panose="02020603050405020304" pitchFamily="18" charset="0"/>
              </a:rPr>
              <a:t> rights to carbon and/or accompanying “Corresponding Adjustments”</a:t>
            </a:r>
            <a:endParaRPr kumimoji="0" lang="en-US" sz="1100" b="0" i="0" u="none" strike="noStrike" kern="1200" cap="none" spc="0" normalizeH="0" baseline="0" noProof="0" dirty="0">
              <a:ln>
                <a:noFill/>
              </a:ln>
              <a:solidFill>
                <a:srgbClr val="000000"/>
              </a:solidFill>
              <a:effectLst/>
              <a:uLnTx/>
              <a:uFillTx/>
              <a:latin typeface="Helvetica Neue"/>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Pts val="1000"/>
              <a:buFontTx/>
              <a:buNone/>
              <a:tabLst>
                <a:tab pos="457200" algn="l"/>
              </a:tabLst>
              <a:defRPr/>
            </a:pPr>
            <a:endParaRPr lang="en-US" sz="1100" dirty="0">
              <a:solidFill>
                <a:srgbClr val="000000"/>
              </a:solidFill>
              <a:latin typeface="Helvetica Neue"/>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Pts val="1000"/>
              <a:buFontTx/>
              <a:buNone/>
              <a:tabLst>
                <a:tab pos="457200" algn="l"/>
              </a:tabLst>
              <a:defRPr/>
            </a:pPr>
            <a:r>
              <a:rPr kumimoji="0" lang="en-US" sz="1100" b="0" i="0" u="none" strike="noStrike" kern="1200" cap="none" spc="0" normalizeH="0" baseline="0" noProof="0" dirty="0">
                <a:ln>
                  <a:noFill/>
                </a:ln>
                <a:solidFill>
                  <a:srgbClr val="000000"/>
                </a:solidFill>
                <a:effectLst/>
                <a:uLnTx/>
                <a:uFillTx/>
                <a:latin typeface="Helvetica Neue"/>
                <a:ea typeface="Times New Roman" panose="02020603050405020304" pitchFamily="18" charset="0"/>
              </a:rPr>
              <a:t>Guarantees can</a:t>
            </a:r>
            <a:r>
              <a:rPr kumimoji="0" lang="en-US" sz="1100" b="0" i="0" u="none" strike="noStrike" kern="1200" cap="none" spc="0" normalizeH="0" noProof="0" dirty="0">
                <a:ln>
                  <a:noFill/>
                </a:ln>
                <a:solidFill>
                  <a:srgbClr val="000000"/>
                </a:solidFill>
                <a:effectLst/>
                <a:uLnTx/>
                <a:uFillTx/>
                <a:latin typeface="Helvetica Neue"/>
                <a:ea typeface="Times New Roman" panose="02020603050405020304" pitchFamily="18" charset="0"/>
              </a:rPr>
              <a:t> </a:t>
            </a:r>
            <a:r>
              <a:rPr kumimoji="0" lang="en-US" sz="1100" b="0" i="0" u="none" strike="noStrike" kern="1200" cap="none" spc="0" normalizeH="0" baseline="0" noProof="0" dirty="0">
                <a:ln>
                  <a:noFill/>
                </a:ln>
                <a:solidFill>
                  <a:srgbClr val="000000"/>
                </a:solidFill>
                <a:effectLst/>
                <a:uLnTx/>
                <a:uFillTx/>
                <a:latin typeface="Helvetica Neue"/>
                <a:ea typeface="Times New Roman" panose="02020603050405020304" pitchFamily="18" charset="0"/>
              </a:rPr>
              <a:t>be provided to the Developer, Investor or Credit purchaser, depending on where the Investment is “at risk”  </a:t>
            </a:r>
            <a:endParaRPr kumimoji="0" lang="en-US" sz="1100" b="0" i="0" u="none" strike="noStrike" kern="1200" cap="none" spc="0" normalizeH="0" baseline="0" noProof="0" dirty="0">
              <a:ln>
                <a:noFill/>
              </a:ln>
              <a:solidFill>
                <a:srgbClr val="000000"/>
              </a:solidFill>
              <a:effectLst/>
              <a:uLnTx/>
              <a:uFillTx/>
              <a:latin typeface="Helvetica Neue"/>
              <a:ea typeface="Calibri" panose="020F0502020204030204" pitchFamily="34" charset="0"/>
            </a:endParaRPr>
          </a:p>
        </p:txBody>
      </p:sp>
      <p:sp>
        <p:nvSpPr>
          <p:cNvPr id="62" name="TextBox 61">
            <a:extLst>
              <a:ext uri="{FF2B5EF4-FFF2-40B4-BE49-F238E27FC236}">
                <a16:creationId xmlns:a16="http://schemas.microsoft.com/office/drawing/2014/main" id="{213734D8-351D-F64D-0293-5491A46A1D45}"/>
              </a:ext>
            </a:extLst>
          </p:cNvPr>
          <p:cNvSpPr txBox="1"/>
          <p:nvPr/>
        </p:nvSpPr>
        <p:spPr>
          <a:xfrm>
            <a:off x="1492246" y="4247341"/>
            <a:ext cx="842941" cy="415498"/>
          </a:xfrm>
          <a:prstGeom prst="rect">
            <a:avLst/>
          </a:prstGeom>
          <a:noFill/>
          <a:ln>
            <a:solidFill>
              <a:schemeClr val="bg1"/>
            </a:solidFill>
          </a:ln>
        </p:spPr>
        <p:txBody>
          <a:bodyPr vert="horz" wrap="square" lIns="0" tIns="0" rIns="0" bIns="0" numCol="1" anchor="t" anchorCtr="0" compatLnSpc="1">
            <a:prstTxWarp prst="textNoShape">
              <a:avLst/>
            </a:prstTxWarp>
            <a:spAutoFit/>
          </a:bodyPr>
          <a:lstStyle>
            <a:lvl1pPr lvl="0" eaLnBrk="0" fontAlgn="base" hangingPunct="0">
              <a:spcBef>
                <a:spcPts val="300"/>
              </a:spcBef>
              <a:spcAft>
                <a:spcPts val="300"/>
              </a:spcAft>
              <a:buClr>
                <a:schemeClr val="accent1"/>
              </a:buClr>
              <a:buSzPct val="100000"/>
              <a:buFont typeface="Segoe UI" panose="020B0502040204020203" pitchFamily="34" charset="0"/>
              <a:buChar char="​"/>
              <a:defRPr lang="en-US" sz="1600" dirty="0">
                <a:cs typeface="Arial" panose="020B0604020202020204" pitchFamily="34" charset="0"/>
              </a:defRPr>
            </a:lvl1pPr>
            <a:lvl2pPr marL="228600" lvl="1" indent="-225425" eaLnBrk="0" fontAlgn="base" hangingPunct="0">
              <a:spcBef>
                <a:spcPct val="0"/>
              </a:spcBef>
              <a:spcAft>
                <a:spcPts val="300"/>
              </a:spcAft>
              <a:buClr>
                <a:schemeClr val="accent1"/>
              </a:buClr>
              <a:buSzPct val="110000"/>
              <a:buFont typeface="Wingdings" panose="05000000000000000000" pitchFamily="2" charset="2"/>
              <a:buChar char=""/>
              <a:defRPr lang="en-US" sz="1600" dirty="0">
                <a:cs typeface="Arial" panose="020B0604020202020204" pitchFamily="34" charset="0"/>
              </a:defRPr>
            </a:lvl2pPr>
            <a:lvl3pPr marL="442913" lvl="2" indent="-214313" eaLnBrk="0" fontAlgn="base" hangingPunct="0">
              <a:spcBef>
                <a:spcPct val="0"/>
              </a:spcBef>
              <a:spcAft>
                <a:spcPts val="300"/>
              </a:spcAft>
              <a:buClr>
                <a:schemeClr val="accent1"/>
              </a:buClr>
              <a:buSzPct val="110000"/>
              <a:buFont typeface="Arial" panose="020B0604020202020204" pitchFamily="34" charset="0"/>
              <a:buChar char="‒"/>
              <a:defRPr lang="en-US" sz="1600" dirty="0">
                <a:cs typeface="Arial" panose="020B0604020202020204" pitchFamily="34" charset="0"/>
              </a:defRPr>
            </a:lvl3pPr>
            <a:lvl4pPr marL="598488" lvl="3" indent="-152400" eaLnBrk="0" fontAlgn="base" hangingPunct="0">
              <a:spcBef>
                <a:spcPct val="0"/>
              </a:spcBef>
              <a:spcAft>
                <a:spcPts val="300"/>
              </a:spcAft>
              <a:buClr>
                <a:schemeClr val="accent1"/>
              </a:buClr>
              <a:buSzPct val="100000"/>
              <a:buFont typeface="Arial" panose="020B0604020202020204" pitchFamily="34" charset="0"/>
              <a:buChar char="•"/>
              <a:defRPr lang="en-US" sz="1600" dirty="0">
                <a:cs typeface="Arial" panose="020B0604020202020204" pitchFamily="34" charset="0"/>
              </a:defRPr>
            </a:lvl4pPr>
            <a:lvl5pPr marL="817563" lvl="4" indent="-147638" eaLnBrk="0" fontAlgn="base" hangingPunct="0">
              <a:spcBef>
                <a:spcPct val="0"/>
              </a:spcBef>
              <a:spcAft>
                <a:spcPts val="300"/>
              </a:spcAft>
              <a:buClr>
                <a:schemeClr val="accent1"/>
              </a:buClr>
              <a:buSzPct val="100000"/>
              <a:buFont typeface="Arial" panose="020B0604020202020204" pitchFamily="34" charset="0"/>
              <a:buChar char="̶"/>
              <a:defRPr lang="en-US" sz="1600" dirty="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0" fontAlgn="base" latinLnBrk="0" hangingPunct="0">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900" b="0" i="0" u="none" strike="noStrike" kern="1200" cap="none" spc="0" normalizeH="0" baseline="0" noProof="0">
                <a:ln>
                  <a:noFill/>
                </a:ln>
                <a:solidFill>
                  <a:srgbClr val="000000"/>
                </a:solidFill>
                <a:effectLst/>
                <a:uLnTx/>
                <a:uFillTx/>
                <a:latin typeface="Helvetica Neue"/>
              </a:rPr>
              <a:t>LOA with commitment to apply C.A.s</a:t>
            </a:r>
          </a:p>
        </p:txBody>
      </p:sp>
      <p:grpSp>
        <p:nvGrpSpPr>
          <p:cNvPr id="63" name="Group 62">
            <a:extLst>
              <a:ext uri="{FF2B5EF4-FFF2-40B4-BE49-F238E27FC236}">
                <a16:creationId xmlns:a16="http://schemas.microsoft.com/office/drawing/2014/main" id="{469D7B18-3A9D-EFEB-880C-6EE118F60778}"/>
              </a:ext>
            </a:extLst>
          </p:cNvPr>
          <p:cNvGrpSpPr/>
          <p:nvPr/>
        </p:nvGrpSpPr>
        <p:grpSpPr>
          <a:xfrm>
            <a:off x="2291118" y="3818107"/>
            <a:ext cx="415477" cy="617904"/>
            <a:chOff x="3608937" y="3328704"/>
            <a:chExt cx="468630" cy="580992"/>
          </a:xfrm>
        </p:grpSpPr>
        <p:sp>
          <p:nvSpPr>
            <p:cNvPr id="64" name="object 18">
              <a:extLst>
                <a:ext uri="{FF2B5EF4-FFF2-40B4-BE49-F238E27FC236}">
                  <a16:creationId xmlns:a16="http://schemas.microsoft.com/office/drawing/2014/main" id="{DB01C961-C7DD-E9B2-FCDE-B6D99ACDF43D}"/>
                </a:ext>
              </a:extLst>
            </p:cNvPr>
            <p:cNvSpPr/>
            <p:nvPr/>
          </p:nvSpPr>
          <p:spPr>
            <a:xfrm>
              <a:off x="3804051" y="3697606"/>
              <a:ext cx="105409" cy="212090"/>
            </a:xfrm>
            <a:custGeom>
              <a:avLst/>
              <a:gdLst/>
              <a:ahLst/>
              <a:cxnLst/>
              <a:rect l="l" t="t" r="r" b="b"/>
              <a:pathLst>
                <a:path w="105410" h="212089">
                  <a:moveTo>
                    <a:pt x="18760" y="5617"/>
                  </a:moveTo>
                  <a:lnTo>
                    <a:pt x="0" y="211600"/>
                  </a:lnTo>
                  <a:lnTo>
                    <a:pt x="105061" y="211600"/>
                  </a:lnTo>
                  <a:lnTo>
                    <a:pt x="81609" y="0"/>
                  </a:lnTo>
                </a:path>
              </a:pathLst>
            </a:custGeom>
            <a:ln w="12502">
              <a:solidFill>
                <a:schemeClr val="tx1"/>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000000"/>
                </a:solidFill>
                <a:effectLst/>
                <a:uLnTx/>
                <a:uFillTx/>
                <a:latin typeface="Helvetica Neue"/>
              </a:endParaRPr>
            </a:p>
          </p:txBody>
        </p:sp>
        <p:sp>
          <p:nvSpPr>
            <p:cNvPr id="65" name="object 19">
              <a:extLst>
                <a:ext uri="{FF2B5EF4-FFF2-40B4-BE49-F238E27FC236}">
                  <a16:creationId xmlns:a16="http://schemas.microsoft.com/office/drawing/2014/main" id="{F5090F1C-65A6-D854-CF46-3DAC6BFFA132}"/>
                </a:ext>
              </a:extLst>
            </p:cNvPr>
            <p:cNvSpPr/>
            <p:nvPr/>
          </p:nvSpPr>
          <p:spPr>
            <a:xfrm>
              <a:off x="3608937" y="3328704"/>
              <a:ext cx="468630" cy="376555"/>
            </a:xfrm>
            <a:custGeom>
              <a:avLst/>
              <a:gdLst/>
              <a:ahLst/>
              <a:cxnLst/>
              <a:rect l="l" t="t" r="r" b="b"/>
              <a:pathLst>
                <a:path w="468629" h="376555">
                  <a:moveTo>
                    <a:pt x="438067" y="161979"/>
                  </a:moveTo>
                  <a:lnTo>
                    <a:pt x="400736" y="146179"/>
                  </a:lnTo>
                  <a:lnTo>
                    <a:pt x="383661" y="145126"/>
                  </a:lnTo>
                  <a:lnTo>
                    <a:pt x="377094" y="146062"/>
                  </a:lnTo>
                  <a:lnTo>
                    <a:pt x="373342" y="146062"/>
                  </a:lnTo>
                  <a:lnTo>
                    <a:pt x="381022" y="134007"/>
                  </a:lnTo>
                  <a:lnTo>
                    <a:pt x="386944" y="120548"/>
                  </a:lnTo>
                  <a:lnTo>
                    <a:pt x="390755" y="106035"/>
                  </a:lnTo>
                  <a:lnTo>
                    <a:pt x="392103" y="90821"/>
                  </a:lnTo>
                  <a:lnTo>
                    <a:pt x="386299" y="58869"/>
                  </a:lnTo>
                  <a:lnTo>
                    <a:pt x="370293" y="31834"/>
                  </a:lnTo>
                  <a:lnTo>
                    <a:pt x="346197" y="11820"/>
                  </a:lnTo>
                  <a:lnTo>
                    <a:pt x="316121" y="936"/>
                  </a:lnTo>
                  <a:lnTo>
                    <a:pt x="315183" y="936"/>
                  </a:lnTo>
                  <a:lnTo>
                    <a:pt x="314245" y="936"/>
                  </a:lnTo>
                  <a:lnTo>
                    <a:pt x="313307" y="936"/>
                  </a:lnTo>
                  <a:lnTo>
                    <a:pt x="311431" y="936"/>
                  </a:lnTo>
                  <a:lnTo>
                    <a:pt x="309555" y="0"/>
                  </a:lnTo>
                  <a:lnTo>
                    <a:pt x="308617" y="0"/>
                  </a:lnTo>
                  <a:lnTo>
                    <a:pt x="306741" y="0"/>
                  </a:lnTo>
                  <a:lnTo>
                    <a:pt x="304865" y="0"/>
                  </a:lnTo>
                  <a:lnTo>
                    <a:pt x="302989" y="0"/>
                  </a:lnTo>
                  <a:lnTo>
                    <a:pt x="302051" y="0"/>
                  </a:lnTo>
                  <a:lnTo>
                    <a:pt x="301112" y="0"/>
                  </a:lnTo>
                  <a:lnTo>
                    <a:pt x="300174" y="0"/>
                  </a:lnTo>
                  <a:lnTo>
                    <a:pt x="299236" y="0"/>
                  </a:lnTo>
                  <a:lnTo>
                    <a:pt x="297360" y="0"/>
                  </a:lnTo>
                  <a:lnTo>
                    <a:pt x="295484" y="0"/>
                  </a:lnTo>
                  <a:lnTo>
                    <a:pt x="292670" y="0"/>
                  </a:lnTo>
                  <a:lnTo>
                    <a:pt x="279523" y="1726"/>
                  </a:lnTo>
                  <a:lnTo>
                    <a:pt x="266991" y="5383"/>
                  </a:lnTo>
                  <a:lnTo>
                    <a:pt x="255339" y="10796"/>
                  </a:lnTo>
                  <a:lnTo>
                    <a:pt x="244830" y="17789"/>
                  </a:lnTo>
                  <a:lnTo>
                    <a:pt x="205168" y="1653"/>
                  </a:lnTo>
                  <a:lnTo>
                    <a:pt x="163923" y="1755"/>
                  </a:lnTo>
                  <a:lnTo>
                    <a:pt x="125844" y="17131"/>
                  </a:lnTo>
                  <a:lnTo>
                    <a:pt x="95680" y="46814"/>
                  </a:lnTo>
                  <a:lnTo>
                    <a:pt x="78927" y="90791"/>
                  </a:lnTo>
                  <a:lnTo>
                    <a:pt x="77857" y="106738"/>
                  </a:lnTo>
                  <a:lnTo>
                    <a:pt x="78385" y="117256"/>
                  </a:lnTo>
                  <a:lnTo>
                    <a:pt x="79968" y="127687"/>
                  </a:lnTo>
                  <a:lnTo>
                    <a:pt x="82606" y="137943"/>
                  </a:lnTo>
                  <a:lnTo>
                    <a:pt x="86300" y="147935"/>
                  </a:lnTo>
                  <a:lnTo>
                    <a:pt x="51050" y="157064"/>
                  </a:lnTo>
                  <a:lnTo>
                    <a:pt x="23099" y="178130"/>
                  </a:lnTo>
                  <a:lnTo>
                    <a:pt x="5173" y="207975"/>
                  </a:lnTo>
                  <a:lnTo>
                    <a:pt x="0" y="243437"/>
                  </a:lnTo>
                  <a:lnTo>
                    <a:pt x="9145" y="278622"/>
                  </a:lnTo>
                  <a:lnTo>
                    <a:pt x="30252" y="306520"/>
                  </a:lnTo>
                  <a:lnTo>
                    <a:pt x="60152" y="324413"/>
                  </a:lnTo>
                  <a:lnTo>
                    <a:pt x="95680" y="329577"/>
                  </a:lnTo>
                  <a:lnTo>
                    <a:pt x="107465" y="328172"/>
                  </a:lnTo>
                  <a:lnTo>
                    <a:pt x="118897" y="325363"/>
                  </a:lnTo>
                  <a:lnTo>
                    <a:pt x="129978" y="321150"/>
                  </a:lnTo>
                  <a:lnTo>
                    <a:pt x="140707" y="315532"/>
                  </a:lnTo>
                  <a:lnTo>
                    <a:pt x="165301" y="348990"/>
                  </a:lnTo>
                  <a:lnTo>
                    <a:pt x="199569" y="369721"/>
                  </a:lnTo>
                  <a:lnTo>
                    <a:pt x="239114" y="376231"/>
                  </a:lnTo>
                  <a:lnTo>
                    <a:pt x="279538" y="367029"/>
                  </a:lnTo>
                  <a:lnTo>
                    <a:pt x="301582" y="353145"/>
                  </a:lnTo>
                  <a:lnTo>
                    <a:pt x="319405" y="334610"/>
                  </a:lnTo>
                  <a:lnTo>
                    <a:pt x="332303" y="312387"/>
                  </a:lnTo>
                  <a:lnTo>
                    <a:pt x="339573" y="287443"/>
                  </a:lnTo>
                  <a:lnTo>
                    <a:pt x="367978" y="301576"/>
                  </a:lnTo>
                  <a:lnTo>
                    <a:pt x="427954" y="294027"/>
                  </a:lnTo>
                  <a:lnTo>
                    <a:pt x="466297" y="245588"/>
                  </a:lnTo>
                  <a:lnTo>
                    <a:pt x="468319" y="215231"/>
                  </a:lnTo>
                  <a:lnTo>
                    <a:pt x="458734" y="186104"/>
                  </a:lnTo>
                  <a:lnTo>
                    <a:pt x="438067" y="161979"/>
                  </a:lnTo>
                  <a:close/>
                </a:path>
              </a:pathLst>
            </a:custGeom>
            <a:ln w="12493">
              <a:solidFill>
                <a:schemeClr val="tx1"/>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000000"/>
                </a:solidFill>
                <a:effectLst/>
                <a:uLnTx/>
                <a:uFillTx/>
                <a:latin typeface="Helvetica Neue"/>
              </a:endParaRPr>
            </a:p>
          </p:txBody>
        </p:sp>
      </p:grpSp>
      <p:sp>
        <p:nvSpPr>
          <p:cNvPr id="66" name="object 23">
            <a:extLst>
              <a:ext uri="{FF2B5EF4-FFF2-40B4-BE49-F238E27FC236}">
                <a16:creationId xmlns:a16="http://schemas.microsoft.com/office/drawing/2014/main" id="{5B3C9ED9-7BA1-E78E-A2D7-1DD72FF699DD}"/>
              </a:ext>
            </a:extLst>
          </p:cNvPr>
          <p:cNvSpPr>
            <a:spLocks/>
          </p:cNvSpPr>
          <p:nvPr/>
        </p:nvSpPr>
        <p:spPr>
          <a:xfrm>
            <a:off x="5251782" y="3841033"/>
            <a:ext cx="695818" cy="594975"/>
          </a:xfrm>
          <a:custGeom>
            <a:avLst/>
            <a:gdLst/>
            <a:ahLst/>
            <a:cxnLst/>
            <a:rect l="l" t="t" r="r" b="b"/>
            <a:pathLst>
              <a:path w="581659" h="559435">
                <a:moveTo>
                  <a:pt x="0" y="558967"/>
                </a:moveTo>
                <a:lnTo>
                  <a:pt x="581589" y="558967"/>
                </a:lnTo>
              </a:path>
              <a:path w="581659" h="559435">
                <a:moveTo>
                  <a:pt x="146334" y="44942"/>
                </a:moveTo>
                <a:lnTo>
                  <a:pt x="146334" y="0"/>
                </a:lnTo>
                <a:lnTo>
                  <a:pt x="372404" y="0"/>
                </a:lnTo>
                <a:lnTo>
                  <a:pt x="372404" y="180705"/>
                </a:lnTo>
              </a:path>
              <a:path w="581659" h="559435">
                <a:moveTo>
                  <a:pt x="320812" y="558967"/>
                </a:moveTo>
                <a:lnTo>
                  <a:pt x="320811" y="227520"/>
                </a:lnTo>
                <a:lnTo>
                  <a:pt x="529996" y="227520"/>
                </a:lnTo>
                <a:lnTo>
                  <a:pt x="529996" y="558967"/>
                </a:lnTo>
              </a:path>
              <a:path w="581659" h="559435">
                <a:moveTo>
                  <a:pt x="369590" y="310851"/>
                </a:moveTo>
                <a:lnTo>
                  <a:pt x="406174" y="310851"/>
                </a:lnTo>
                <a:lnTo>
                  <a:pt x="406174" y="273399"/>
                </a:lnTo>
                <a:lnTo>
                  <a:pt x="369590" y="273399"/>
                </a:lnTo>
                <a:lnTo>
                  <a:pt x="369590" y="310851"/>
                </a:lnTo>
                <a:close/>
              </a:path>
              <a:path w="581659" h="559435">
                <a:moveTo>
                  <a:pt x="443695" y="273399"/>
                </a:moveTo>
                <a:lnTo>
                  <a:pt x="480279" y="273399"/>
                </a:lnTo>
                <a:lnTo>
                  <a:pt x="480279" y="310851"/>
                </a:lnTo>
                <a:lnTo>
                  <a:pt x="443695" y="310851"/>
                </a:lnTo>
                <a:lnTo>
                  <a:pt x="443695" y="273399"/>
                </a:lnTo>
                <a:close/>
              </a:path>
              <a:path w="581659" h="559435">
                <a:moveTo>
                  <a:pt x="369590" y="382946"/>
                </a:moveTo>
                <a:lnTo>
                  <a:pt x="406174" y="382946"/>
                </a:lnTo>
                <a:lnTo>
                  <a:pt x="406174" y="345494"/>
                </a:lnTo>
                <a:lnTo>
                  <a:pt x="369590" y="345494"/>
                </a:lnTo>
                <a:lnTo>
                  <a:pt x="369590" y="382946"/>
                </a:lnTo>
                <a:close/>
              </a:path>
              <a:path w="581659" h="559435">
                <a:moveTo>
                  <a:pt x="443696" y="345494"/>
                </a:moveTo>
                <a:lnTo>
                  <a:pt x="480279" y="345494"/>
                </a:lnTo>
                <a:lnTo>
                  <a:pt x="480279" y="382946"/>
                </a:lnTo>
                <a:lnTo>
                  <a:pt x="443696" y="382946"/>
                </a:lnTo>
                <a:lnTo>
                  <a:pt x="443696" y="345494"/>
                </a:lnTo>
                <a:close/>
              </a:path>
              <a:path w="581659" h="559435">
                <a:moveTo>
                  <a:pt x="94742" y="148871"/>
                </a:moveTo>
                <a:lnTo>
                  <a:pt x="131326" y="148871"/>
                </a:lnTo>
                <a:lnTo>
                  <a:pt x="131326" y="186323"/>
                </a:lnTo>
                <a:lnTo>
                  <a:pt x="94742" y="186323"/>
                </a:lnTo>
                <a:lnTo>
                  <a:pt x="94742" y="148871"/>
                </a:lnTo>
                <a:close/>
              </a:path>
              <a:path w="581659" h="559435">
                <a:moveTo>
                  <a:pt x="167909" y="186323"/>
                </a:moveTo>
                <a:lnTo>
                  <a:pt x="204493" y="186323"/>
                </a:lnTo>
                <a:lnTo>
                  <a:pt x="204493" y="148871"/>
                </a:lnTo>
                <a:lnTo>
                  <a:pt x="167909" y="148871"/>
                </a:lnTo>
                <a:lnTo>
                  <a:pt x="167909" y="186323"/>
                </a:lnTo>
                <a:close/>
              </a:path>
              <a:path w="581659" h="559435">
                <a:moveTo>
                  <a:pt x="94742" y="220030"/>
                </a:moveTo>
                <a:lnTo>
                  <a:pt x="131326" y="220030"/>
                </a:lnTo>
                <a:lnTo>
                  <a:pt x="131326" y="257482"/>
                </a:lnTo>
                <a:lnTo>
                  <a:pt x="94742" y="257482"/>
                </a:lnTo>
                <a:lnTo>
                  <a:pt x="94742" y="220030"/>
                </a:lnTo>
                <a:close/>
              </a:path>
              <a:path w="581659" h="559435">
                <a:moveTo>
                  <a:pt x="167910" y="257482"/>
                </a:moveTo>
                <a:lnTo>
                  <a:pt x="204493" y="257482"/>
                </a:lnTo>
                <a:lnTo>
                  <a:pt x="204493" y="220030"/>
                </a:lnTo>
                <a:lnTo>
                  <a:pt x="167910" y="220030"/>
                </a:lnTo>
                <a:lnTo>
                  <a:pt x="167910" y="257482"/>
                </a:lnTo>
                <a:close/>
              </a:path>
              <a:path w="581659" h="559435">
                <a:moveTo>
                  <a:pt x="94742" y="291189"/>
                </a:moveTo>
                <a:lnTo>
                  <a:pt x="131326" y="291189"/>
                </a:lnTo>
                <a:lnTo>
                  <a:pt x="131326" y="328641"/>
                </a:lnTo>
                <a:lnTo>
                  <a:pt x="94742" y="328641"/>
                </a:lnTo>
                <a:lnTo>
                  <a:pt x="94742" y="291189"/>
                </a:lnTo>
                <a:close/>
              </a:path>
              <a:path w="581659" h="559435">
                <a:moveTo>
                  <a:pt x="167910" y="328641"/>
                </a:moveTo>
                <a:lnTo>
                  <a:pt x="204493" y="328641"/>
                </a:lnTo>
                <a:lnTo>
                  <a:pt x="204493" y="291189"/>
                </a:lnTo>
                <a:lnTo>
                  <a:pt x="167910" y="291189"/>
                </a:lnTo>
                <a:lnTo>
                  <a:pt x="167910" y="328641"/>
                </a:lnTo>
                <a:close/>
              </a:path>
              <a:path w="581659" h="559435">
                <a:moveTo>
                  <a:pt x="108813" y="558967"/>
                </a:moveTo>
                <a:lnTo>
                  <a:pt x="108813" y="448487"/>
                </a:lnTo>
                <a:lnTo>
                  <a:pt x="190423" y="448487"/>
                </a:lnTo>
                <a:lnTo>
                  <a:pt x="190423" y="558967"/>
                </a:lnTo>
              </a:path>
              <a:path w="581659" h="559435">
                <a:moveTo>
                  <a:pt x="244830" y="558967"/>
                </a:moveTo>
                <a:lnTo>
                  <a:pt x="244829" y="91757"/>
                </a:lnTo>
                <a:lnTo>
                  <a:pt x="146334" y="91757"/>
                </a:lnTo>
                <a:lnTo>
                  <a:pt x="54406" y="91757"/>
                </a:lnTo>
                <a:lnTo>
                  <a:pt x="54406" y="558967"/>
                </a:lnTo>
              </a:path>
            </a:pathLst>
          </a:custGeom>
          <a:ln w="12495">
            <a:solidFill>
              <a:schemeClr val="tx1"/>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000000"/>
              </a:solidFill>
              <a:effectLst/>
              <a:uLnTx/>
              <a:uFillTx/>
              <a:latin typeface="Helvetica Neue"/>
            </a:endParaRPr>
          </a:p>
        </p:txBody>
      </p:sp>
      <p:sp>
        <p:nvSpPr>
          <p:cNvPr id="67" name="object 33">
            <a:extLst>
              <a:ext uri="{FF2B5EF4-FFF2-40B4-BE49-F238E27FC236}">
                <a16:creationId xmlns:a16="http://schemas.microsoft.com/office/drawing/2014/main" id="{E4AD6425-20AA-5579-2437-B1BCB998894C}"/>
              </a:ext>
            </a:extLst>
          </p:cNvPr>
          <p:cNvSpPr/>
          <p:nvPr/>
        </p:nvSpPr>
        <p:spPr>
          <a:xfrm>
            <a:off x="693280" y="3770548"/>
            <a:ext cx="755744" cy="626313"/>
          </a:xfrm>
          <a:custGeom>
            <a:avLst/>
            <a:gdLst/>
            <a:ahLst/>
            <a:cxnLst/>
            <a:rect l="l" t="t" r="r" b="b"/>
            <a:pathLst>
              <a:path w="610870" h="530225">
                <a:moveTo>
                  <a:pt x="92584" y="529892"/>
                </a:moveTo>
                <a:lnTo>
                  <a:pt x="92584" y="352936"/>
                </a:lnTo>
                <a:lnTo>
                  <a:pt x="519065" y="352936"/>
                </a:lnTo>
                <a:lnTo>
                  <a:pt x="519065" y="529892"/>
                </a:lnTo>
              </a:path>
              <a:path w="610870" h="530225">
                <a:moveTo>
                  <a:pt x="322076" y="410939"/>
                </a:moveTo>
                <a:lnTo>
                  <a:pt x="379203" y="410939"/>
                </a:lnTo>
                <a:lnTo>
                  <a:pt x="379203" y="472875"/>
                </a:lnTo>
                <a:lnTo>
                  <a:pt x="322076" y="472875"/>
                </a:lnTo>
                <a:lnTo>
                  <a:pt x="322076" y="410939"/>
                </a:lnTo>
                <a:close/>
              </a:path>
              <a:path w="610870" h="530225">
                <a:moveTo>
                  <a:pt x="231461" y="410939"/>
                </a:moveTo>
                <a:lnTo>
                  <a:pt x="288588" y="410939"/>
                </a:lnTo>
                <a:lnTo>
                  <a:pt x="288588" y="472875"/>
                </a:lnTo>
                <a:lnTo>
                  <a:pt x="231461" y="472875"/>
                </a:lnTo>
                <a:lnTo>
                  <a:pt x="231461" y="410939"/>
                </a:lnTo>
                <a:close/>
              </a:path>
              <a:path w="610870" h="530225">
                <a:moveTo>
                  <a:pt x="141831" y="410939"/>
                </a:moveTo>
                <a:lnTo>
                  <a:pt x="198958" y="410939"/>
                </a:lnTo>
                <a:lnTo>
                  <a:pt x="198958" y="472875"/>
                </a:lnTo>
                <a:lnTo>
                  <a:pt x="141831" y="472875"/>
                </a:lnTo>
                <a:lnTo>
                  <a:pt x="141831" y="410939"/>
                </a:lnTo>
                <a:close/>
              </a:path>
              <a:path w="610870" h="530225">
                <a:moveTo>
                  <a:pt x="411706" y="473858"/>
                </a:moveTo>
                <a:lnTo>
                  <a:pt x="465878" y="473858"/>
                </a:lnTo>
                <a:lnTo>
                  <a:pt x="465878" y="408973"/>
                </a:lnTo>
                <a:lnTo>
                  <a:pt x="411706" y="408973"/>
                </a:lnTo>
                <a:lnTo>
                  <a:pt x="411706" y="473858"/>
                </a:lnTo>
                <a:close/>
              </a:path>
              <a:path w="610870" h="530225">
                <a:moveTo>
                  <a:pt x="305332" y="44239"/>
                </a:moveTo>
                <a:lnTo>
                  <a:pt x="305332" y="0"/>
                </a:lnTo>
              </a:path>
              <a:path w="610870" h="530225">
                <a:moveTo>
                  <a:pt x="194033" y="352936"/>
                </a:moveTo>
                <a:lnTo>
                  <a:pt x="194033" y="253642"/>
                </a:lnTo>
                <a:lnTo>
                  <a:pt x="271844" y="253642"/>
                </a:lnTo>
                <a:lnTo>
                  <a:pt x="271844" y="352936"/>
                </a:lnTo>
              </a:path>
              <a:path w="610870" h="530225">
                <a:moveTo>
                  <a:pt x="338820" y="352936"/>
                </a:moveTo>
                <a:lnTo>
                  <a:pt x="338820" y="253642"/>
                </a:lnTo>
                <a:lnTo>
                  <a:pt x="416631" y="253642"/>
                </a:lnTo>
                <a:lnTo>
                  <a:pt x="416631" y="352936"/>
                </a:lnTo>
              </a:path>
              <a:path w="610870" h="530225">
                <a:moveTo>
                  <a:pt x="132967" y="216284"/>
                </a:moveTo>
                <a:lnTo>
                  <a:pt x="477697" y="216284"/>
                </a:lnTo>
              </a:path>
              <a:path w="610870" h="530225">
                <a:moveTo>
                  <a:pt x="477697" y="352936"/>
                </a:moveTo>
                <a:lnTo>
                  <a:pt x="477697" y="217267"/>
                </a:lnTo>
                <a:lnTo>
                  <a:pt x="477697" y="216284"/>
                </a:lnTo>
                <a:lnTo>
                  <a:pt x="471564" y="170769"/>
                </a:lnTo>
                <a:lnTo>
                  <a:pt x="454241" y="129734"/>
                </a:lnTo>
                <a:lnTo>
                  <a:pt x="427342" y="94870"/>
                </a:lnTo>
                <a:lnTo>
                  <a:pt x="392481" y="67870"/>
                </a:lnTo>
                <a:lnTo>
                  <a:pt x="351273" y="50429"/>
                </a:lnTo>
                <a:lnTo>
                  <a:pt x="305332" y="44239"/>
                </a:lnTo>
                <a:lnTo>
                  <a:pt x="259391" y="50429"/>
                </a:lnTo>
                <a:lnTo>
                  <a:pt x="218183" y="67870"/>
                </a:lnTo>
                <a:lnTo>
                  <a:pt x="183322" y="94870"/>
                </a:lnTo>
                <a:lnTo>
                  <a:pt x="156423" y="129734"/>
                </a:lnTo>
                <a:lnTo>
                  <a:pt x="139100" y="170769"/>
                </a:lnTo>
                <a:lnTo>
                  <a:pt x="132967" y="216284"/>
                </a:lnTo>
                <a:lnTo>
                  <a:pt x="132967" y="217267"/>
                </a:lnTo>
                <a:lnTo>
                  <a:pt x="132967" y="352936"/>
                </a:lnTo>
              </a:path>
              <a:path w="610870" h="530225">
                <a:moveTo>
                  <a:pt x="0" y="529892"/>
                </a:moveTo>
                <a:lnTo>
                  <a:pt x="610665" y="529892"/>
                </a:lnTo>
              </a:path>
            </a:pathLst>
          </a:custGeom>
          <a:ln w="13120">
            <a:solidFill>
              <a:schemeClr val="tx1"/>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000000"/>
              </a:solidFill>
              <a:effectLst/>
              <a:uLnTx/>
              <a:uFillTx/>
              <a:latin typeface="Helvetica Neue"/>
            </a:endParaRPr>
          </a:p>
        </p:txBody>
      </p:sp>
      <p:pic>
        <p:nvPicPr>
          <p:cNvPr id="68" name="Graphic 67">
            <a:extLst>
              <a:ext uri="{FF2B5EF4-FFF2-40B4-BE49-F238E27FC236}">
                <a16:creationId xmlns:a16="http://schemas.microsoft.com/office/drawing/2014/main" id="{A2824BF4-05C2-9FEC-CF1F-7EAE8FF87DC2}"/>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917763" y="3728796"/>
            <a:ext cx="336997" cy="347337"/>
          </a:xfrm>
          <a:prstGeom prst="rect">
            <a:avLst/>
          </a:prstGeom>
        </p:spPr>
      </p:pic>
      <p:pic>
        <p:nvPicPr>
          <p:cNvPr id="69" name="CustomIcon">
            <a:extLst>
              <a:ext uri="{FF2B5EF4-FFF2-40B4-BE49-F238E27FC236}">
                <a16:creationId xmlns:a16="http://schemas.microsoft.com/office/drawing/2014/main" id="{AD5A85D5-44D6-7857-35EC-1AB5B4C153DB}"/>
              </a:ext>
            </a:extLst>
          </p:cNvPr>
          <p:cNvPicPr>
            <a:picLocks/>
          </p:cNvPicPr>
          <p:nvPr>
            <p:custDataLst>
              <p:tags r:id="rId1"/>
            </p:custDataLst>
          </p:nvPr>
        </p:nvPicPr>
        <p:blipFill>
          <a:blip r:embed="rId13">
            <a:extLst>
              <a:ext uri="{96DAC541-7B7A-43D3-8B79-37D633B846F1}">
                <asvg:svgBlip xmlns:asvg="http://schemas.microsoft.com/office/drawing/2016/SVG/main" r:embed="rId14"/>
              </a:ext>
            </a:extLst>
          </a:blip>
          <a:stretch>
            <a:fillRect/>
          </a:stretch>
        </p:blipFill>
        <p:spPr>
          <a:xfrm>
            <a:off x="3596749" y="3841033"/>
            <a:ext cx="515687" cy="594978"/>
          </a:xfrm>
          <a:prstGeom prst="rect">
            <a:avLst/>
          </a:prstGeom>
        </p:spPr>
      </p:pic>
      <p:cxnSp>
        <p:nvCxnSpPr>
          <p:cNvPr id="70" name="LineSpecialityArrow 11">
            <a:extLst>
              <a:ext uri="{FF2B5EF4-FFF2-40B4-BE49-F238E27FC236}">
                <a16:creationId xmlns:a16="http://schemas.microsoft.com/office/drawing/2014/main" id="{5EC3B14C-D158-6C59-F0EB-34A3032B23EF}"/>
              </a:ext>
            </a:extLst>
          </p:cNvPr>
          <p:cNvCxnSpPr>
            <a:cxnSpLocks/>
          </p:cNvCxnSpPr>
          <p:nvPr>
            <p:custDataLst>
              <p:tags r:id="rId2"/>
            </p:custDataLst>
          </p:nvPr>
        </p:nvCxnSpPr>
        <p:spPr>
          <a:xfrm>
            <a:off x="1467603" y="4158155"/>
            <a:ext cx="782118" cy="0"/>
          </a:xfrm>
          <a:prstGeom prst="straightConnector1">
            <a:avLst/>
          </a:prstGeom>
          <a:ln w="6350" cap="flat">
            <a:solidFill>
              <a:schemeClr val="tx1"/>
            </a:solidFill>
            <a:miter lim="800000"/>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LineSpecialityArrow 11">
            <a:extLst>
              <a:ext uri="{FF2B5EF4-FFF2-40B4-BE49-F238E27FC236}">
                <a16:creationId xmlns:a16="http://schemas.microsoft.com/office/drawing/2014/main" id="{8874B8B6-3E5A-5961-1747-8008438A785F}"/>
              </a:ext>
            </a:extLst>
          </p:cNvPr>
          <p:cNvCxnSpPr>
            <a:cxnSpLocks/>
          </p:cNvCxnSpPr>
          <p:nvPr>
            <p:custDataLst>
              <p:tags r:id="rId3"/>
            </p:custDataLst>
          </p:nvPr>
        </p:nvCxnSpPr>
        <p:spPr>
          <a:xfrm>
            <a:off x="2736916" y="4178170"/>
            <a:ext cx="782118" cy="0"/>
          </a:xfrm>
          <a:prstGeom prst="straightConnector1">
            <a:avLst/>
          </a:prstGeom>
          <a:ln w="6350" cap="flat">
            <a:solidFill>
              <a:schemeClr val="tx1"/>
            </a:solidFill>
            <a:miter lim="800000"/>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LineSpecialityArrow 11">
            <a:extLst>
              <a:ext uri="{FF2B5EF4-FFF2-40B4-BE49-F238E27FC236}">
                <a16:creationId xmlns:a16="http://schemas.microsoft.com/office/drawing/2014/main" id="{B96E3156-4E7E-196D-8CD1-4519AC5841BF}"/>
              </a:ext>
            </a:extLst>
          </p:cNvPr>
          <p:cNvCxnSpPr>
            <a:cxnSpLocks/>
          </p:cNvCxnSpPr>
          <p:nvPr>
            <p:custDataLst>
              <p:tags r:id="rId4"/>
            </p:custDataLst>
          </p:nvPr>
        </p:nvCxnSpPr>
        <p:spPr>
          <a:xfrm flipH="1">
            <a:off x="2736916" y="4396861"/>
            <a:ext cx="782118" cy="0"/>
          </a:xfrm>
          <a:prstGeom prst="straightConnector1">
            <a:avLst/>
          </a:prstGeom>
          <a:ln w="6350" cap="flat">
            <a:solidFill>
              <a:schemeClr val="tx1"/>
            </a:solidFill>
            <a:miter lim="800000"/>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LineSpecialityArrow 11">
            <a:extLst>
              <a:ext uri="{FF2B5EF4-FFF2-40B4-BE49-F238E27FC236}">
                <a16:creationId xmlns:a16="http://schemas.microsoft.com/office/drawing/2014/main" id="{EAD9487B-2686-B438-7E49-6FCEEF383FD0}"/>
              </a:ext>
            </a:extLst>
          </p:cNvPr>
          <p:cNvCxnSpPr>
            <a:cxnSpLocks/>
          </p:cNvCxnSpPr>
          <p:nvPr>
            <p:custDataLst>
              <p:tags r:id="rId5"/>
            </p:custDataLst>
          </p:nvPr>
        </p:nvCxnSpPr>
        <p:spPr>
          <a:xfrm>
            <a:off x="4201256" y="4095522"/>
            <a:ext cx="782118" cy="0"/>
          </a:xfrm>
          <a:prstGeom prst="straightConnector1">
            <a:avLst/>
          </a:prstGeom>
          <a:ln w="6350" cap="flat">
            <a:solidFill>
              <a:schemeClr val="tx1"/>
            </a:solidFill>
            <a:miter lim="800000"/>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LineSpecialityArrow 11">
            <a:extLst>
              <a:ext uri="{FF2B5EF4-FFF2-40B4-BE49-F238E27FC236}">
                <a16:creationId xmlns:a16="http://schemas.microsoft.com/office/drawing/2014/main" id="{660D72FF-9AE3-7623-E8D3-4C5D5CF976B5}"/>
              </a:ext>
            </a:extLst>
          </p:cNvPr>
          <p:cNvCxnSpPr>
            <a:cxnSpLocks/>
          </p:cNvCxnSpPr>
          <p:nvPr>
            <p:custDataLst>
              <p:tags r:id="rId6"/>
            </p:custDataLst>
          </p:nvPr>
        </p:nvCxnSpPr>
        <p:spPr>
          <a:xfrm flipH="1">
            <a:off x="4201256" y="4314213"/>
            <a:ext cx="782118" cy="0"/>
          </a:xfrm>
          <a:prstGeom prst="straightConnector1">
            <a:avLst/>
          </a:prstGeom>
          <a:ln w="6350" cap="flat">
            <a:solidFill>
              <a:schemeClr val="tx1"/>
            </a:solidFill>
            <a:miter lim="800000"/>
            <a:tailEnd type="triangle" w="med" len="med"/>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E16C967F-363F-29D7-A07D-9D489FB47AD5}"/>
              </a:ext>
            </a:extLst>
          </p:cNvPr>
          <p:cNvSpPr txBox="1"/>
          <p:nvPr/>
        </p:nvSpPr>
        <p:spPr>
          <a:xfrm>
            <a:off x="2747991" y="3953662"/>
            <a:ext cx="842941" cy="138499"/>
          </a:xfrm>
          <a:prstGeom prst="rect">
            <a:avLst/>
          </a:prstGeom>
          <a:noFill/>
          <a:ln>
            <a:solidFill>
              <a:schemeClr val="bg1"/>
            </a:solidFill>
          </a:ln>
        </p:spPr>
        <p:txBody>
          <a:bodyPr vert="horz" wrap="square" lIns="0" tIns="0" rIns="0" bIns="0" numCol="1" anchor="t" anchorCtr="0" compatLnSpc="1">
            <a:prstTxWarp prst="textNoShape">
              <a:avLst/>
            </a:prstTxWarp>
            <a:spAutoFit/>
          </a:bodyPr>
          <a:lstStyle>
            <a:lvl1pPr lvl="0" eaLnBrk="0" fontAlgn="base" hangingPunct="0">
              <a:spcBef>
                <a:spcPts val="300"/>
              </a:spcBef>
              <a:spcAft>
                <a:spcPts val="300"/>
              </a:spcAft>
              <a:buClr>
                <a:schemeClr val="accent1"/>
              </a:buClr>
              <a:buSzPct val="100000"/>
              <a:buFont typeface="Segoe UI" panose="020B0502040204020203" pitchFamily="34" charset="0"/>
              <a:buChar char="​"/>
              <a:defRPr lang="en-US" sz="1600" dirty="0">
                <a:cs typeface="Arial" panose="020B0604020202020204" pitchFamily="34" charset="0"/>
              </a:defRPr>
            </a:lvl1pPr>
            <a:lvl2pPr marL="228600" lvl="1" indent="-225425" eaLnBrk="0" fontAlgn="base" hangingPunct="0">
              <a:spcBef>
                <a:spcPct val="0"/>
              </a:spcBef>
              <a:spcAft>
                <a:spcPts val="300"/>
              </a:spcAft>
              <a:buClr>
                <a:schemeClr val="accent1"/>
              </a:buClr>
              <a:buSzPct val="110000"/>
              <a:buFont typeface="Wingdings" panose="05000000000000000000" pitchFamily="2" charset="2"/>
              <a:buChar char=""/>
              <a:defRPr lang="en-US" sz="1600" dirty="0">
                <a:cs typeface="Arial" panose="020B0604020202020204" pitchFamily="34" charset="0"/>
              </a:defRPr>
            </a:lvl2pPr>
            <a:lvl3pPr marL="442913" lvl="2" indent="-214313" eaLnBrk="0" fontAlgn="base" hangingPunct="0">
              <a:spcBef>
                <a:spcPct val="0"/>
              </a:spcBef>
              <a:spcAft>
                <a:spcPts val="300"/>
              </a:spcAft>
              <a:buClr>
                <a:schemeClr val="accent1"/>
              </a:buClr>
              <a:buSzPct val="110000"/>
              <a:buFont typeface="Arial" panose="020B0604020202020204" pitchFamily="34" charset="0"/>
              <a:buChar char="‒"/>
              <a:defRPr lang="en-US" sz="1600" dirty="0">
                <a:cs typeface="Arial" panose="020B0604020202020204" pitchFamily="34" charset="0"/>
              </a:defRPr>
            </a:lvl3pPr>
            <a:lvl4pPr marL="598488" lvl="3" indent="-152400" eaLnBrk="0" fontAlgn="base" hangingPunct="0">
              <a:spcBef>
                <a:spcPct val="0"/>
              </a:spcBef>
              <a:spcAft>
                <a:spcPts val="300"/>
              </a:spcAft>
              <a:buClr>
                <a:schemeClr val="accent1"/>
              </a:buClr>
              <a:buSzPct val="100000"/>
              <a:buFont typeface="Arial" panose="020B0604020202020204" pitchFamily="34" charset="0"/>
              <a:buChar char="•"/>
              <a:defRPr lang="en-US" sz="1600" dirty="0">
                <a:cs typeface="Arial" panose="020B0604020202020204" pitchFamily="34" charset="0"/>
              </a:defRPr>
            </a:lvl4pPr>
            <a:lvl5pPr marL="817563" lvl="4" indent="-147638" eaLnBrk="0" fontAlgn="base" hangingPunct="0">
              <a:spcBef>
                <a:spcPct val="0"/>
              </a:spcBef>
              <a:spcAft>
                <a:spcPts val="300"/>
              </a:spcAft>
              <a:buClr>
                <a:schemeClr val="accent1"/>
              </a:buClr>
              <a:buSzPct val="100000"/>
              <a:buFont typeface="Arial" panose="020B0604020202020204" pitchFamily="34" charset="0"/>
              <a:buChar char="̶"/>
              <a:defRPr lang="en-US" sz="1600" dirty="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0" fontAlgn="base" latinLnBrk="0" hangingPunct="0">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900" b="0" i="0" u="none" strike="noStrike" kern="1200" cap="none" spc="0" normalizeH="0" baseline="0" noProof="0">
                <a:ln>
                  <a:noFill/>
                </a:ln>
                <a:solidFill>
                  <a:srgbClr val="000000"/>
                </a:solidFill>
                <a:effectLst/>
                <a:uLnTx/>
                <a:uFillTx/>
                <a:latin typeface="Helvetica Neue"/>
              </a:rPr>
              <a:t>Carbon offsets</a:t>
            </a:r>
          </a:p>
        </p:txBody>
      </p:sp>
      <p:sp>
        <p:nvSpPr>
          <p:cNvPr id="76" name="TextBox 75">
            <a:extLst>
              <a:ext uri="{FF2B5EF4-FFF2-40B4-BE49-F238E27FC236}">
                <a16:creationId xmlns:a16="http://schemas.microsoft.com/office/drawing/2014/main" id="{BA968953-D719-23A6-E80A-69F615D12A08}"/>
              </a:ext>
            </a:extLst>
          </p:cNvPr>
          <p:cNvSpPr txBox="1"/>
          <p:nvPr/>
        </p:nvSpPr>
        <p:spPr>
          <a:xfrm>
            <a:off x="2754046" y="4524014"/>
            <a:ext cx="842941" cy="138499"/>
          </a:xfrm>
          <a:prstGeom prst="rect">
            <a:avLst/>
          </a:prstGeom>
          <a:noFill/>
          <a:ln>
            <a:solidFill>
              <a:schemeClr val="bg1"/>
            </a:solidFill>
          </a:ln>
        </p:spPr>
        <p:txBody>
          <a:bodyPr vert="horz" wrap="square" lIns="0" tIns="0" rIns="0" bIns="0" numCol="1" anchor="t" anchorCtr="0" compatLnSpc="1">
            <a:prstTxWarp prst="textNoShape">
              <a:avLst/>
            </a:prstTxWarp>
            <a:spAutoFit/>
          </a:bodyPr>
          <a:lstStyle>
            <a:lvl1pPr lvl="0" eaLnBrk="0" fontAlgn="base" hangingPunct="0">
              <a:spcBef>
                <a:spcPts val="300"/>
              </a:spcBef>
              <a:spcAft>
                <a:spcPts val="300"/>
              </a:spcAft>
              <a:buClr>
                <a:schemeClr val="accent1"/>
              </a:buClr>
              <a:buSzPct val="100000"/>
              <a:buFont typeface="Segoe UI" panose="020B0502040204020203" pitchFamily="34" charset="0"/>
              <a:buChar char="​"/>
              <a:defRPr lang="en-US" sz="1600" dirty="0">
                <a:cs typeface="Arial" panose="020B0604020202020204" pitchFamily="34" charset="0"/>
              </a:defRPr>
            </a:lvl1pPr>
            <a:lvl2pPr marL="228600" lvl="1" indent="-225425" eaLnBrk="0" fontAlgn="base" hangingPunct="0">
              <a:spcBef>
                <a:spcPct val="0"/>
              </a:spcBef>
              <a:spcAft>
                <a:spcPts val="300"/>
              </a:spcAft>
              <a:buClr>
                <a:schemeClr val="accent1"/>
              </a:buClr>
              <a:buSzPct val="110000"/>
              <a:buFont typeface="Wingdings" panose="05000000000000000000" pitchFamily="2" charset="2"/>
              <a:buChar char=""/>
              <a:defRPr lang="en-US" sz="1600" dirty="0">
                <a:cs typeface="Arial" panose="020B0604020202020204" pitchFamily="34" charset="0"/>
              </a:defRPr>
            </a:lvl2pPr>
            <a:lvl3pPr marL="442913" lvl="2" indent="-214313" eaLnBrk="0" fontAlgn="base" hangingPunct="0">
              <a:spcBef>
                <a:spcPct val="0"/>
              </a:spcBef>
              <a:spcAft>
                <a:spcPts val="300"/>
              </a:spcAft>
              <a:buClr>
                <a:schemeClr val="accent1"/>
              </a:buClr>
              <a:buSzPct val="110000"/>
              <a:buFont typeface="Arial" panose="020B0604020202020204" pitchFamily="34" charset="0"/>
              <a:buChar char="‒"/>
              <a:defRPr lang="en-US" sz="1600" dirty="0">
                <a:cs typeface="Arial" panose="020B0604020202020204" pitchFamily="34" charset="0"/>
              </a:defRPr>
            </a:lvl3pPr>
            <a:lvl4pPr marL="598488" lvl="3" indent="-152400" eaLnBrk="0" fontAlgn="base" hangingPunct="0">
              <a:spcBef>
                <a:spcPct val="0"/>
              </a:spcBef>
              <a:spcAft>
                <a:spcPts val="300"/>
              </a:spcAft>
              <a:buClr>
                <a:schemeClr val="accent1"/>
              </a:buClr>
              <a:buSzPct val="100000"/>
              <a:buFont typeface="Arial" panose="020B0604020202020204" pitchFamily="34" charset="0"/>
              <a:buChar char="•"/>
              <a:defRPr lang="en-US" sz="1600" dirty="0">
                <a:cs typeface="Arial" panose="020B0604020202020204" pitchFamily="34" charset="0"/>
              </a:defRPr>
            </a:lvl4pPr>
            <a:lvl5pPr marL="817563" lvl="4" indent="-147638" eaLnBrk="0" fontAlgn="base" hangingPunct="0">
              <a:spcBef>
                <a:spcPct val="0"/>
              </a:spcBef>
              <a:spcAft>
                <a:spcPts val="300"/>
              </a:spcAft>
              <a:buClr>
                <a:schemeClr val="accent1"/>
              </a:buClr>
              <a:buSzPct val="100000"/>
              <a:buFont typeface="Arial" panose="020B0604020202020204" pitchFamily="34" charset="0"/>
              <a:buChar char="̶"/>
              <a:defRPr lang="en-US" sz="1600" dirty="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0" fontAlgn="base" latinLnBrk="0" hangingPunct="0">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900" b="0" i="0" u="none" strike="noStrike" kern="1200" cap="none" spc="0" normalizeH="0" baseline="0" noProof="0">
                <a:ln>
                  <a:noFill/>
                </a:ln>
                <a:solidFill>
                  <a:srgbClr val="000000"/>
                </a:solidFill>
                <a:effectLst/>
                <a:uLnTx/>
                <a:uFillTx/>
                <a:latin typeface="Helvetica Neue"/>
              </a:rPr>
              <a:t>Investment</a:t>
            </a:r>
          </a:p>
        </p:txBody>
      </p:sp>
      <p:sp>
        <p:nvSpPr>
          <p:cNvPr id="77" name="TextBox 76">
            <a:extLst>
              <a:ext uri="{FF2B5EF4-FFF2-40B4-BE49-F238E27FC236}">
                <a16:creationId xmlns:a16="http://schemas.microsoft.com/office/drawing/2014/main" id="{D9E9ADE1-E278-EC38-81E9-D134824FEFAE}"/>
              </a:ext>
            </a:extLst>
          </p:cNvPr>
          <p:cNvSpPr txBox="1"/>
          <p:nvPr/>
        </p:nvSpPr>
        <p:spPr>
          <a:xfrm>
            <a:off x="4219663" y="3737269"/>
            <a:ext cx="842941" cy="276999"/>
          </a:xfrm>
          <a:prstGeom prst="rect">
            <a:avLst/>
          </a:prstGeom>
          <a:noFill/>
          <a:ln>
            <a:solidFill>
              <a:schemeClr val="bg1"/>
            </a:solidFill>
          </a:ln>
        </p:spPr>
        <p:txBody>
          <a:bodyPr vert="horz" wrap="square" lIns="0" tIns="0" rIns="0" bIns="0" numCol="1" anchor="t" anchorCtr="0" compatLnSpc="1">
            <a:prstTxWarp prst="textNoShape">
              <a:avLst/>
            </a:prstTxWarp>
            <a:spAutoFit/>
          </a:bodyPr>
          <a:lstStyle>
            <a:lvl1pPr lvl="0" eaLnBrk="0" fontAlgn="base" hangingPunct="0">
              <a:spcBef>
                <a:spcPts val="300"/>
              </a:spcBef>
              <a:spcAft>
                <a:spcPts val="300"/>
              </a:spcAft>
              <a:buClr>
                <a:schemeClr val="accent1"/>
              </a:buClr>
              <a:buSzPct val="100000"/>
              <a:buFont typeface="Segoe UI" panose="020B0502040204020203" pitchFamily="34" charset="0"/>
              <a:buChar char="​"/>
              <a:defRPr lang="en-US" sz="1600" dirty="0">
                <a:cs typeface="Arial" panose="020B0604020202020204" pitchFamily="34" charset="0"/>
              </a:defRPr>
            </a:lvl1pPr>
            <a:lvl2pPr marL="228600" lvl="1" indent="-225425" eaLnBrk="0" fontAlgn="base" hangingPunct="0">
              <a:spcBef>
                <a:spcPct val="0"/>
              </a:spcBef>
              <a:spcAft>
                <a:spcPts val="300"/>
              </a:spcAft>
              <a:buClr>
                <a:schemeClr val="accent1"/>
              </a:buClr>
              <a:buSzPct val="110000"/>
              <a:buFont typeface="Wingdings" panose="05000000000000000000" pitchFamily="2" charset="2"/>
              <a:buChar char=""/>
              <a:defRPr lang="en-US" sz="1600" dirty="0">
                <a:cs typeface="Arial" panose="020B0604020202020204" pitchFamily="34" charset="0"/>
              </a:defRPr>
            </a:lvl2pPr>
            <a:lvl3pPr marL="442913" lvl="2" indent="-214313" eaLnBrk="0" fontAlgn="base" hangingPunct="0">
              <a:spcBef>
                <a:spcPct val="0"/>
              </a:spcBef>
              <a:spcAft>
                <a:spcPts val="300"/>
              </a:spcAft>
              <a:buClr>
                <a:schemeClr val="accent1"/>
              </a:buClr>
              <a:buSzPct val="110000"/>
              <a:buFont typeface="Arial" panose="020B0604020202020204" pitchFamily="34" charset="0"/>
              <a:buChar char="‒"/>
              <a:defRPr lang="en-US" sz="1600" dirty="0">
                <a:cs typeface="Arial" panose="020B0604020202020204" pitchFamily="34" charset="0"/>
              </a:defRPr>
            </a:lvl3pPr>
            <a:lvl4pPr marL="598488" lvl="3" indent="-152400" eaLnBrk="0" fontAlgn="base" hangingPunct="0">
              <a:spcBef>
                <a:spcPct val="0"/>
              </a:spcBef>
              <a:spcAft>
                <a:spcPts val="300"/>
              </a:spcAft>
              <a:buClr>
                <a:schemeClr val="accent1"/>
              </a:buClr>
              <a:buSzPct val="100000"/>
              <a:buFont typeface="Arial" panose="020B0604020202020204" pitchFamily="34" charset="0"/>
              <a:buChar char="•"/>
              <a:defRPr lang="en-US" sz="1600" dirty="0">
                <a:cs typeface="Arial" panose="020B0604020202020204" pitchFamily="34" charset="0"/>
              </a:defRPr>
            </a:lvl4pPr>
            <a:lvl5pPr marL="817563" lvl="4" indent="-147638" eaLnBrk="0" fontAlgn="base" hangingPunct="0">
              <a:spcBef>
                <a:spcPct val="0"/>
              </a:spcBef>
              <a:spcAft>
                <a:spcPts val="300"/>
              </a:spcAft>
              <a:buClr>
                <a:schemeClr val="accent1"/>
              </a:buClr>
              <a:buSzPct val="100000"/>
              <a:buFont typeface="Arial" panose="020B0604020202020204" pitchFamily="34" charset="0"/>
              <a:buChar char="̶"/>
              <a:defRPr lang="en-US" sz="1600" dirty="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0" fontAlgn="base" latinLnBrk="0" hangingPunct="0">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900" b="0" i="0" u="none" strike="noStrike" kern="1200" cap="none" spc="0" normalizeH="0" baseline="0" noProof="0">
                <a:ln>
                  <a:noFill/>
                </a:ln>
                <a:solidFill>
                  <a:srgbClr val="000000"/>
                </a:solidFill>
                <a:effectLst/>
                <a:uLnTx/>
                <a:uFillTx/>
                <a:latin typeface="Helvetica Neue"/>
              </a:rPr>
              <a:t>Carbon offset sale</a:t>
            </a:r>
          </a:p>
        </p:txBody>
      </p:sp>
      <p:sp>
        <p:nvSpPr>
          <p:cNvPr id="78" name="TextBox 77">
            <a:extLst>
              <a:ext uri="{FF2B5EF4-FFF2-40B4-BE49-F238E27FC236}">
                <a16:creationId xmlns:a16="http://schemas.microsoft.com/office/drawing/2014/main" id="{A12992E3-CFEF-7487-0DD6-5B173B261C44}"/>
              </a:ext>
            </a:extLst>
          </p:cNvPr>
          <p:cNvSpPr txBox="1"/>
          <p:nvPr/>
        </p:nvSpPr>
        <p:spPr>
          <a:xfrm>
            <a:off x="4279926" y="4400717"/>
            <a:ext cx="842941" cy="415498"/>
          </a:xfrm>
          <a:prstGeom prst="rect">
            <a:avLst/>
          </a:prstGeom>
          <a:noFill/>
          <a:ln>
            <a:solidFill>
              <a:schemeClr val="bg1"/>
            </a:solidFill>
          </a:ln>
        </p:spPr>
        <p:txBody>
          <a:bodyPr vert="horz" wrap="square" lIns="0" tIns="0" rIns="0" bIns="0" numCol="1" anchor="t" anchorCtr="0" compatLnSpc="1">
            <a:prstTxWarp prst="textNoShape">
              <a:avLst/>
            </a:prstTxWarp>
            <a:spAutoFit/>
          </a:bodyPr>
          <a:lstStyle>
            <a:lvl1pPr lvl="0" eaLnBrk="0" fontAlgn="base" hangingPunct="0">
              <a:spcBef>
                <a:spcPts val="300"/>
              </a:spcBef>
              <a:spcAft>
                <a:spcPts val="300"/>
              </a:spcAft>
              <a:buClr>
                <a:schemeClr val="accent1"/>
              </a:buClr>
              <a:buSzPct val="100000"/>
              <a:buFont typeface="Segoe UI" panose="020B0502040204020203" pitchFamily="34" charset="0"/>
              <a:buChar char="​"/>
              <a:defRPr lang="en-US" sz="1600" dirty="0">
                <a:cs typeface="Arial" panose="020B0604020202020204" pitchFamily="34" charset="0"/>
              </a:defRPr>
            </a:lvl1pPr>
            <a:lvl2pPr marL="228600" lvl="1" indent="-225425" eaLnBrk="0" fontAlgn="base" hangingPunct="0">
              <a:spcBef>
                <a:spcPct val="0"/>
              </a:spcBef>
              <a:spcAft>
                <a:spcPts val="300"/>
              </a:spcAft>
              <a:buClr>
                <a:schemeClr val="accent1"/>
              </a:buClr>
              <a:buSzPct val="110000"/>
              <a:buFont typeface="Wingdings" panose="05000000000000000000" pitchFamily="2" charset="2"/>
              <a:buChar char=""/>
              <a:defRPr lang="en-US" sz="1600" dirty="0">
                <a:cs typeface="Arial" panose="020B0604020202020204" pitchFamily="34" charset="0"/>
              </a:defRPr>
            </a:lvl2pPr>
            <a:lvl3pPr marL="442913" lvl="2" indent="-214313" eaLnBrk="0" fontAlgn="base" hangingPunct="0">
              <a:spcBef>
                <a:spcPct val="0"/>
              </a:spcBef>
              <a:spcAft>
                <a:spcPts val="300"/>
              </a:spcAft>
              <a:buClr>
                <a:schemeClr val="accent1"/>
              </a:buClr>
              <a:buSzPct val="110000"/>
              <a:buFont typeface="Arial" panose="020B0604020202020204" pitchFamily="34" charset="0"/>
              <a:buChar char="‒"/>
              <a:defRPr lang="en-US" sz="1600" dirty="0">
                <a:cs typeface="Arial" panose="020B0604020202020204" pitchFamily="34" charset="0"/>
              </a:defRPr>
            </a:lvl3pPr>
            <a:lvl4pPr marL="598488" lvl="3" indent="-152400" eaLnBrk="0" fontAlgn="base" hangingPunct="0">
              <a:spcBef>
                <a:spcPct val="0"/>
              </a:spcBef>
              <a:spcAft>
                <a:spcPts val="300"/>
              </a:spcAft>
              <a:buClr>
                <a:schemeClr val="accent1"/>
              </a:buClr>
              <a:buSzPct val="100000"/>
              <a:buFont typeface="Arial" panose="020B0604020202020204" pitchFamily="34" charset="0"/>
              <a:buChar char="•"/>
              <a:defRPr lang="en-US" sz="1600" dirty="0">
                <a:cs typeface="Arial" panose="020B0604020202020204" pitchFamily="34" charset="0"/>
              </a:defRPr>
            </a:lvl4pPr>
            <a:lvl5pPr marL="817563" lvl="4" indent="-147638" eaLnBrk="0" fontAlgn="base" hangingPunct="0">
              <a:spcBef>
                <a:spcPct val="0"/>
              </a:spcBef>
              <a:spcAft>
                <a:spcPts val="300"/>
              </a:spcAft>
              <a:buClr>
                <a:schemeClr val="accent1"/>
              </a:buClr>
              <a:buSzPct val="100000"/>
              <a:buFont typeface="Arial" panose="020B0604020202020204" pitchFamily="34" charset="0"/>
              <a:buChar char="̶"/>
              <a:defRPr lang="en-US" sz="1600" dirty="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0" fontAlgn="base" latinLnBrk="0" hangingPunct="0">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900" b="0" i="0" u="none" strike="noStrike" kern="1200" cap="none" spc="0" normalizeH="0" baseline="0" noProof="0">
                <a:ln>
                  <a:noFill/>
                </a:ln>
                <a:solidFill>
                  <a:srgbClr val="000000"/>
                </a:solidFill>
                <a:effectLst/>
                <a:uLnTx/>
                <a:uFillTx/>
                <a:latin typeface="Helvetica Neue"/>
              </a:rPr>
              <a:t>Debt/equity prepayment for carbon credit</a:t>
            </a:r>
          </a:p>
        </p:txBody>
      </p:sp>
      <p:cxnSp>
        <p:nvCxnSpPr>
          <p:cNvPr id="79" name="Straight Arrow Connector 78">
            <a:extLst>
              <a:ext uri="{FF2B5EF4-FFF2-40B4-BE49-F238E27FC236}">
                <a16:creationId xmlns:a16="http://schemas.microsoft.com/office/drawing/2014/main" id="{5A06E99A-30ED-BB58-33E0-2BB2D4D19C3E}"/>
              </a:ext>
            </a:extLst>
          </p:cNvPr>
          <p:cNvCxnSpPr>
            <a:cxnSpLocks/>
            <a:stCxn id="56" idx="3"/>
          </p:cNvCxnSpPr>
          <p:nvPr/>
        </p:nvCxnSpPr>
        <p:spPr>
          <a:xfrm>
            <a:off x="3749195" y="2407964"/>
            <a:ext cx="1717382" cy="677393"/>
          </a:xfrm>
          <a:prstGeom prst="straightConnector1">
            <a:avLst/>
          </a:prstGeom>
          <a:ln w="6350" cap="flat">
            <a:solidFill>
              <a:srgbClr val="7F7F7F"/>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37CD048C-C082-5105-DBE9-7A19206AB9F8}"/>
              </a:ext>
            </a:extLst>
          </p:cNvPr>
          <p:cNvCxnSpPr>
            <a:cxnSpLocks/>
          </p:cNvCxnSpPr>
          <p:nvPr/>
        </p:nvCxnSpPr>
        <p:spPr>
          <a:xfrm>
            <a:off x="3175023" y="2533217"/>
            <a:ext cx="612093" cy="789977"/>
          </a:xfrm>
          <a:prstGeom prst="straightConnector1">
            <a:avLst/>
          </a:prstGeom>
          <a:ln w="6350" cap="flat">
            <a:solidFill>
              <a:srgbClr val="7F7F7F"/>
            </a:solidFill>
            <a:miter lim="800000"/>
            <a:tailEnd type="triangle"/>
          </a:ln>
        </p:spPr>
        <p:style>
          <a:lnRef idx="1">
            <a:schemeClr val="accent1"/>
          </a:lnRef>
          <a:fillRef idx="0">
            <a:schemeClr val="accent1"/>
          </a:fillRef>
          <a:effectRef idx="0">
            <a:schemeClr val="accent1"/>
          </a:effectRef>
          <a:fontRef idx="minor">
            <a:schemeClr val="tx1"/>
          </a:fontRef>
        </p:style>
      </p:cxnSp>
      <p:pic>
        <p:nvPicPr>
          <p:cNvPr id="81" name="object 25">
            <a:extLst>
              <a:ext uri="{FF2B5EF4-FFF2-40B4-BE49-F238E27FC236}">
                <a16:creationId xmlns:a16="http://schemas.microsoft.com/office/drawing/2014/main" id="{7D399AE5-F77A-60DB-4012-82717E379FD9}"/>
              </a:ext>
            </a:extLst>
          </p:cNvPr>
          <p:cNvPicPr/>
          <p:nvPr/>
        </p:nvPicPr>
        <p:blipFill>
          <a:blip r:embed="rId15" cstate="print"/>
          <a:stretch>
            <a:fillRect/>
          </a:stretch>
        </p:blipFill>
        <p:spPr>
          <a:xfrm>
            <a:off x="3419562" y="3784390"/>
            <a:ext cx="145781" cy="183355"/>
          </a:xfrm>
          <a:prstGeom prst="rect">
            <a:avLst/>
          </a:prstGeom>
          <a:ln>
            <a:noFill/>
          </a:ln>
        </p:spPr>
      </p:pic>
      <p:pic>
        <p:nvPicPr>
          <p:cNvPr id="82" name="object 25">
            <a:extLst>
              <a:ext uri="{FF2B5EF4-FFF2-40B4-BE49-F238E27FC236}">
                <a16:creationId xmlns:a16="http://schemas.microsoft.com/office/drawing/2014/main" id="{FF5BEDE2-76BC-B41B-05B6-9EEB8DA22EC9}"/>
              </a:ext>
            </a:extLst>
          </p:cNvPr>
          <p:cNvPicPr/>
          <p:nvPr/>
        </p:nvPicPr>
        <p:blipFill>
          <a:blip r:embed="rId15" cstate="print"/>
          <a:stretch>
            <a:fillRect/>
          </a:stretch>
        </p:blipFill>
        <p:spPr>
          <a:xfrm>
            <a:off x="4989713" y="3834991"/>
            <a:ext cx="145781" cy="183355"/>
          </a:xfrm>
          <a:prstGeom prst="rect">
            <a:avLst/>
          </a:prstGeom>
          <a:ln>
            <a:noFill/>
          </a:ln>
        </p:spPr>
      </p:pic>
      <p:sp>
        <p:nvSpPr>
          <p:cNvPr id="83" name="object 27">
            <a:extLst>
              <a:ext uri="{FF2B5EF4-FFF2-40B4-BE49-F238E27FC236}">
                <a16:creationId xmlns:a16="http://schemas.microsoft.com/office/drawing/2014/main" id="{5CED5A99-114F-FDBC-4578-63EA68A190C6}"/>
              </a:ext>
            </a:extLst>
          </p:cNvPr>
          <p:cNvSpPr txBox="1">
            <a:spLocks/>
          </p:cNvSpPr>
          <p:nvPr/>
        </p:nvSpPr>
        <p:spPr>
          <a:xfrm>
            <a:off x="2162309" y="3153922"/>
            <a:ext cx="800349" cy="444352"/>
          </a:xfrm>
          <a:prstGeom prst="rect">
            <a:avLst/>
          </a:prstGeom>
        </p:spPr>
        <p:txBody>
          <a:bodyPr vert="horz" wrap="square" lIns="0" tIns="13335" rIns="0" bIns="0" rtlCol="0">
            <a:no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1200" b="1" i="0" u="none" strike="noStrike" kern="0" cap="none" spc="-10" normalizeH="0" baseline="0" noProof="0">
                <a:ln>
                  <a:noFill/>
                </a:ln>
                <a:solidFill>
                  <a:srgbClr val="000000"/>
                </a:solidFill>
                <a:effectLst/>
                <a:uLnTx/>
                <a:uFillTx/>
                <a:latin typeface="Helvetica Neue"/>
                <a:cs typeface="Arial"/>
              </a:rPr>
              <a:t>Carbon project</a:t>
            </a:r>
            <a:endParaRPr kumimoji="0" sz="1200" b="0" i="0" u="none" strike="noStrike" kern="0" cap="none" spc="0" normalizeH="0" baseline="0" noProof="0">
              <a:ln>
                <a:noFill/>
              </a:ln>
              <a:solidFill>
                <a:srgbClr val="000000"/>
              </a:solidFill>
              <a:effectLst/>
              <a:uLnTx/>
              <a:uFillTx/>
              <a:latin typeface="Helvetica Neue"/>
              <a:cs typeface="Arial"/>
            </a:endParaRPr>
          </a:p>
        </p:txBody>
      </p:sp>
      <p:pic>
        <p:nvPicPr>
          <p:cNvPr id="85" name="Picture 84">
            <a:extLst>
              <a:ext uri="{FF2B5EF4-FFF2-40B4-BE49-F238E27FC236}">
                <a16:creationId xmlns:a16="http://schemas.microsoft.com/office/drawing/2014/main" id="{91266295-8909-0116-ADF5-42BA6BF47183}"/>
              </a:ext>
            </a:extLst>
          </p:cNvPr>
          <p:cNvPicPr>
            <a:picLocks noChangeAspect="1"/>
          </p:cNvPicPr>
          <p:nvPr/>
        </p:nvPicPr>
        <p:blipFill>
          <a:blip r:embed="rId16"/>
          <a:stretch>
            <a:fillRect/>
          </a:stretch>
        </p:blipFill>
        <p:spPr>
          <a:xfrm>
            <a:off x="3644975" y="5353050"/>
            <a:ext cx="2100263" cy="704850"/>
          </a:xfrm>
          <a:prstGeom prst="rect">
            <a:avLst/>
          </a:prstGeom>
        </p:spPr>
      </p:pic>
      <p:pic>
        <p:nvPicPr>
          <p:cNvPr id="86" name="Picture 85">
            <a:extLst>
              <a:ext uri="{FF2B5EF4-FFF2-40B4-BE49-F238E27FC236}">
                <a16:creationId xmlns:a16="http://schemas.microsoft.com/office/drawing/2014/main" id="{AA83C3EA-1634-5C17-3A34-1695C571CAA0}"/>
              </a:ext>
            </a:extLst>
          </p:cNvPr>
          <p:cNvPicPr>
            <a:picLocks noChangeAspect="1"/>
          </p:cNvPicPr>
          <p:nvPr/>
        </p:nvPicPr>
        <p:blipFill>
          <a:blip r:embed="rId17"/>
          <a:stretch>
            <a:fillRect/>
          </a:stretch>
        </p:blipFill>
        <p:spPr>
          <a:xfrm>
            <a:off x="700416" y="5332540"/>
            <a:ext cx="2688845" cy="792922"/>
          </a:xfrm>
          <a:prstGeom prst="rect">
            <a:avLst/>
          </a:prstGeom>
        </p:spPr>
      </p:pic>
      <p:cxnSp>
        <p:nvCxnSpPr>
          <p:cNvPr id="87" name="Straight Arrow Connector 86">
            <a:extLst>
              <a:ext uri="{FF2B5EF4-FFF2-40B4-BE49-F238E27FC236}">
                <a16:creationId xmlns:a16="http://schemas.microsoft.com/office/drawing/2014/main" id="{878D29C7-3318-E857-611D-A8C1B59D57A0}"/>
              </a:ext>
            </a:extLst>
          </p:cNvPr>
          <p:cNvCxnSpPr>
            <a:cxnSpLocks/>
          </p:cNvCxnSpPr>
          <p:nvPr/>
        </p:nvCxnSpPr>
        <p:spPr>
          <a:xfrm flipH="1" flipV="1">
            <a:off x="1081054" y="4563446"/>
            <a:ext cx="509746" cy="748460"/>
          </a:xfrm>
          <a:prstGeom prst="straightConnector1">
            <a:avLst/>
          </a:prstGeom>
          <a:ln w="6350" cap="flat">
            <a:solidFill>
              <a:srgbClr val="7F7F7F"/>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FDD9EECF-7FCF-7B98-4479-6041BBDE978C}"/>
              </a:ext>
            </a:extLst>
          </p:cNvPr>
          <p:cNvCxnSpPr>
            <a:cxnSpLocks/>
          </p:cNvCxnSpPr>
          <p:nvPr/>
        </p:nvCxnSpPr>
        <p:spPr>
          <a:xfrm flipV="1">
            <a:off x="2361309" y="4691594"/>
            <a:ext cx="196246" cy="640946"/>
          </a:xfrm>
          <a:prstGeom prst="straightConnector1">
            <a:avLst/>
          </a:prstGeom>
          <a:ln w="6350" cap="flat">
            <a:solidFill>
              <a:srgbClr val="7F7F7F"/>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43BAEE5B-C9D0-4EDE-545D-5EB3B88F065F}"/>
              </a:ext>
            </a:extLst>
          </p:cNvPr>
          <p:cNvCxnSpPr>
            <a:cxnSpLocks/>
          </p:cNvCxnSpPr>
          <p:nvPr/>
        </p:nvCxnSpPr>
        <p:spPr>
          <a:xfrm flipH="1" flipV="1">
            <a:off x="3328064" y="4765186"/>
            <a:ext cx="784372" cy="576833"/>
          </a:xfrm>
          <a:prstGeom prst="straightConnector1">
            <a:avLst/>
          </a:prstGeom>
          <a:ln w="6350" cap="flat">
            <a:solidFill>
              <a:srgbClr val="7F7F7F"/>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E4C1E52A-4755-0EDF-22CC-FC3FB337C145}"/>
              </a:ext>
            </a:extLst>
          </p:cNvPr>
          <p:cNvCxnSpPr>
            <a:cxnSpLocks/>
            <a:stCxn id="85" idx="0"/>
          </p:cNvCxnSpPr>
          <p:nvPr/>
        </p:nvCxnSpPr>
        <p:spPr>
          <a:xfrm flipV="1">
            <a:off x="4695107" y="4827246"/>
            <a:ext cx="52124" cy="525804"/>
          </a:xfrm>
          <a:prstGeom prst="straightConnector1">
            <a:avLst/>
          </a:prstGeom>
          <a:ln w="6350" cap="flat">
            <a:solidFill>
              <a:srgbClr val="7F7F7F"/>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01877CEE-09E6-7AAF-F963-B3571C938A78}"/>
              </a:ext>
            </a:extLst>
          </p:cNvPr>
          <p:cNvCxnSpPr>
            <a:cxnSpLocks/>
          </p:cNvCxnSpPr>
          <p:nvPr/>
        </p:nvCxnSpPr>
        <p:spPr>
          <a:xfrm flipV="1">
            <a:off x="5319358" y="4612733"/>
            <a:ext cx="351400" cy="740314"/>
          </a:xfrm>
          <a:prstGeom prst="straightConnector1">
            <a:avLst/>
          </a:prstGeom>
          <a:ln w="6350" cap="flat">
            <a:solidFill>
              <a:srgbClr val="7F7F7F"/>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16CC7235-75BC-EB50-C7E8-7A643BBBC96E}"/>
              </a:ext>
            </a:extLst>
          </p:cNvPr>
          <p:cNvSpPr txBox="1">
            <a:spLocks/>
          </p:cNvSpPr>
          <p:nvPr/>
        </p:nvSpPr>
        <p:spPr>
          <a:xfrm>
            <a:off x="6118379" y="1926140"/>
            <a:ext cx="2591425" cy="4143698"/>
          </a:xfrm>
          <a:prstGeom prst="rect">
            <a:avLst/>
          </a:prstGeom>
          <a:noFill/>
          <a:ln w="6350">
            <a:noFill/>
            <a:miter lim="800000"/>
          </a:ln>
        </p:spPr>
        <p:txBody>
          <a:bodyPr wrap="square">
            <a:spAutoFit/>
          </a:bodyPr>
          <a:lstStyle/>
          <a:p>
            <a:pPr>
              <a:lnSpc>
                <a:spcPct val="107000"/>
              </a:lnSpc>
              <a:spcAft>
                <a:spcPts val="800"/>
              </a:spcAft>
            </a:pPr>
            <a:r>
              <a:rPr kumimoji="0" lang="en-US" sz="1400" b="1" i="0" u="none" strike="noStrike" kern="1200" cap="none" spc="0" normalizeH="0" baseline="0" noProof="0" dirty="0">
                <a:ln>
                  <a:noFill/>
                </a:ln>
                <a:solidFill>
                  <a:srgbClr val="000000"/>
                </a:solidFill>
                <a:effectLst/>
                <a:uLnTx/>
                <a:uFillTx/>
                <a:latin typeface="Helvetica Neue"/>
              </a:rPr>
              <a:t>Investor risks:</a:t>
            </a:r>
          </a:p>
          <a:p>
            <a:pPr marL="171450" marR="0" indent="-171450">
              <a:lnSpc>
                <a:spcPct val="107000"/>
              </a:lnSpc>
              <a:spcBef>
                <a:spcPts val="0"/>
              </a:spcBef>
              <a:spcAft>
                <a:spcPts val="800"/>
              </a:spcAft>
              <a:buFont typeface="Arial" panose="020B0604020202020204" pitchFamily="34" charset="0"/>
              <a:buChar char="•"/>
            </a:pPr>
            <a:r>
              <a:rPr lang="en-US" sz="1400" dirty="0">
                <a:effectLst/>
                <a:latin typeface="Helvetica Neue"/>
                <a:ea typeface="Calibri" panose="020F0502020204030204" pitchFamily="34" charset="0"/>
                <a:cs typeface="Times New Roman" panose="02020603050405020304" pitchFamily="18" charset="0"/>
              </a:rPr>
              <a:t>Complex process to create carbon credits, low market liquidity, scarce financing, inadequate </a:t>
            </a:r>
            <a:r>
              <a:rPr lang="en-US" sz="1400" dirty="0">
                <a:solidFill>
                  <a:srgbClr val="5E5E5E"/>
                </a:solidFill>
                <a:effectLst/>
                <a:latin typeface="Helvetica Neue"/>
                <a:ea typeface="Calibri" panose="020F0502020204030204" pitchFamily="34" charset="0"/>
                <a:cs typeface="Times New Roman" panose="02020603050405020304" pitchFamily="18" charset="0"/>
              </a:rPr>
              <a:t>risk management framework</a:t>
            </a:r>
            <a:r>
              <a:rPr lang="en-US" sz="1400" dirty="0">
                <a:solidFill>
                  <a:srgbClr val="5E5E5E"/>
                </a:solidFill>
                <a:latin typeface="Helvetica Neue"/>
                <a:ea typeface="Calibri" panose="020F0502020204030204" pitchFamily="34" charset="0"/>
                <a:cs typeface="Times New Roman" panose="02020603050405020304" pitchFamily="18" charset="0"/>
              </a:rPr>
              <a:t>, et. etc.</a:t>
            </a:r>
            <a:r>
              <a:rPr lang="en-US" sz="1400" dirty="0">
                <a:effectLst/>
                <a:latin typeface="Helvetica Neue"/>
                <a:ea typeface="Calibri" panose="020F0502020204030204" pitchFamily="34" charset="0"/>
                <a:cs typeface="Times New Roman" panose="02020603050405020304" pitchFamily="18" charset="0"/>
              </a:rPr>
              <a:t>.</a:t>
            </a:r>
          </a:p>
          <a:p>
            <a:pPr marL="171450" marR="0" indent="-171450">
              <a:lnSpc>
                <a:spcPct val="107000"/>
              </a:lnSpc>
              <a:spcBef>
                <a:spcPts val="0"/>
              </a:spcBef>
              <a:spcAft>
                <a:spcPts val="800"/>
              </a:spcAft>
              <a:buFont typeface="Arial" panose="020B0604020202020204" pitchFamily="34" charset="0"/>
              <a:buChar char="•"/>
            </a:pPr>
            <a:r>
              <a:rPr lang="en-US" sz="1400" dirty="0">
                <a:effectLst/>
                <a:latin typeface="Helvetica Neue"/>
                <a:ea typeface="Calibri" panose="020F0502020204030204" pitchFamily="34" charset="0"/>
                <a:cs typeface="Times New Roman" panose="02020603050405020304" pitchFamily="18" charset="0"/>
              </a:rPr>
              <a:t>Change in regulations and policies impacting rights to carbon credits and ability to export.</a:t>
            </a:r>
          </a:p>
          <a:p>
            <a:pPr marL="171450" marR="0" indent="-171450">
              <a:lnSpc>
                <a:spcPct val="107000"/>
              </a:lnSpc>
              <a:spcBef>
                <a:spcPts val="0"/>
              </a:spcBef>
              <a:spcAft>
                <a:spcPts val="800"/>
              </a:spcAft>
              <a:buFont typeface="Arial" panose="020B0604020202020204" pitchFamily="34" charset="0"/>
              <a:buChar char="•"/>
            </a:pPr>
            <a:r>
              <a:rPr lang="en-US" sz="1400" dirty="0">
                <a:effectLst/>
                <a:latin typeface="Helvetica Neue"/>
                <a:ea typeface="Calibri" panose="020F0502020204030204" pitchFamily="34" charset="0"/>
                <a:cs typeface="Times New Roman" panose="02020603050405020304" pitchFamily="18" charset="0"/>
              </a:rPr>
              <a:t>Authorization for Corresponding Adjustment obtained and later revoked by host government </a:t>
            </a:r>
          </a:p>
          <a:p>
            <a:pPr marL="0" marR="0">
              <a:lnSpc>
                <a:spcPct val="107000"/>
              </a:lnSpc>
              <a:spcBef>
                <a:spcPts val="0"/>
              </a:spcBef>
              <a:spcAft>
                <a:spcPts val="800"/>
              </a:spcAft>
            </a:pPr>
            <a:endParaRPr lang="en-US" sz="1200" dirty="0">
              <a:effectLst/>
              <a:latin typeface="Helvetica Neue"/>
              <a:ea typeface="Calibri" panose="020F0502020204030204" pitchFamily="34" charset="0"/>
              <a:cs typeface="Times New Roman" panose="02020603050405020304" pitchFamily="18" charset="0"/>
            </a:endParaRPr>
          </a:p>
        </p:txBody>
      </p:sp>
      <p:sp>
        <p:nvSpPr>
          <p:cNvPr id="93" name="TextBox 92">
            <a:extLst>
              <a:ext uri="{FF2B5EF4-FFF2-40B4-BE49-F238E27FC236}">
                <a16:creationId xmlns:a16="http://schemas.microsoft.com/office/drawing/2014/main" id="{58D4AAD7-FFAE-ECBC-094C-F050AC4A951A}"/>
              </a:ext>
            </a:extLst>
          </p:cNvPr>
          <p:cNvSpPr txBox="1"/>
          <p:nvPr/>
        </p:nvSpPr>
        <p:spPr>
          <a:xfrm>
            <a:off x="8709804" y="1926140"/>
            <a:ext cx="3192089" cy="132343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Helvetica Neue"/>
              </a:rPr>
              <a:t>World Bank activities</a:t>
            </a:r>
            <a:r>
              <a:rPr kumimoji="0" lang="en-US" sz="1400" b="1" i="0" u="none" strike="noStrike" kern="1200" cap="none" spc="0" normalizeH="0" baseline="0" noProof="0" dirty="0">
                <a:ln>
                  <a:noFill/>
                </a:ln>
                <a:solidFill>
                  <a:srgbClr val="000000"/>
                </a:solidFill>
                <a:effectLst/>
                <a:uLnTx/>
                <a:uFillTx/>
                <a:latin typeface="Helvetica Neue"/>
              </a:rPr>
              <a:t>: </a:t>
            </a:r>
          </a:p>
          <a:p>
            <a:pPr marL="0" marR="0" lvl="0" indent="0" algn="l" defTabSz="914400" rtl="0" eaLnBrk="1" fontAlgn="auto" latinLnBrk="0" hangingPunct="1">
              <a:lnSpc>
                <a:spcPct val="100000"/>
              </a:lnSpc>
              <a:spcBef>
                <a:spcPts val="0"/>
              </a:spcBef>
              <a:spcAft>
                <a:spcPts val="0"/>
              </a:spcAft>
              <a:buClrTx/>
              <a:buSzPts val="1000"/>
              <a:buFontTx/>
              <a:buNone/>
              <a:tabLst>
                <a:tab pos="457200" algn="l"/>
              </a:tabLst>
              <a:defRPr/>
            </a:pPr>
            <a:r>
              <a:rPr kumimoji="0" lang="en-US" sz="1100" i="0" u="none" strike="noStrike" kern="1200" cap="none" spc="0" normalizeH="0" baseline="0" noProof="0" dirty="0">
                <a:ln>
                  <a:noFill/>
                </a:ln>
                <a:solidFill>
                  <a:srgbClr val="000000"/>
                </a:solidFill>
                <a:effectLst/>
                <a:uLnTx/>
                <a:uFillTx/>
                <a:latin typeface="Helvetica Neue"/>
                <a:ea typeface="Times New Roman" panose="02020603050405020304" pitchFamily="18" charset="0"/>
              </a:rPr>
              <a:t>Building for a transparent market with effective institutions (e.g., PMI) and efficient infrastructure (e.g., Climate Warehouse). Catalyzing and pooling public sector capital, e.g., SCALE. New methodologies</a:t>
            </a:r>
            <a:r>
              <a:rPr kumimoji="0" lang="en-US" sz="1100" i="0" u="none" strike="noStrike" kern="1200" cap="none" spc="0" normalizeH="0" noProof="0" dirty="0">
                <a:ln>
                  <a:noFill/>
                </a:ln>
                <a:solidFill>
                  <a:srgbClr val="000000"/>
                </a:solidFill>
                <a:effectLst/>
                <a:uLnTx/>
                <a:uFillTx/>
                <a:latin typeface="Helvetica Neue"/>
                <a:ea typeface="Times New Roman" panose="02020603050405020304" pitchFamily="18" charset="0"/>
              </a:rPr>
              <a:t> for e.g. Just Energy Transition and new approaches, e.g., REDD+</a:t>
            </a:r>
            <a:endParaRPr kumimoji="0" lang="en-US" sz="1100" i="0" u="none" strike="noStrike" kern="1200" cap="none" spc="0" normalizeH="0" baseline="0" noProof="0" dirty="0">
              <a:ln>
                <a:noFill/>
              </a:ln>
              <a:solidFill>
                <a:srgbClr val="000000"/>
              </a:solidFill>
              <a:effectLst/>
              <a:uLnTx/>
              <a:uFillTx/>
              <a:latin typeface="Helvetica Neue"/>
              <a:ea typeface="Calibri" panose="020F0502020204030204" pitchFamily="34" charset="0"/>
            </a:endParaRPr>
          </a:p>
        </p:txBody>
      </p:sp>
      <p:sp>
        <p:nvSpPr>
          <p:cNvPr id="94" name="TextBox 93">
            <a:extLst>
              <a:ext uri="{FF2B5EF4-FFF2-40B4-BE49-F238E27FC236}">
                <a16:creationId xmlns:a16="http://schemas.microsoft.com/office/drawing/2014/main" id="{2358F4CB-0584-55D3-2942-449C15118160}"/>
              </a:ext>
            </a:extLst>
          </p:cNvPr>
          <p:cNvSpPr txBox="1"/>
          <p:nvPr/>
        </p:nvSpPr>
        <p:spPr>
          <a:xfrm>
            <a:off x="8724878" y="3287137"/>
            <a:ext cx="3177016" cy="98488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Helvetica Neue"/>
              </a:rPr>
              <a:t>IFC products</a:t>
            </a:r>
            <a:r>
              <a:rPr kumimoji="0" lang="en-US" sz="1400" b="1" i="0" u="none" strike="noStrike" kern="1200" cap="none" spc="0" normalizeH="0" baseline="0" noProof="0" dirty="0">
                <a:ln>
                  <a:noFill/>
                </a:ln>
                <a:solidFill>
                  <a:srgbClr val="000000"/>
                </a:solidFill>
                <a:effectLst/>
                <a:uLnTx/>
                <a:uFillTx/>
                <a:latin typeface="Helvetica Neue"/>
              </a:rPr>
              <a:t>: </a:t>
            </a:r>
          </a:p>
          <a:p>
            <a:pPr marL="0" marR="0" lvl="0" indent="0" algn="l" defTabSz="914400" rtl="0" eaLnBrk="1" fontAlgn="auto" latinLnBrk="0" hangingPunct="1">
              <a:lnSpc>
                <a:spcPct val="100000"/>
              </a:lnSpc>
              <a:spcBef>
                <a:spcPts val="0"/>
              </a:spcBef>
              <a:spcAft>
                <a:spcPts val="0"/>
              </a:spcAft>
              <a:buClrTx/>
              <a:buSzPts val="1000"/>
              <a:buFontTx/>
              <a:buNone/>
              <a:tabLst>
                <a:tab pos="457200" algn="l"/>
              </a:tabLst>
              <a:defRPr/>
            </a:pPr>
            <a:r>
              <a:rPr kumimoji="0" lang="en-US" sz="1100" i="0" u="none" strike="noStrike" kern="1200" cap="none" spc="0" normalizeH="0" baseline="0" noProof="0" dirty="0">
                <a:ln>
                  <a:noFill/>
                </a:ln>
                <a:solidFill>
                  <a:srgbClr val="000000"/>
                </a:solidFill>
                <a:effectLst/>
                <a:uLnTx/>
                <a:uFillTx/>
                <a:latin typeface="Helvetica Neue"/>
                <a:ea typeface="Times New Roman" panose="02020603050405020304" pitchFamily="18" charset="0"/>
              </a:rPr>
              <a:t>Finding right partners to invest. Creating </a:t>
            </a:r>
            <a:r>
              <a:rPr lang="en-US" sz="1100" dirty="0">
                <a:solidFill>
                  <a:srgbClr val="000000"/>
                </a:solidFill>
                <a:latin typeface="Helvetica Neue"/>
                <a:ea typeface="Times New Roman" panose="02020603050405020304" pitchFamily="18" charset="0"/>
              </a:rPr>
              <a:t>financial products (Carbon Delivery Guarantee to mitigate project and country risk). </a:t>
            </a:r>
            <a:r>
              <a:rPr kumimoji="0" lang="en-US" sz="1100" i="0" u="none" strike="noStrike" kern="1200" cap="none" spc="0" normalizeH="0" baseline="0" noProof="0" dirty="0">
                <a:ln>
                  <a:noFill/>
                </a:ln>
                <a:solidFill>
                  <a:srgbClr val="000000"/>
                </a:solidFill>
                <a:effectLst/>
                <a:uLnTx/>
                <a:uFillTx/>
                <a:latin typeface="Helvetica Neue"/>
                <a:ea typeface="Times New Roman" panose="02020603050405020304" pitchFamily="18" charset="0"/>
              </a:rPr>
              <a:t>Catalyzing and pooling private capital</a:t>
            </a:r>
          </a:p>
        </p:txBody>
      </p:sp>
      <p:cxnSp>
        <p:nvCxnSpPr>
          <p:cNvPr id="112" name="LineBasicDefault 27">
            <a:extLst>
              <a:ext uri="{FF2B5EF4-FFF2-40B4-BE49-F238E27FC236}">
                <a16:creationId xmlns:a16="http://schemas.microsoft.com/office/drawing/2014/main" id="{1537B910-2F98-D571-2560-8D22978C0945}"/>
              </a:ext>
            </a:extLst>
          </p:cNvPr>
          <p:cNvCxnSpPr>
            <a:cxnSpLocks/>
          </p:cNvCxnSpPr>
          <p:nvPr>
            <p:custDataLst>
              <p:tags r:id="rId7"/>
            </p:custDataLst>
          </p:nvPr>
        </p:nvCxnSpPr>
        <p:spPr>
          <a:xfrm>
            <a:off x="6096000" y="1750653"/>
            <a:ext cx="7306" cy="4307247"/>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40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93" grpId="0" animBg="1"/>
      <p:bldP spid="9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6A4F00-0353-4C0C-DF5B-2E6C0F36C976}"/>
              </a:ext>
            </a:extLst>
          </p:cNvPr>
          <p:cNvSpPr>
            <a:spLocks noGrp="1"/>
          </p:cNvSpPr>
          <p:nvPr>
            <p:ph type="title"/>
          </p:nvPr>
        </p:nvSpPr>
        <p:spPr>
          <a:xfrm>
            <a:off x="352425" y="274684"/>
            <a:ext cx="11487150" cy="1325563"/>
          </a:xfrm>
        </p:spPr>
        <p:txBody>
          <a:bodyPr/>
          <a:lstStyle/>
          <a:p>
            <a:r>
              <a:rPr lang="es-419" sz="4800" dirty="0"/>
              <a:t>Conclusiones</a:t>
            </a:r>
          </a:p>
        </p:txBody>
      </p:sp>
      <p:sp>
        <p:nvSpPr>
          <p:cNvPr id="8" name="TextBox 7">
            <a:extLst>
              <a:ext uri="{FF2B5EF4-FFF2-40B4-BE49-F238E27FC236}">
                <a16:creationId xmlns:a16="http://schemas.microsoft.com/office/drawing/2014/main" id="{DB86BA72-6355-5257-F3C8-AE4B7C2E03C4}"/>
              </a:ext>
            </a:extLst>
          </p:cNvPr>
          <p:cNvSpPr txBox="1"/>
          <p:nvPr/>
        </p:nvSpPr>
        <p:spPr>
          <a:xfrm>
            <a:off x="912135" y="1425300"/>
            <a:ext cx="10142145" cy="4493538"/>
          </a:xfrm>
          <a:prstGeom prst="rect">
            <a:avLst/>
          </a:prstGeom>
          <a:noFill/>
        </p:spPr>
        <p:txBody>
          <a:bodyPr wrap="square">
            <a:spAutoFit/>
          </a:bodyPr>
          <a:lstStyle/>
          <a:p>
            <a:pPr marL="285750" indent="-285750">
              <a:buFont typeface="Arial" panose="020B0604020202020204" pitchFamily="34" charset="0"/>
              <a:buChar char="•"/>
            </a:pPr>
            <a:r>
              <a:rPr lang="es-ES" sz="2200" dirty="0">
                <a:latin typeface="Merriweather Light" panose="00000400000000000000" pitchFamily="2" charset="0"/>
              </a:rPr>
              <a:t>El </a:t>
            </a:r>
            <a:r>
              <a:rPr lang="es-ES" sz="2200" b="1">
                <a:latin typeface="Merriweather Light" panose="00000400000000000000" pitchFamily="2" charset="0"/>
              </a:rPr>
              <a:t>financiamiento climático debe crecer rápidamente </a:t>
            </a:r>
            <a:r>
              <a:rPr lang="es-ES" sz="2200" dirty="0">
                <a:latin typeface="Merriweather Light" panose="00000400000000000000" pitchFamily="2" charset="0"/>
              </a:rPr>
              <a:t>para abordar el desafío climático; los </a:t>
            </a:r>
            <a:r>
              <a:rPr lang="es-ES" sz="2200" b="1">
                <a:latin typeface="Merriweather Light" panose="00000400000000000000" pitchFamily="2" charset="0"/>
              </a:rPr>
              <a:t>mercados de carbono pueden ayudar</a:t>
            </a:r>
            <a:r>
              <a:rPr lang="es-ES" sz="2200" dirty="0">
                <a:latin typeface="Merriweather Light" panose="00000400000000000000" pitchFamily="2" charset="0"/>
              </a:rPr>
              <a:t>.</a:t>
            </a:r>
          </a:p>
          <a:p>
            <a:pPr marL="285750" indent="-285750">
              <a:buFont typeface="Arial" panose="020B0604020202020204" pitchFamily="34" charset="0"/>
              <a:buChar char="•"/>
            </a:pPr>
            <a:endParaRPr lang="es-ES" sz="2200" dirty="0">
              <a:latin typeface="Merriweather Light" panose="00000400000000000000" pitchFamily="2" charset="0"/>
            </a:endParaRPr>
          </a:p>
          <a:p>
            <a:pPr marL="285750" indent="-285750">
              <a:buFont typeface="Arial" panose="020B0604020202020204" pitchFamily="34" charset="0"/>
              <a:buChar char="•"/>
            </a:pPr>
            <a:r>
              <a:rPr lang="es-ES" sz="2200" dirty="0">
                <a:latin typeface="Merriweather Light" panose="00000400000000000000" pitchFamily="2" charset="0"/>
              </a:rPr>
              <a:t>El </a:t>
            </a:r>
            <a:r>
              <a:rPr lang="es-ES" sz="2200" b="1">
                <a:latin typeface="Merriweather Light" panose="00000400000000000000" pitchFamily="2" charset="0"/>
              </a:rPr>
              <a:t>riesgo reputacional </a:t>
            </a:r>
            <a:r>
              <a:rPr lang="es-ES" sz="2200" dirty="0">
                <a:latin typeface="Merriweather Light" panose="00000400000000000000" pitchFamily="2" charset="0"/>
              </a:rPr>
              <a:t>es el desafío clave para el crecimiento de los mercados de carbono y el flujo de capital privado.</a:t>
            </a:r>
          </a:p>
          <a:p>
            <a:pPr marL="285750" indent="-285750">
              <a:buFont typeface="Arial" panose="020B0604020202020204" pitchFamily="34" charset="0"/>
              <a:buChar char="•"/>
            </a:pPr>
            <a:endParaRPr lang="es-ES" sz="2200" dirty="0">
              <a:latin typeface="Merriweather Light" panose="00000400000000000000" pitchFamily="2" charset="0"/>
            </a:endParaRPr>
          </a:p>
          <a:p>
            <a:pPr marL="285750" indent="-285750">
              <a:buFont typeface="Arial" panose="020B0604020202020204" pitchFamily="34" charset="0"/>
              <a:buChar char="•"/>
            </a:pPr>
            <a:r>
              <a:rPr lang="es-ES" sz="2200" dirty="0">
                <a:latin typeface="Merriweather Light" panose="00000400000000000000" pitchFamily="2" charset="0"/>
              </a:rPr>
              <a:t>Los riesgos clave se pueden manejar </a:t>
            </a:r>
            <a:r>
              <a:rPr lang="es-ES" sz="2200" b="1">
                <a:latin typeface="Merriweather Light" panose="00000400000000000000" pitchFamily="2" charset="0"/>
              </a:rPr>
              <a:t>aumentando la integridad</a:t>
            </a:r>
            <a:r>
              <a:rPr lang="es-ES" sz="2200" dirty="0">
                <a:latin typeface="Merriweather Light" panose="00000400000000000000" pitchFamily="2" charset="0"/>
              </a:rPr>
              <a:t>, pero esto puede resultar en la complejidad de las reglas del mercado de carbono.</a:t>
            </a:r>
          </a:p>
          <a:p>
            <a:pPr marL="285750" indent="-285750">
              <a:buFont typeface="Arial" panose="020B0604020202020204" pitchFamily="34" charset="0"/>
              <a:buChar char="•"/>
            </a:pPr>
            <a:endParaRPr lang="es-ES" sz="2200" dirty="0">
              <a:latin typeface="Merriweather Light" panose="00000400000000000000" pitchFamily="2" charset="0"/>
            </a:endParaRPr>
          </a:p>
          <a:p>
            <a:pPr marL="285750" indent="-285750">
              <a:buFont typeface="Arial" panose="020B0604020202020204" pitchFamily="34" charset="0"/>
              <a:buChar char="•"/>
            </a:pPr>
            <a:r>
              <a:rPr lang="es-ES" sz="2200" dirty="0">
                <a:latin typeface="Merriweather Light" panose="00000400000000000000" pitchFamily="2" charset="0"/>
              </a:rPr>
              <a:t>Los </a:t>
            </a:r>
            <a:r>
              <a:rPr lang="es-ES" sz="2200" b="1">
                <a:latin typeface="Merriweather Light" panose="00000400000000000000" pitchFamily="2" charset="0"/>
              </a:rPr>
              <a:t>emisores de estándares, los gobiernos, y las instituciones multilaterales </a:t>
            </a:r>
            <a:r>
              <a:rPr lang="es-ES" sz="2200" dirty="0">
                <a:latin typeface="Merriweather Light" panose="00000400000000000000" pitchFamily="2" charset="0"/>
              </a:rPr>
              <a:t>tienen un papel importante que desempeñar para ayudar a aumentar los mercados de carbono para el capital privado.</a:t>
            </a:r>
            <a:endParaRPr lang="en-US" sz="2200" dirty="0">
              <a:latin typeface="Merriweather Light" panose="00000400000000000000" pitchFamily="2" charset="0"/>
            </a:endParaRPr>
          </a:p>
        </p:txBody>
      </p:sp>
    </p:spTree>
    <p:extLst>
      <p:ext uri="{BB962C8B-B14F-4D97-AF65-F5344CB8AC3E}">
        <p14:creationId xmlns:p14="http://schemas.microsoft.com/office/powerpoint/2010/main" val="3096293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p&#10;&#10;Description automatically generated">
            <a:extLst>
              <a:ext uri="{FF2B5EF4-FFF2-40B4-BE49-F238E27FC236}">
                <a16:creationId xmlns:a16="http://schemas.microsoft.com/office/drawing/2014/main" id="{72BEA8F3-F6BC-4E27-A7E3-425B3B5096ED}"/>
              </a:ext>
            </a:extLst>
          </p:cNvPr>
          <p:cNvPicPr>
            <a:picLocks noChangeAspect="1"/>
          </p:cNvPicPr>
          <p:nvPr/>
        </p:nvPicPr>
        <p:blipFill rotWithShape="1">
          <a:blip r:embed="rId2">
            <a:extLst>
              <a:ext uri="{28A0092B-C50C-407E-A947-70E740481C1C}">
                <a14:useLocalDpi xmlns:a14="http://schemas.microsoft.com/office/drawing/2010/main" val="0"/>
              </a:ext>
            </a:extLst>
          </a:blip>
          <a:srcRect l="18137" t="79671" r="21650" b="7654"/>
          <a:stretch/>
        </p:blipFill>
        <p:spPr>
          <a:xfrm>
            <a:off x="2941250" y="6276623"/>
            <a:ext cx="6992973" cy="838126"/>
          </a:xfrm>
          <a:prstGeom prst="rect">
            <a:avLst/>
          </a:prstGeom>
        </p:spPr>
      </p:pic>
      <p:pic>
        <p:nvPicPr>
          <p:cNvPr id="3" name="Picture 2">
            <a:extLst>
              <a:ext uri="{FF2B5EF4-FFF2-40B4-BE49-F238E27FC236}">
                <a16:creationId xmlns:a16="http://schemas.microsoft.com/office/drawing/2014/main" id="{7BE2C66E-92F8-416C-928A-AF65A4012224}"/>
              </a:ext>
            </a:extLst>
          </p:cNvPr>
          <p:cNvPicPr>
            <a:picLocks noChangeAspect="1"/>
          </p:cNvPicPr>
          <p:nvPr/>
        </p:nvPicPr>
        <p:blipFill rotWithShape="1">
          <a:blip r:embed="rId3">
            <a:extLst>
              <a:ext uri="{28A0092B-C50C-407E-A947-70E740481C1C}">
                <a14:useLocalDpi xmlns:a14="http://schemas.microsoft.com/office/drawing/2010/main" val="0"/>
              </a:ext>
            </a:extLst>
          </a:blip>
          <a:srcRect l="3655" t="8851" r="4546" b="20856"/>
          <a:stretch/>
        </p:blipFill>
        <p:spPr>
          <a:xfrm>
            <a:off x="0" y="0"/>
            <a:ext cx="12067822" cy="5801230"/>
          </a:xfrm>
          <a:prstGeom prst="rect">
            <a:avLst/>
          </a:prstGeom>
          <a:noFill/>
        </p:spPr>
      </p:pic>
      <p:graphicFrame>
        <p:nvGraphicFramePr>
          <p:cNvPr id="6" name="Chart 5">
            <a:extLst>
              <a:ext uri="{FF2B5EF4-FFF2-40B4-BE49-F238E27FC236}">
                <a16:creationId xmlns:a16="http://schemas.microsoft.com/office/drawing/2014/main" id="{B759530C-A9FF-4895-AD4F-9E8467FB1604}"/>
              </a:ext>
            </a:extLst>
          </p:cNvPr>
          <p:cNvGraphicFramePr/>
          <p:nvPr>
            <p:extLst>
              <p:ext uri="{D42A27DB-BD31-4B8C-83A1-F6EECF244321}">
                <p14:modId xmlns:p14="http://schemas.microsoft.com/office/powerpoint/2010/main" val="2444036571"/>
              </p:ext>
            </p:extLst>
          </p:nvPr>
        </p:nvGraphicFramePr>
        <p:xfrm>
          <a:off x="-1214566" y="20786"/>
          <a:ext cx="4234426" cy="1866900"/>
        </p:xfrm>
        <a:graphic>
          <a:graphicData uri="http://schemas.openxmlformats.org/drawingml/2006/chart">
            <c:chart xmlns:c="http://schemas.openxmlformats.org/drawingml/2006/chart" xmlns:r="http://schemas.openxmlformats.org/officeDocument/2006/relationships" r:id="rId4"/>
          </a:graphicData>
        </a:graphic>
      </p:graphicFrame>
      <p:sp>
        <p:nvSpPr>
          <p:cNvPr id="5" name="Content Placeholder 2">
            <a:extLst>
              <a:ext uri="{FF2B5EF4-FFF2-40B4-BE49-F238E27FC236}">
                <a16:creationId xmlns:a16="http://schemas.microsoft.com/office/drawing/2014/main" id="{22FDC530-B4C8-40B5-989B-B109F45BF801}"/>
              </a:ext>
            </a:extLst>
          </p:cNvPr>
          <p:cNvSpPr>
            <a:spLocks noGrp="1"/>
          </p:cNvSpPr>
          <p:nvPr>
            <p:ph idx="1"/>
          </p:nvPr>
        </p:nvSpPr>
        <p:spPr>
          <a:xfrm>
            <a:off x="3785789" y="5354322"/>
            <a:ext cx="8345408" cy="1021889"/>
          </a:xfrm>
          <a:solidFill>
            <a:schemeClr val="accent4">
              <a:lumMod val="20000"/>
              <a:lumOff val="80000"/>
            </a:schemeClr>
          </a:solidFill>
        </p:spPr>
        <p:txBody>
          <a:bodyPr>
            <a:normAutofit fontScale="77500" lnSpcReduction="20000"/>
          </a:bodyPr>
          <a:lstStyle/>
          <a:p>
            <a:pPr>
              <a:spcBef>
                <a:spcPts val="1200"/>
              </a:spcBef>
              <a:spcAft>
                <a:spcPts val="400"/>
              </a:spcAft>
            </a:pPr>
            <a:r>
              <a:rPr lang="es-419" sz="1600" dirty="0"/>
              <a:t>68 instrumentos (impuestos y sistemas de comercio de emisiones) en operación </a:t>
            </a:r>
          </a:p>
          <a:p>
            <a:pPr lvl="1">
              <a:buFont typeface="Symbol" panose="05050102010706020507" pitchFamily="18" charset="2"/>
              <a:buChar char=""/>
            </a:pPr>
            <a:r>
              <a:rPr lang="es-419" sz="1400" dirty="0"/>
              <a:t>Nuevos instrumentos en Uruguay y América del Norte (Oregón, New Brunswick, Ontario)</a:t>
            </a:r>
          </a:p>
          <a:p>
            <a:pPr lvl="1">
              <a:buFont typeface="Symbol" panose="05050102010706020507" pitchFamily="18" charset="2"/>
              <a:buChar char=""/>
            </a:pPr>
            <a:r>
              <a:rPr lang="es-419" sz="1400" dirty="0"/>
              <a:t>Nuevos instrumentos previstos en Indonesia, Austria, y Estado de Washington</a:t>
            </a:r>
          </a:p>
          <a:p>
            <a:r>
              <a:rPr lang="es-419" sz="1600" dirty="0"/>
              <a:t>Otros desarrollos incluyen mecanismos </a:t>
            </a:r>
            <a:r>
              <a:rPr lang="es-ES" sz="1600" dirty="0"/>
              <a:t>transfronterizos para la fijación del precio al carbono (</a:t>
            </a:r>
            <a:r>
              <a:rPr lang="es-ES" sz="1600" dirty="0" err="1"/>
              <a:t>e.g</a:t>
            </a:r>
            <a:r>
              <a:rPr lang="es-ES" sz="1600" dirty="0"/>
              <a:t>., CBAM)</a:t>
            </a:r>
            <a:endParaRPr lang="en-US" sz="1600" dirty="0"/>
          </a:p>
        </p:txBody>
      </p:sp>
      <p:sp>
        <p:nvSpPr>
          <p:cNvPr id="7" name="TextBox 6">
            <a:extLst>
              <a:ext uri="{FF2B5EF4-FFF2-40B4-BE49-F238E27FC236}">
                <a16:creationId xmlns:a16="http://schemas.microsoft.com/office/drawing/2014/main" id="{8CE55EC9-562B-4C81-8AFD-0722AEEBB600}"/>
              </a:ext>
            </a:extLst>
          </p:cNvPr>
          <p:cNvSpPr txBox="1"/>
          <p:nvPr/>
        </p:nvSpPr>
        <p:spPr>
          <a:xfrm>
            <a:off x="1689743" y="115677"/>
            <a:ext cx="1856168" cy="646331"/>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23% de las </a:t>
            </a:r>
            <a:r>
              <a:rPr kumimoji="0" lang="es-419" sz="1200" b="1" i="0" u="none" strike="noStrike" kern="1200" cap="none" spc="0" normalizeH="0" baseline="0" dirty="0">
                <a:ln>
                  <a:noFill/>
                </a:ln>
                <a:solidFill>
                  <a:prstClr val="black"/>
                </a:solidFill>
                <a:effectLst/>
                <a:uLnTx/>
                <a:uFillTx/>
                <a:latin typeface="Poppins" panose="00000500000000000000" pitchFamily="2" charset="0"/>
                <a:ea typeface="+mn-ea"/>
                <a:cs typeface="Poppins" panose="00000500000000000000" pitchFamily="2" charset="0"/>
              </a:rPr>
              <a:t>emisiones globales de GEI cubiertas</a:t>
            </a:r>
          </a:p>
        </p:txBody>
      </p:sp>
    </p:spTree>
    <p:extLst>
      <p:ext uri="{BB962C8B-B14F-4D97-AF65-F5344CB8AC3E}">
        <p14:creationId xmlns:p14="http://schemas.microsoft.com/office/powerpoint/2010/main" val="3099099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EC3F8-2804-9593-5A8C-BA55F9EF63FF}"/>
              </a:ext>
            </a:extLst>
          </p:cNvPr>
          <p:cNvSpPr>
            <a:spLocks noGrp="1"/>
          </p:cNvSpPr>
          <p:nvPr>
            <p:ph type="title"/>
          </p:nvPr>
        </p:nvSpPr>
        <p:spPr>
          <a:xfrm>
            <a:off x="3307723" y="2879001"/>
            <a:ext cx="5576554" cy="636433"/>
          </a:xfrm>
          <a:prstGeom prst="rect">
            <a:avLst/>
          </a:prstGeom>
        </p:spPr>
        <p:txBody>
          <a:bodyPr vert="horz" lIns="91440" tIns="45720" rIns="91440" bIns="45720" rtlCol="0" anchor="b">
            <a:noAutofit/>
          </a:bodyPr>
          <a:lstStyle/>
          <a:p>
            <a:pPr algn="ctr">
              <a:lnSpc>
                <a:spcPct val="100000"/>
              </a:lnSpc>
            </a:pPr>
            <a:r>
              <a:rPr lang="en-US" sz="6000" dirty="0">
                <a:solidFill>
                  <a:schemeClr val="accent5">
                    <a:lumMod val="50000"/>
                  </a:schemeClr>
                </a:solidFill>
              </a:rPr>
              <a:t>Gracias</a:t>
            </a:r>
            <a:endParaRPr lang="en-US" b="1" dirty="0">
              <a:solidFill>
                <a:schemeClr val="accent1">
                  <a:lumMod val="75000"/>
                </a:schemeClr>
              </a:solidFill>
            </a:endParaRPr>
          </a:p>
        </p:txBody>
      </p:sp>
      <p:sp>
        <p:nvSpPr>
          <p:cNvPr id="3" name="Subtitle 8">
            <a:extLst>
              <a:ext uri="{FF2B5EF4-FFF2-40B4-BE49-F238E27FC236}">
                <a16:creationId xmlns:a16="http://schemas.microsoft.com/office/drawing/2014/main" id="{7643D5B6-FCFE-B516-74C7-721C9DEA3ABA}"/>
              </a:ext>
            </a:extLst>
          </p:cNvPr>
          <p:cNvSpPr txBox="1">
            <a:spLocks/>
          </p:cNvSpPr>
          <p:nvPr/>
        </p:nvSpPr>
        <p:spPr>
          <a:xfrm>
            <a:off x="347603" y="4698144"/>
            <a:ext cx="4432627" cy="9975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erriweather Light" panose="000004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rriweather Light" panose="000004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erriweather Light" panose="000004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rriweather Light" panose="000004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rriweather Light" panose="000004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s-419" sz="1800" i="1" dirty="0"/>
              <a:t>Marcos Castro</a:t>
            </a:r>
          </a:p>
          <a:p>
            <a:pPr marL="0" indent="0">
              <a:spcBef>
                <a:spcPts val="0"/>
              </a:spcBef>
              <a:spcAft>
                <a:spcPts val="600"/>
              </a:spcAft>
              <a:buNone/>
            </a:pPr>
            <a:r>
              <a:rPr lang="es-419" sz="1800" i="1" dirty="0"/>
              <a:t>Especialista Senior en Cambio Climático</a:t>
            </a:r>
          </a:p>
          <a:p>
            <a:pPr marL="0" indent="0">
              <a:spcBef>
                <a:spcPts val="0"/>
              </a:spcBef>
              <a:spcAft>
                <a:spcPts val="600"/>
              </a:spcAft>
              <a:buNone/>
            </a:pPr>
            <a:r>
              <a:rPr lang="es-419" sz="1800" i="1" dirty="0"/>
              <a:t>Banco Mundial</a:t>
            </a:r>
            <a:endParaRPr lang="en-US" sz="1800" i="1" dirty="0"/>
          </a:p>
        </p:txBody>
      </p:sp>
      <p:pic>
        <p:nvPicPr>
          <p:cNvPr id="4" name="Picture 3">
            <a:extLst>
              <a:ext uri="{FF2B5EF4-FFF2-40B4-BE49-F238E27FC236}">
                <a16:creationId xmlns:a16="http://schemas.microsoft.com/office/drawing/2014/main" id="{177C038D-BEB5-0638-0F77-EC7E23A23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03" y="5813369"/>
            <a:ext cx="2343598" cy="459872"/>
          </a:xfrm>
          <a:prstGeom prst="rect">
            <a:avLst/>
          </a:prstGeom>
        </p:spPr>
      </p:pic>
    </p:spTree>
    <p:extLst>
      <p:ext uri="{BB962C8B-B14F-4D97-AF65-F5344CB8AC3E}">
        <p14:creationId xmlns:p14="http://schemas.microsoft.com/office/powerpoint/2010/main" val="853677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 histogram&#10;&#10;Description automatically generated">
            <a:extLst>
              <a:ext uri="{FF2B5EF4-FFF2-40B4-BE49-F238E27FC236}">
                <a16:creationId xmlns:a16="http://schemas.microsoft.com/office/drawing/2014/main" id="{7EDA5546-4C0B-4B77-9B1E-C5C10D2F71C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457200"/>
            <a:ext cx="11464884" cy="5849939"/>
          </a:xfrm>
        </p:spPr>
      </p:pic>
      <p:sp>
        <p:nvSpPr>
          <p:cNvPr id="3" name="TextBox 2">
            <a:extLst>
              <a:ext uri="{FF2B5EF4-FFF2-40B4-BE49-F238E27FC236}">
                <a16:creationId xmlns:a16="http://schemas.microsoft.com/office/drawing/2014/main" id="{5819C132-3200-7B41-7DBB-582836E39747}"/>
              </a:ext>
            </a:extLst>
          </p:cNvPr>
          <p:cNvSpPr txBox="1"/>
          <p:nvPr/>
        </p:nvSpPr>
        <p:spPr>
          <a:xfrm rot="16200000">
            <a:off x="-513090" y="2938630"/>
            <a:ext cx="1956627" cy="338554"/>
          </a:xfrm>
          <a:prstGeom prst="rect">
            <a:avLst/>
          </a:prstGeom>
          <a:solidFill>
            <a:schemeClr val="bg1"/>
          </a:solidFill>
        </p:spPr>
        <p:txBody>
          <a:bodyPr wrap="square" rtlCol="0">
            <a:spAutoFit/>
          </a:bodyPr>
          <a:lstStyle/>
          <a:p>
            <a:r>
              <a:rPr lang="es-419" sz="1600" dirty="0">
                <a:latin typeface="Lao UI" panose="020B0502040204020203" pitchFamily="34" charset="0"/>
                <a:cs typeface="Lao UI" panose="020B0502040204020203" pitchFamily="34" charset="0"/>
              </a:rPr>
              <a:t>Precio del carbono</a:t>
            </a:r>
          </a:p>
        </p:txBody>
      </p:sp>
      <p:sp>
        <p:nvSpPr>
          <p:cNvPr id="2" name="Title 1">
            <a:extLst>
              <a:ext uri="{FF2B5EF4-FFF2-40B4-BE49-F238E27FC236}">
                <a16:creationId xmlns:a16="http://schemas.microsoft.com/office/drawing/2014/main" id="{BB470C2E-EDF0-4943-BAAC-CD9299CA1EF7}"/>
              </a:ext>
            </a:extLst>
          </p:cNvPr>
          <p:cNvSpPr>
            <a:spLocks noGrp="1"/>
          </p:cNvSpPr>
          <p:nvPr>
            <p:ph type="title"/>
          </p:nvPr>
        </p:nvSpPr>
        <p:spPr>
          <a:xfrm>
            <a:off x="323850" y="-91325"/>
            <a:ext cx="11487150" cy="1325563"/>
          </a:xfrm>
        </p:spPr>
        <p:txBody>
          <a:bodyPr/>
          <a:lstStyle/>
          <a:p>
            <a:r>
              <a:rPr lang="es-419" sz="2800">
                <a:solidFill>
                  <a:schemeClr val="accent5">
                    <a:lumMod val="50000"/>
                  </a:schemeClr>
                </a:solidFill>
              </a:rPr>
              <a:t>Precios de los ‘permisos’ en los Sistemas de Comercio de Emisiones (ETS) alcanzan niveles récord</a:t>
            </a:r>
          </a:p>
        </p:txBody>
      </p:sp>
      <p:sp>
        <p:nvSpPr>
          <p:cNvPr id="4" name="TextBox 3">
            <a:extLst>
              <a:ext uri="{FF2B5EF4-FFF2-40B4-BE49-F238E27FC236}">
                <a16:creationId xmlns:a16="http://schemas.microsoft.com/office/drawing/2014/main" id="{3D600275-5C3C-8F5D-CC71-87D0DB3703FE}"/>
              </a:ext>
            </a:extLst>
          </p:cNvPr>
          <p:cNvSpPr txBox="1"/>
          <p:nvPr/>
        </p:nvSpPr>
        <p:spPr>
          <a:xfrm>
            <a:off x="1468111" y="3095604"/>
            <a:ext cx="1263057" cy="400110"/>
          </a:xfrm>
          <a:prstGeom prst="rect">
            <a:avLst/>
          </a:prstGeom>
          <a:solidFill>
            <a:schemeClr val="bg1"/>
          </a:solidFill>
        </p:spPr>
        <p:txBody>
          <a:bodyPr wrap="square" rtlCol="0">
            <a:spAutoFit/>
          </a:bodyPr>
          <a:lstStyle/>
          <a:p>
            <a:r>
              <a:rPr lang="es-419" sz="1000" i="1" dirty="0">
                <a:solidFill>
                  <a:schemeClr val="bg2">
                    <a:lumMod val="25000"/>
                  </a:schemeClr>
                </a:solidFill>
                <a:latin typeface="Merriweather Light" panose="00000400000000000000" pitchFamily="2" charset="0"/>
                <a:cs typeface="Lao UI" panose="020B0502040204020203" pitchFamily="34" charset="0"/>
              </a:rPr>
              <a:t>Crisis financiera 2008</a:t>
            </a:r>
          </a:p>
        </p:txBody>
      </p:sp>
      <p:sp>
        <p:nvSpPr>
          <p:cNvPr id="6" name="TextBox 5">
            <a:extLst>
              <a:ext uri="{FF2B5EF4-FFF2-40B4-BE49-F238E27FC236}">
                <a16:creationId xmlns:a16="http://schemas.microsoft.com/office/drawing/2014/main" id="{CC037B09-A5BA-9125-D992-31C8A39F8335}"/>
              </a:ext>
            </a:extLst>
          </p:cNvPr>
          <p:cNvSpPr txBox="1"/>
          <p:nvPr/>
        </p:nvSpPr>
        <p:spPr>
          <a:xfrm>
            <a:off x="3196649" y="2957105"/>
            <a:ext cx="1603951" cy="553998"/>
          </a:xfrm>
          <a:prstGeom prst="rect">
            <a:avLst/>
          </a:prstGeom>
          <a:solidFill>
            <a:schemeClr val="bg1"/>
          </a:solidFill>
        </p:spPr>
        <p:txBody>
          <a:bodyPr wrap="square" rtlCol="0">
            <a:spAutoFit/>
          </a:bodyPr>
          <a:lstStyle/>
          <a:p>
            <a:r>
              <a:rPr lang="es-419" sz="1000" i="1" dirty="0">
                <a:solidFill>
                  <a:schemeClr val="bg2">
                    <a:lumMod val="25000"/>
                  </a:schemeClr>
                </a:solidFill>
                <a:latin typeface="Merriweather Light" panose="00000400000000000000" pitchFamily="2" charset="0"/>
                <a:cs typeface="Lao UI" panose="020B0502040204020203" pitchFamily="34" charset="0"/>
              </a:rPr>
              <a:t>Caída del lunes negro (mercado de valores), 2011</a:t>
            </a:r>
          </a:p>
        </p:txBody>
      </p:sp>
      <p:sp>
        <p:nvSpPr>
          <p:cNvPr id="7" name="TextBox 6">
            <a:extLst>
              <a:ext uri="{FF2B5EF4-FFF2-40B4-BE49-F238E27FC236}">
                <a16:creationId xmlns:a16="http://schemas.microsoft.com/office/drawing/2014/main" id="{79AD9720-E8B8-3A8E-0798-DF5FD5E26B96}"/>
              </a:ext>
            </a:extLst>
          </p:cNvPr>
          <p:cNvSpPr txBox="1"/>
          <p:nvPr/>
        </p:nvSpPr>
        <p:spPr>
          <a:xfrm>
            <a:off x="5153599" y="3095603"/>
            <a:ext cx="1459759" cy="400110"/>
          </a:xfrm>
          <a:prstGeom prst="rect">
            <a:avLst/>
          </a:prstGeom>
          <a:solidFill>
            <a:schemeClr val="bg1"/>
          </a:solidFill>
        </p:spPr>
        <p:txBody>
          <a:bodyPr wrap="square" rtlCol="0">
            <a:spAutoFit/>
          </a:bodyPr>
          <a:lstStyle/>
          <a:p>
            <a:pPr algn="r"/>
            <a:r>
              <a:rPr lang="es-419" sz="1000" i="1" dirty="0">
                <a:solidFill>
                  <a:schemeClr val="bg2">
                    <a:lumMod val="25000"/>
                  </a:schemeClr>
                </a:solidFill>
                <a:latin typeface="Merriweather Light" panose="00000400000000000000" pitchFamily="2" charset="0"/>
                <a:cs typeface="Lao UI" panose="020B0502040204020203" pitchFamily="34" charset="0"/>
              </a:rPr>
              <a:t>Reformas al SCE de la UE acordadas </a:t>
            </a:r>
          </a:p>
        </p:txBody>
      </p:sp>
      <p:sp>
        <p:nvSpPr>
          <p:cNvPr id="8" name="TextBox 7">
            <a:extLst>
              <a:ext uri="{FF2B5EF4-FFF2-40B4-BE49-F238E27FC236}">
                <a16:creationId xmlns:a16="http://schemas.microsoft.com/office/drawing/2014/main" id="{9C37FB51-2B62-8A3F-C303-AE2CD6A39DB7}"/>
              </a:ext>
            </a:extLst>
          </p:cNvPr>
          <p:cNvSpPr txBox="1"/>
          <p:nvPr/>
        </p:nvSpPr>
        <p:spPr>
          <a:xfrm>
            <a:off x="4372824" y="1876153"/>
            <a:ext cx="2608301" cy="400110"/>
          </a:xfrm>
          <a:prstGeom prst="rect">
            <a:avLst/>
          </a:prstGeom>
          <a:solidFill>
            <a:schemeClr val="bg1"/>
          </a:solidFill>
        </p:spPr>
        <p:txBody>
          <a:bodyPr wrap="square" rtlCol="0">
            <a:spAutoFit/>
          </a:bodyPr>
          <a:lstStyle/>
          <a:p>
            <a:pPr algn="r"/>
            <a:r>
              <a:rPr lang="es-419" sz="1000" i="1" dirty="0">
                <a:solidFill>
                  <a:schemeClr val="bg2">
                    <a:lumMod val="25000"/>
                  </a:schemeClr>
                </a:solidFill>
                <a:latin typeface="Merriweather Light" panose="00000400000000000000" pitchFamily="2" charset="0"/>
                <a:cs typeface="Lao UI" panose="020B0502040204020203" pitchFamily="34" charset="0"/>
              </a:rPr>
              <a:t>OMS </a:t>
            </a:r>
            <a:r>
              <a:rPr lang="es-ES" sz="1000" i="1" dirty="0">
                <a:solidFill>
                  <a:schemeClr val="bg2">
                    <a:lumMod val="25000"/>
                  </a:schemeClr>
                </a:solidFill>
                <a:latin typeface="Merriweather Light" panose="00000400000000000000" pitchFamily="2" charset="0"/>
                <a:cs typeface="Lao UI" panose="020B0502040204020203" pitchFamily="34" charset="0"/>
              </a:rPr>
              <a:t>declara emergencia de salud pública en respuesta a COVID-19</a:t>
            </a:r>
            <a:endParaRPr lang="es-419" sz="1000" i="1" dirty="0">
              <a:solidFill>
                <a:schemeClr val="bg2">
                  <a:lumMod val="25000"/>
                </a:schemeClr>
              </a:solidFill>
              <a:latin typeface="Merriweather Light" panose="00000400000000000000" pitchFamily="2" charset="0"/>
              <a:cs typeface="Lao UI" panose="020B0502040204020203" pitchFamily="34" charset="0"/>
            </a:endParaRPr>
          </a:p>
        </p:txBody>
      </p:sp>
      <p:sp>
        <p:nvSpPr>
          <p:cNvPr id="10" name="TextBox 9">
            <a:extLst>
              <a:ext uri="{FF2B5EF4-FFF2-40B4-BE49-F238E27FC236}">
                <a16:creationId xmlns:a16="http://schemas.microsoft.com/office/drawing/2014/main" id="{6BA7EFAD-88B1-ECD4-842B-CFF8A19DF18E}"/>
              </a:ext>
            </a:extLst>
          </p:cNvPr>
          <p:cNvSpPr txBox="1"/>
          <p:nvPr/>
        </p:nvSpPr>
        <p:spPr>
          <a:xfrm>
            <a:off x="7011392" y="3092225"/>
            <a:ext cx="1311849" cy="400110"/>
          </a:xfrm>
          <a:prstGeom prst="rect">
            <a:avLst/>
          </a:prstGeom>
          <a:solidFill>
            <a:schemeClr val="bg1"/>
          </a:solidFill>
        </p:spPr>
        <p:txBody>
          <a:bodyPr wrap="square" rtlCol="0">
            <a:spAutoFit/>
          </a:bodyPr>
          <a:lstStyle/>
          <a:p>
            <a:pPr algn="r"/>
            <a:r>
              <a:rPr lang="es-419" sz="1000" i="1" dirty="0">
                <a:solidFill>
                  <a:schemeClr val="bg2">
                    <a:lumMod val="25000"/>
                  </a:schemeClr>
                </a:solidFill>
                <a:latin typeface="Merriweather Light" panose="00000400000000000000" pitchFamily="2" charset="0"/>
                <a:cs typeface="Lao UI" panose="020B0502040204020203" pitchFamily="34" charset="0"/>
              </a:rPr>
              <a:t>UE acuerda objetivo de 55%</a:t>
            </a:r>
          </a:p>
        </p:txBody>
      </p:sp>
      <p:sp>
        <p:nvSpPr>
          <p:cNvPr id="11" name="TextBox 10">
            <a:extLst>
              <a:ext uri="{FF2B5EF4-FFF2-40B4-BE49-F238E27FC236}">
                <a16:creationId xmlns:a16="http://schemas.microsoft.com/office/drawing/2014/main" id="{ACD4F997-A067-8DA8-8180-D4940FC47E62}"/>
              </a:ext>
            </a:extLst>
          </p:cNvPr>
          <p:cNvSpPr txBox="1"/>
          <p:nvPr/>
        </p:nvSpPr>
        <p:spPr>
          <a:xfrm>
            <a:off x="7322979" y="1875061"/>
            <a:ext cx="1459759" cy="400110"/>
          </a:xfrm>
          <a:prstGeom prst="rect">
            <a:avLst/>
          </a:prstGeom>
          <a:solidFill>
            <a:schemeClr val="bg1"/>
          </a:solidFill>
        </p:spPr>
        <p:txBody>
          <a:bodyPr wrap="square" rtlCol="0">
            <a:spAutoFit/>
          </a:bodyPr>
          <a:lstStyle/>
          <a:p>
            <a:pPr algn="r"/>
            <a:r>
              <a:rPr lang="es-419" sz="1000" i="1" dirty="0">
                <a:solidFill>
                  <a:schemeClr val="bg2">
                    <a:lumMod val="25000"/>
                  </a:schemeClr>
                </a:solidFill>
                <a:latin typeface="Merriweather Light" panose="00000400000000000000" pitchFamily="2" charset="0"/>
                <a:cs typeface="Lao UI" panose="020B0502040204020203" pitchFamily="34" charset="0"/>
              </a:rPr>
              <a:t>Nueva Zelanda elimina precio tope</a:t>
            </a:r>
          </a:p>
        </p:txBody>
      </p:sp>
      <p:sp>
        <p:nvSpPr>
          <p:cNvPr id="12" name="TextBox 11">
            <a:extLst>
              <a:ext uri="{FF2B5EF4-FFF2-40B4-BE49-F238E27FC236}">
                <a16:creationId xmlns:a16="http://schemas.microsoft.com/office/drawing/2014/main" id="{9771EFF9-B491-A15F-EDE5-773B89F79374}"/>
              </a:ext>
            </a:extLst>
          </p:cNvPr>
          <p:cNvSpPr txBox="1"/>
          <p:nvPr/>
        </p:nvSpPr>
        <p:spPr>
          <a:xfrm>
            <a:off x="9450316" y="1937530"/>
            <a:ext cx="1459759" cy="253916"/>
          </a:xfrm>
          <a:prstGeom prst="rect">
            <a:avLst/>
          </a:prstGeom>
          <a:solidFill>
            <a:schemeClr val="bg1"/>
          </a:solidFill>
        </p:spPr>
        <p:txBody>
          <a:bodyPr wrap="square" rtlCol="0">
            <a:spAutoFit/>
          </a:bodyPr>
          <a:lstStyle/>
          <a:p>
            <a:r>
              <a:rPr lang="es-419" sz="1000" i="1" dirty="0">
                <a:solidFill>
                  <a:schemeClr val="bg2">
                    <a:lumMod val="25000"/>
                  </a:schemeClr>
                </a:solidFill>
                <a:latin typeface="Merriweather Light" panose="00000400000000000000" pitchFamily="2" charset="0"/>
                <a:cs typeface="Lao UI" panose="020B0502040204020203" pitchFamily="34" charset="0"/>
              </a:rPr>
              <a:t>Rusia invade Ucrania </a:t>
            </a:r>
          </a:p>
        </p:txBody>
      </p:sp>
      <p:sp>
        <p:nvSpPr>
          <p:cNvPr id="13" name="TextBox 12">
            <a:extLst>
              <a:ext uri="{FF2B5EF4-FFF2-40B4-BE49-F238E27FC236}">
                <a16:creationId xmlns:a16="http://schemas.microsoft.com/office/drawing/2014/main" id="{28C23C3A-02F6-71A7-119D-B537AD9C9F4B}"/>
              </a:ext>
            </a:extLst>
          </p:cNvPr>
          <p:cNvSpPr txBox="1"/>
          <p:nvPr/>
        </p:nvSpPr>
        <p:spPr>
          <a:xfrm>
            <a:off x="9415432" y="3111275"/>
            <a:ext cx="2480622" cy="400110"/>
          </a:xfrm>
          <a:prstGeom prst="rect">
            <a:avLst/>
          </a:prstGeom>
          <a:solidFill>
            <a:schemeClr val="bg1"/>
          </a:solidFill>
        </p:spPr>
        <p:txBody>
          <a:bodyPr wrap="square" rtlCol="0">
            <a:spAutoFit/>
          </a:bodyPr>
          <a:lstStyle/>
          <a:p>
            <a:r>
              <a:rPr lang="es-ES" sz="1000" i="1" dirty="0">
                <a:solidFill>
                  <a:schemeClr val="bg2">
                    <a:lumMod val="25000"/>
                  </a:schemeClr>
                </a:solidFill>
                <a:latin typeface="Merriweather Light" panose="00000400000000000000" pitchFamily="2" charset="0"/>
                <a:cs typeface="Lao UI" panose="020B0502040204020203" pitchFamily="34" charset="0"/>
              </a:rPr>
              <a:t>República de Corea propone un objetivo de emisiones más ambicioso</a:t>
            </a:r>
            <a:endParaRPr lang="es-419" sz="1000" i="1" dirty="0">
              <a:solidFill>
                <a:schemeClr val="bg2">
                  <a:lumMod val="25000"/>
                </a:schemeClr>
              </a:solidFill>
              <a:latin typeface="Merriweather Light" panose="00000400000000000000" pitchFamily="2" charset="0"/>
              <a:cs typeface="Lao UI" panose="020B0502040204020203" pitchFamily="34" charset="0"/>
            </a:endParaRPr>
          </a:p>
        </p:txBody>
      </p:sp>
      <p:sp>
        <p:nvSpPr>
          <p:cNvPr id="14" name="TextBox 13">
            <a:extLst>
              <a:ext uri="{FF2B5EF4-FFF2-40B4-BE49-F238E27FC236}">
                <a16:creationId xmlns:a16="http://schemas.microsoft.com/office/drawing/2014/main" id="{1A18BA4E-D94B-E574-1E5D-807B6CB9553F}"/>
              </a:ext>
            </a:extLst>
          </p:cNvPr>
          <p:cNvSpPr txBox="1"/>
          <p:nvPr/>
        </p:nvSpPr>
        <p:spPr>
          <a:xfrm>
            <a:off x="9374956" y="2313826"/>
            <a:ext cx="1152823" cy="307777"/>
          </a:xfrm>
          <a:prstGeom prst="rect">
            <a:avLst/>
          </a:prstGeom>
          <a:solidFill>
            <a:schemeClr val="bg1"/>
          </a:solidFill>
        </p:spPr>
        <p:txBody>
          <a:bodyPr wrap="square" rtlCol="0">
            <a:spAutoFit/>
          </a:bodyPr>
          <a:lstStyle/>
          <a:p>
            <a:r>
              <a:rPr lang="es-ES" sz="1400" b="1" dirty="0">
                <a:solidFill>
                  <a:srgbClr val="EF4965"/>
                </a:solidFill>
                <a:latin typeface="Merriweather Light" panose="00000400000000000000" pitchFamily="2" charset="0"/>
                <a:cs typeface="Kokila" panose="020B0502040204020203" pitchFamily="34" charset="0"/>
              </a:rPr>
              <a:t>SCE de UE</a:t>
            </a:r>
            <a:endParaRPr lang="es-419" sz="1400" b="1" dirty="0">
              <a:solidFill>
                <a:srgbClr val="EF4965"/>
              </a:solidFill>
              <a:latin typeface="Merriweather Light" panose="00000400000000000000" pitchFamily="2" charset="0"/>
              <a:cs typeface="Kokila" panose="020B0502040204020203" pitchFamily="34" charset="0"/>
            </a:endParaRPr>
          </a:p>
        </p:txBody>
      </p:sp>
      <p:sp>
        <p:nvSpPr>
          <p:cNvPr id="15" name="TextBox 14">
            <a:extLst>
              <a:ext uri="{FF2B5EF4-FFF2-40B4-BE49-F238E27FC236}">
                <a16:creationId xmlns:a16="http://schemas.microsoft.com/office/drawing/2014/main" id="{D08537B0-11CD-3E2F-CD1C-EEBC97DA15B0}"/>
              </a:ext>
            </a:extLst>
          </p:cNvPr>
          <p:cNvSpPr txBox="1"/>
          <p:nvPr/>
        </p:nvSpPr>
        <p:spPr>
          <a:xfrm>
            <a:off x="9374955" y="3761576"/>
            <a:ext cx="1152823" cy="307777"/>
          </a:xfrm>
          <a:prstGeom prst="rect">
            <a:avLst/>
          </a:prstGeom>
          <a:solidFill>
            <a:schemeClr val="bg1"/>
          </a:solidFill>
        </p:spPr>
        <p:txBody>
          <a:bodyPr wrap="square" rtlCol="0">
            <a:spAutoFit/>
          </a:bodyPr>
          <a:lstStyle/>
          <a:p>
            <a:r>
              <a:rPr lang="es-ES" sz="1400" b="1" dirty="0">
                <a:solidFill>
                  <a:srgbClr val="142967"/>
                </a:solidFill>
                <a:latin typeface="Merriweather Light" panose="00000400000000000000" pitchFamily="2" charset="0"/>
                <a:cs typeface="Kokila" panose="020B0502040204020203" pitchFamily="34" charset="0"/>
              </a:rPr>
              <a:t>SCE de NZ</a:t>
            </a:r>
            <a:endParaRPr lang="es-419" sz="1400" b="1" dirty="0">
              <a:solidFill>
                <a:srgbClr val="142967"/>
              </a:solidFill>
              <a:latin typeface="Merriweather Light" panose="00000400000000000000" pitchFamily="2" charset="0"/>
              <a:cs typeface="Kokila" panose="020B0502040204020203" pitchFamily="34" charset="0"/>
            </a:endParaRPr>
          </a:p>
        </p:txBody>
      </p:sp>
      <p:sp>
        <p:nvSpPr>
          <p:cNvPr id="16" name="TextBox 15">
            <a:extLst>
              <a:ext uri="{FF2B5EF4-FFF2-40B4-BE49-F238E27FC236}">
                <a16:creationId xmlns:a16="http://schemas.microsoft.com/office/drawing/2014/main" id="{DD2FF066-4FEF-BA40-86A5-8A9D47785FD7}"/>
              </a:ext>
            </a:extLst>
          </p:cNvPr>
          <p:cNvSpPr txBox="1"/>
          <p:nvPr/>
        </p:nvSpPr>
        <p:spPr>
          <a:xfrm>
            <a:off x="9340071" y="4664703"/>
            <a:ext cx="2470929" cy="307777"/>
          </a:xfrm>
          <a:prstGeom prst="rect">
            <a:avLst/>
          </a:prstGeom>
          <a:solidFill>
            <a:schemeClr val="bg1"/>
          </a:solidFill>
        </p:spPr>
        <p:txBody>
          <a:bodyPr wrap="square" rtlCol="0">
            <a:spAutoFit/>
          </a:bodyPr>
          <a:lstStyle/>
          <a:p>
            <a:r>
              <a:rPr lang="es-ES" sz="1400" b="1" dirty="0">
                <a:solidFill>
                  <a:srgbClr val="FF6600"/>
                </a:solidFill>
                <a:latin typeface="Merriweather Light" panose="00000400000000000000" pitchFamily="2" charset="0"/>
                <a:cs typeface="Kokila" panose="020B0502040204020203" pitchFamily="34" charset="0"/>
              </a:rPr>
              <a:t>California </a:t>
            </a:r>
            <a:r>
              <a:rPr lang="es-ES" sz="1400" b="1" dirty="0" err="1">
                <a:solidFill>
                  <a:srgbClr val="FF6600"/>
                </a:solidFill>
                <a:latin typeface="Merriweather Light" panose="00000400000000000000" pitchFamily="2" charset="0"/>
                <a:cs typeface="Kokila" panose="020B0502040204020203" pitchFamily="34" charset="0"/>
              </a:rPr>
              <a:t>Cap</a:t>
            </a:r>
            <a:r>
              <a:rPr lang="es-ES" sz="1400" b="1" dirty="0">
                <a:solidFill>
                  <a:srgbClr val="FF6600"/>
                </a:solidFill>
                <a:latin typeface="Merriweather Light" panose="00000400000000000000" pitchFamily="2" charset="0"/>
                <a:cs typeface="Kokila" panose="020B0502040204020203" pitchFamily="34" charset="0"/>
              </a:rPr>
              <a:t>-and-</a:t>
            </a:r>
            <a:r>
              <a:rPr lang="es-ES" sz="1400" b="1" dirty="0" err="1">
                <a:solidFill>
                  <a:srgbClr val="FF6600"/>
                </a:solidFill>
                <a:latin typeface="Merriweather Light" panose="00000400000000000000" pitchFamily="2" charset="0"/>
                <a:cs typeface="Kokila" panose="020B0502040204020203" pitchFamily="34" charset="0"/>
              </a:rPr>
              <a:t>Trade</a:t>
            </a:r>
            <a:endParaRPr lang="es-419" sz="1400" b="1" dirty="0">
              <a:solidFill>
                <a:srgbClr val="FF6600"/>
              </a:solidFill>
              <a:latin typeface="Merriweather Light" panose="00000400000000000000" pitchFamily="2" charset="0"/>
              <a:cs typeface="Kokila" panose="020B0502040204020203" pitchFamily="34" charset="0"/>
            </a:endParaRPr>
          </a:p>
        </p:txBody>
      </p:sp>
      <p:sp>
        <p:nvSpPr>
          <p:cNvPr id="17" name="TextBox 16">
            <a:extLst>
              <a:ext uri="{FF2B5EF4-FFF2-40B4-BE49-F238E27FC236}">
                <a16:creationId xmlns:a16="http://schemas.microsoft.com/office/drawing/2014/main" id="{5B6D8AB2-978B-01F1-8C85-3DC0AC89460F}"/>
              </a:ext>
            </a:extLst>
          </p:cNvPr>
          <p:cNvSpPr txBox="1"/>
          <p:nvPr/>
        </p:nvSpPr>
        <p:spPr>
          <a:xfrm>
            <a:off x="9340071" y="5024174"/>
            <a:ext cx="2470929" cy="307777"/>
          </a:xfrm>
          <a:prstGeom prst="rect">
            <a:avLst/>
          </a:prstGeom>
          <a:solidFill>
            <a:schemeClr val="bg1"/>
          </a:solidFill>
        </p:spPr>
        <p:txBody>
          <a:bodyPr wrap="square" rtlCol="0">
            <a:spAutoFit/>
          </a:bodyPr>
          <a:lstStyle/>
          <a:p>
            <a:r>
              <a:rPr lang="es-ES" sz="1400" b="1" dirty="0">
                <a:solidFill>
                  <a:srgbClr val="0B94A0"/>
                </a:solidFill>
                <a:latin typeface="Merriweather Light" panose="00000400000000000000" pitchFamily="2" charset="0"/>
                <a:cs typeface="Kokila" panose="020B0502040204020203" pitchFamily="34" charset="0"/>
              </a:rPr>
              <a:t>SCE de Rep. de Corea </a:t>
            </a:r>
            <a:endParaRPr lang="es-419" sz="1400" b="1" dirty="0">
              <a:solidFill>
                <a:srgbClr val="0B94A0"/>
              </a:solidFill>
              <a:latin typeface="Merriweather Light" panose="00000400000000000000" pitchFamily="2" charset="0"/>
              <a:cs typeface="Kokila" panose="020B0502040204020203" pitchFamily="34" charset="0"/>
            </a:endParaRPr>
          </a:p>
        </p:txBody>
      </p:sp>
      <p:sp>
        <p:nvSpPr>
          <p:cNvPr id="18" name="TextBox 17">
            <a:extLst>
              <a:ext uri="{FF2B5EF4-FFF2-40B4-BE49-F238E27FC236}">
                <a16:creationId xmlns:a16="http://schemas.microsoft.com/office/drawing/2014/main" id="{77495F3B-C5A2-B2E2-4824-F20059EADBB0}"/>
              </a:ext>
            </a:extLst>
          </p:cNvPr>
          <p:cNvSpPr txBox="1"/>
          <p:nvPr/>
        </p:nvSpPr>
        <p:spPr>
          <a:xfrm>
            <a:off x="9349307" y="5277195"/>
            <a:ext cx="2470929" cy="307777"/>
          </a:xfrm>
          <a:prstGeom prst="rect">
            <a:avLst/>
          </a:prstGeom>
          <a:solidFill>
            <a:schemeClr val="bg1"/>
          </a:solidFill>
        </p:spPr>
        <p:txBody>
          <a:bodyPr wrap="square" rtlCol="0">
            <a:spAutoFit/>
          </a:bodyPr>
          <a:lstStyle/>
          <a:p>
            <a:r>
              <a:rPr lang="es-ES" sz="1400" b="1" dirty="0">
                <a:solidFill>
                  <a:srgbClr val="800080"/>
                </a:solidFill>
                <a:latin typeface="Merriweather Light" panose="00000400000000000000" pitchFamily="2" charset="0"/>
                <a:cs typeface="Kokila" panose="020B0502040204020203" pitchFamily="34" charset="0"/>
              </a:rPr>
              <a:t>RGGI</a:t>
            </a:r>
            <a:endParaRPr lang="es-419" sz="1400" b="1" dirty="0">
              <a:solidFill>
                <a:srgbClr val="800080"/>
              </a:solidFill>
              <a:latin typeface="Merriweather Light" panose="00000400000000000000" pitchFamily="2" charset="0"/>
              <a:cs typeface="Kokila" panose="020B0502040204020203" pitchFamily="34" charset="0"/>
            </a:endParaRPr>
          </a:p>
        </p:txBody>
      </p:sp>
    </p:spTree>
    <p:extLst>
      <p:ext uri="{BB962C8B-B14F-4D97-AF65-F5344CB8AC3E}">
        <p14:creationId xmlns:p14="http://schemas.microsoft.com/office/powerpoint/2010/main" val="2006222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66D29-9B1B-4A9D-95A3-F4155E67865F}"/>
              </a:ext>
            </a:extLst>
          </p:cNvPr>
          <p:cNvSpPr>
            <a:spLocks noGrp="1"/>
          </p:cNvSpPr>
          <p:nvPr>
            <p:ph type="title"/>
          </p:nvPr>
        </p:nvSpPr>
        <p:spPr>
          <a:xfrm>
            <a:off x="342537" y="9638"/>
            <a:ext cx="11487150" cy="1325563"/>
          </a:xfrm>
        </p:spPr>
        <p:txBody>
          <a:bodyPr/>
          <a:lstStyle/>
          <a:p>
            <a:r>
              <a:rPr lang="es-ES" sz="3200">
                <a:solidFill>
                  <a:schemeClr val="accent5">
                    <a:lumMod val="50000"/>
                  </a:schemeClr>
                </a:solidFill>
              </a:rPr>
              <a:t>Impuestos al carbono: nivel de tasas también</a:t>
            </a:r>
            <a:r>
              <a:rPr lang="es-ES" sz="3200" dirty="0">
                <a:solidFill>
                  <a:schemeClr val="accent5">
                    <a:lumMod val="50000"/>
                  </a:schemeClr>
                </a:solidFill>
              </a:rPr>
              <a:t> </a:t>
            </a:r>
            <a:r>
              <a:rPr lang="es-ES" sz="3200">
                <a:solidFill>
                  <a:schemeClr val="accent5">
                    <a:lumMod val="50000"/>
                  </a:schemeClr>
                </a:solidFill>
              </a:rPr>
              <a:t>en alza</a:t>
            </a:r>
            <a:endParaRPr lang="en-US" sz="3200" dirty="0">
              <a:solidFill>
                <a:schemeClr val="accent5">
                  <a:lumMod val="50000"/>
                </a:schemeClr>
              </a:solidFill>
            </a:endParaRPr>
          </a:p>
        </p:txBody>
      </p:sp>
      <p:pic>
        <p:nvPicPr>
          <p:cNvPr id="5" name="Content Placeholder 4" descr="Chart, line chart&#10;&#10;Description automatically generated">
            <a:extLst>
              <a:ext uri="{FF2B5EF4-FFF2-40B4-BE49-F238E27FC236}">
                <a16:creationId xmlns:a16="http://schemas.microsoft.com/office/drawing/2014/main" id="{39E902C4-BB27-4873-AED0-6D29FEF6A3C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1964"/>
          <a:stretch/>
        </p:blipFill>
        <p:spPr>
          <a:xfrm>
            <a:off x="380999" y="1674729"/>
            <a:ext cx="11184237" cy="4662571"/>
          </a:xfrm>
        </p:spPr>
      </p:pic>
      <p:sp>
        <p:nvSpPr>
          <p:cNvPr id="3" name="Rectangle 2">
            <a:extLst>
              <a:ext uri="{FF2B5EF4-FFF2-40B4-BE49-F238E27FC236}">
                <a16:creationId xmlns:a16="http://schemas.microsoft.com/office/drawing/2014/main" id="{17AA8F6C-80FC-4E21-B326-2994559A63C2}"/>
              </a:ext>
            </a:extLst>
          </p:cNvPr>
          <p:cNvSpPr/>
          <p:nvPr/>
        </p:nvSpPr>
        <p:spPr>
          <a:xfrm>
            <a:off x="8647290" y="4312355"/>
            <a:ext cx="508000" cy="383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43B87C3-A395-4988-987D-1E2EEDD91F14}"/>
              </a:ext>
            </a:extLst>
          </p:cNvPr>
          <p:cNvSpPr/>
          <p:nvPr/>
        </p:nvSpPr>
        <p:spPr>
          <a:xfrm>
            <a:off x="11303002" y="4312355"/>
            <a:ext cx="508000" cy="383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779A07A-559C-42C4-A7E3-713B62ED44A5}"/>
              </a:ext>
            </a:extLst>
          </p:cNvPr>
          <p:cNvSpPr/>
          <p:nvPr/>
        </p:nvSpPr>
        <p:spPr>
          <a:xfrm>
            <a:off x="11455401" y="4799449"/>
            <a:ext cx="508000" cy="383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0DCEC34-A0CA-4FB3-286A-029D46C4FB13}"/>
              </a:ext>
            </a:extLst>
          </p:cNvPr>
          <p:cNvSpPr txBox="1"/>
          <p:nvPr/>
        </p:nvSpPr>
        <p:spPr>
          <a:xfrm>
            <a:off x="7093574" y="2022730"/>
            <a:ext cx="1152823" cy="284693"/>
          </a:xfrm>
          <a:prstGeom prst="rect">
            <a:avLst/>
          </a:prstGeom>
          <a:solidFill>
            <a:schemeClr val="bg1"/>
          </a:solidFill>
        </p:spPr>
        <p:txBody>
          <a:bodyPr wrap="square" rtlCol="0">
            <a:spAutoFit/>
          </a:bodyPr>
          <a:lstStyle/>
          <a:p>
            <a:r>
              <a:rPr lang="es-ES" sz="1250" b="1" dirty="0">
                <a:solidFill>
                  <a:srgbClr val="EF4965"/>
                </a:solidFill>
                <a:latin typeface="Merriweather Light" panose="00000400000000000000" pitchFamily="2" charset="0"/>
                <a:cs typeface="Kokila" panose="020B0502040204020203" pitchFamily="34" charset="0"/>
              </a:rPr>
              <a:t>Suiza</a:t>
            </a:r>
            <a:endParaRPr lang="es-419" sz="1250" b="1" dirty="0">
              <a:solidFill>
                <a:srgbClr val="EF4965"/>
              </a:solidFill>
              <a:latin typeface="Merriweather Light" panose="00000400000000000000" pitchFamily="2" charset="0"/>
              <a:cs typeface="Kokila" panose="020B0502040204020203" pitchFamily="34" charset="0"/>
            </a:endParaRPr>
          </a:p>
        </p:txBody>
      </p:sp>
      <p:sp>
        <p:nvSpPr>
          <p:cNvPr id="8" name="TextBox 7">
            <a:extLst>
              <a:ext uri="{FF2B5EF4-FFF2-40B4-BE49-F238E27FC236}">
                <a16:creationId xmlns:a16="http://schemas.microsoft.com/office/drawing/2014/main" id="{EC44389F-4667-9D28-8E60-BDFF517227E9}"/>
              </a:ext>
            </a:extLst>
          </p:cNvPr>
          <p:cNvSpPr txBox="1"/>
          <p:nvPr/>
        </p:nvSpPr>
        <p:spPr>
          <a:xfrm>
            <a:off x="10302578" y="1828037"/>
            <a:ext cx="1152823" cy="284693"/>
          </a:xfrm>
          <a:prstGeom prst="rect">
            <a:avLst/>
          </a:prstGeom>
          <a:solidFill>
            <a:schemeClr val="bg1"/>
          </a:solidFill>
        </p:spPr>
        <p:txBody>
          <a:bodyPr wrap="square" rtlCol="0">
            <a:spAutoFit/>
          </a:bodyPr>
          <a:lstStyle/>
          <a:p>
            <a:r>
              <a:rPr lang="es-ES" sz="1250" b="1" dirty="0">
                <a:solidFill>
                  <a:srgbClr val="C56076"/>
                </a:solidFill>
                <a:latin typeface="Merriweather Light" panose="00000400000000000000" pitchFamily="2" charset="0"/>
                <a:cs typeface="Kokila" panose="020B0502040204020203" pitchFamily="34" charset="0"/>
              </a:rPr>
              <a:t>Canadá</a:t>
            </a:r>
            <a:endParaRPr lang="es-419" sz="1250" b="1" dirty="0">
              <a:solidFill>
                <a:srgbClr val="C56076"/>
              </a:solidFill>
              <a:latin typeface="Merriweather Light" panose="00000400000000000000" pitchFamily="2" charset="0"/>
              <a:cs typeface="Kokila" panose="020B0502040204020203" pitchFamily="34" charset="0"/>
            </a:endParaRPr>
          </a:p>
        </p:txBody>
      </p:sp>
      <p:sp>
        <p:nvSpPr>
          <p:cNvPr id="9" name="TextBox 8">
            <a:extLst>
              <a:ext uri="{FF2B5EF4-FFF2-40B4-BE49-F238E27FC236}">
                <a16:creationId xmlns:a16="http://schemas.microsoft.com/office/drawing/2014/main" id="{46660D41-89CB-162B-E092-2C818EFCA83F}"/>
              </a:ext>
            </a:extLst>
          </p:cNvPr>
          <p:cNvSpPr txBox="1"/>
          <p:nvPr/>
        </p:nvSpPr>
        <p:spPr>
          <a:xfrm>
            <a:off x="10319603" y="2527173"/>
            <a:ext cx="1152823" cy="284693"/>
          </a:xfrm>
          <a:prstGeom prst="rect">
            <a:avLst/>
          </a:prstGeom>
          <a:solidFill>
            <a:schemeClr val="bg1"/>
          </a:solidFill>
        </p:spPr>
        <p:txBody>
          <a:bodyPr wrap="square" rtlCol="0">
            <a:spAutoFit/>
          </a:bodyPr>
          <a:lstStyle/>
          <a:p>
            <a:r>
              <a:rPr lang="es-ES" sz="1250" b="1" dirty="0">
                <a:solidFill>
                  <a:srgbClr val="142B68"/>
                </a:solidFill>
                <a:latin typeface="Merriweather Light" panose="00000400000000000000" pitchFamily="2" charset="0"/>
                <a:cs typeface="Kokila" panose="020B0502040204020203" pitchFamily="34" charset="0"/>
              </a:rPr>
              <a:t>Irlanda</a:t>
            </a:r>
            <a:endParaRPr lang="es-419" sz="1250" b="1" dirty="0">
              <a:solidFill>
                <a:srgbClr val="142B68"/>
              </a:solidFill>
              <a:latin typeface="Merriweather Light" panose="00000400000000000000" pitchFamily="2" charset="0"/>
              <a:cs typeface="Kokila" panose="020B0502040204020203" pitchFamily="34" charset="0"/>
            </a:endParaRPr>
          </a:p>
        </p:txBody>
      </p:sp>
      <p:sp>
        <p:nvSpPr>
          <p:cNvPr id="10" name="TextBox 9">
            <a:extLst>
              <a:ext uri="{FF2B5EF4-FFF2-40B4-BE49-F238E27FC236}">
                <a16:creationId xmlns:a16="http://schemas.microsoft.com/office/drawing/2014/main" id="{C0DBF0B8-1150-AF53-44C1-56B6B4C37113}"/>
              </a:ext>
            </a:extLst>
          </p:cNvPr>
          <p:cNvSpPr txBox="1"/>
          <p:nvPr/>
        </p:nvSpPr>
        <p:spPr>
          <a:xfrm>
            <a:off x="7267082" y="4518097"/>
            <a:ext cx="1876657" cy="284693"/>
          </a:xfrm>
          <a:prstGeom prst="rect">
            <a:avLst/>
          </a:prstGeom>
          <a:solidFill>
            <a:schemeClr val="bg1"/>
          </a:solidFill>
        </p:spPr>
        <p:txBody>
          <a:bodyPr wrap="square" rtlCol="0">
            <a:spAutoFit/>
          </a:bodyPr>
          <a:lstStyle/>
          <a:p>
            <a:r>
              <a:rPr lang="es-ES" sz="1250" b="1" dirty="0">
                <a:solidFill>
                  <a:srgbClr val="FF9933"/>
                </a:solidFill>
                <a:latin typeface="Merriweather Light" panose="00000400000000000000" pitchFamily="2" charset="0"/>
                <a:cs typeface="Kokila" panose="020B0502040204020203" pitchFamily="34" charset="0"/>
              </a:rPr>
              <a:t>Columbia Británica </a:t>
            </a:r>
            <a:endParaRPr lang="es-419" sz="1250" b="1" dirty="0">
              <a:solidFill>
                <a:srgbClr val="FF9933"/>
              </a:solidFill>
              <a:latin typeface="Merriweather Light" panose="00000400000000000000" pitchFamily="2" charset="0"/>
              <a:cs typeface="Kokila" panose="020B0502040204020203" pitchFamily="34" charset="0"/>
            </a:endParaRPr>
          </a:p>
        </p:txBody>
      </p:sp>
      <p:sp>
        <p:nvSpPr>
          <p:cNvPr id="11" name="Oval 10">
            <a:extLst>
              <a:ext uri="{FF2B5EF4-FFF2-40B4-BE49-F238E27FC236}">
                <a16:creationId xmlns:a16="http://schemas.microsoft.com/office/drawing/2014/main" id="{BBBB0E95-88C7-9B44-6CB9-923D577B2C95}"/>
              </a:ext>
            </a:extLst>
          </p:cNvPr>
          <p:cNvSpPr/>
          <p:nvPr/>
        </p:nvSpPr>
        <p:spPr>
          <a:xfrm>
            <a:off x="7093574" y="4604068"/>
            <a:ext cx="277044" cy="2483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810E8CF-F3DB-0FEC-F77B-A71B34E30A34}"/>
              </a:ext>
            </a:extLst>
          </p:cNvPr>
          <p:cNvSpPr txBox="1"/>
          <p:nvPr/>
        </p:nvSpPr>
        <p:spPr>
          <a:xfrm>
            <a:off x="10302578" y="4533934"/>
            <a:ext cx="1335241" cy="284693"/>
          </a:xfrm>
          <a:prstGeom prst="rect">
            <a:avLst/>
          </a:prstGeom>
          <a:solidFill>
            <a:schemeClr val="bg1"/>
          </a:solidFill>
        </p:spPr>
        <p:txBody>
          <a:bodyPr wrap="square" rtlCol="0">
            <a:spAutoFit/>
          </a:bodyPr>
          <a:lstStyle/>
          <a:p>
            <a:r>
              <a:rPr lang="es-ES" sz="1250" b="1" dirty="0">
                <a:solidFill>
                  <a:srgbClr val="FFBA75"/>
                </a:solidFill>
                <a:latin typeface="Merriweather Light" panose="00000400000000000000" pitchFamily="2" charset="0"/>
                <a:cs typeface="Kokila" panose="020B0502040204020203" pitchFamily="34" charset="0"/>
              </a:rPr>
              <a:t>Singapur</a:t>
            </a:r>
            <a:endParaRPr lang="es-419" sz="1250" b="1" dirty="0">
              <a:solidFill>
                <a:srgbClr val="FFBA75"/>
              </a:solidFill>
              <a:latin typeface="Merriweather Light" panose="00000400000000000000" pitchFamily="2" charset="0"/>
              <a:cs typeface="Kokila" panose="020B0502040204020203" pitchFamily="34" charset="0"/>
            </a:endParaRPr>
          </a:p>
        </p:txBody>
      </p:sp>
      <p:sp>
        <p:nvSpPr>
          <p:cNvPr id="13" name="TextBox 12">
            <a:extLst>
              <a:ext uri="{FF2B5EF4-FFF2-40B4-BE49-F238E27FC236}">
                <a16:creationId xmlns:a16="http://schemas.microsoft.com/office/drawing/2014/main" id="{AC48FB67-4963-ECA9-A5CD-1D431933A8FB}"/>
              </a:ext>
            </a:extLst>
          </p:cNvPr>
          <p:cNvSpPr txBox="1"/>
          <p:nvPr/>
        </p:nvSpPr>
        <p:spPr>
          <a:xfrm>
            <a:off x="10319602" y="4805045"/>
            <a:ext cx="1245633" cy="284693"/>
          </a:xfrm>
          <a:prstGeom prst="rect">
            <a:avLst/>
          </a:prstGeom>
          <a:solidFill>
            <a:schemeClr val="bg1"/>
          </a:solidFill>
        </p:spPr>
        <p:txBody>
          <a:bodyPr wrap="square" rtlCol="0">
            <a:spAutoFit/>
          </a:bodyPr>
          <a:lstStyle/>
          <a:p>
            <a:r>
              <a:rPr lang="es-ES" sz="1250" b="1" dirty="0">
                <a:solidFill>
                  <a:srgbClr val="800080"/>
                </a:solidFill>
                <a:latin typeface="Merriweather Light" panose="00000400000000000000" pitchFamily="2" charset="0"/>
                <a:cs typeface="Kokila" panose="020B0502040204020203" pitchFamily="34" charset="0"/>
              </a:rPr>
              <a:t>Sudáfrica</a:t>
            </a:r>
            <a:endParaRPr lang="es-419" sz="1250" b="1" dirty="0">
              <a:solidFill>
                <a:srgbClr val="800080"/>
              </a:solidFill>
              <a:latin typeface="Merriweather Light" panose="00000400000000000000" pitchFamily="2" charset="0"/>
              <a:cs typeface="Kokila" panose="020B0502040204020203" pitchFamily="34" charset="0"/>
            </a:endParaRPr>
          </a:p>
        </p:txBody>
      </p:sp>
      <p:sp>
        <p:nvSpPr>
          <p:cNvPr id="14" name="TextBox 13">
            <a:extLst>
              <a:ext uri="{FF2B5EF4-FFF2-40B4-BE49-F238E27FC236}">
                <a16:creationId xmlns:a16="http://schemas.microsoft.com/office/drawing/2014/main" id="{85DB56A0-5154-6A8F-458D-47FA80CC88FF}"/>
              </a:ext>
            </a:extLst>
          </p:cNvPr>
          <p:cNvSpPr txBox="1"/>
          <p:nvPr/>
        </p:nvSpPr>
        <p:spPr>
          <a:xfrm>
            <a:off x="6844344" y="5129743"/>
            <a:ext cx="865862" cy="284693"/>
          </a:xfrm>
          <a:prstGeom prst="rect">
            <a:avLst/>
          </a:prstGeom>
          <a:solidFill>
            <a:schemeClr val="bg1"/>
          </a:solidFill>
        </p:spPr>
        <p:txBody>
          <a:bodyPr wrap="square" rtlCol="0">
            <a:spAutoFit/>
          </a:bodyPr>
          <a:lstStyle/>
          <a:p>
            <a:r>
              <a:rPr lang="es-ES" sz="1250" b="1" dirty="0">
                <a:solidFill>
                  <a:srgbClr val="0B94A0"/>
                </a:solidFill>
                <a:latin typeface="Merriweather Light" panose="00000400000000000000" pitchFamily="2" charset="0"/>
                <a:cs typeface="Kokila" panose="020B0502040204020203" pitchFamily="34" charset="0"/>
              </a:rPr>
              <a:t>Letonia</a:t>
            </a:r>
            <a:endParaRPr lang="es-419" sz="1250" b="1" dirty="0">
              <a:solidFill>
                <a:srgbClr val="0B94A0"/>
              </a:solidFill>
              <a:latin typeface="Merriweather Light" panose="00000400000000000000" pitchFamily="2" charset="0"/>
              <a:cs typeface="Kokila" panose="020B0502040204020203" pitchFamily="34" charset="0"/>
            </a:endParaRPr>
          </a:p>
        </p:txBody>
      </p:sp>
      <p:sp>
        <p:nvSpPr>
          <p:cNvPr id="16" name="TextBox 15">
            <a:extLst>
              <a:ext uri="{FF2B5EF4-FFF2-40B4-BE49-F238E27FC236}">
                <a16:creationId xmlns:a16="http://schemas.microsoft.com/office/drawing/2014/main" id="{E40E4759-B308-E7BF-9449-B3F38C178FFA}"/>
              </a:ext>
            </a:extLst>
          </p:cNvPr>
          <p:cNvSpPr txBox="1"/>
          <p:nvPr/>
        </p:nvSpPr>
        <p:spPr>
          <a:xfrm>
            <a:off x="7635906" y="5501900"/>
            <a:ext cx="865862" cy="284693"/>
          </a:xfrm>
          <a:prstGeom prst="rect">
            <a:avLst/>
          </a:prstGeom>
          <a:solidFill>
            <a:schemeClr val="bg1"/>
          </a:solidFill>
        </p:spPr>
        <p:txBody>
          <a:bodyPr wrap="square" rtlCol="0">
            <a:spAutoFit/>
          </a:bodyPr>
          <a:lstStyle/>
          <a:p>
            <a:r>
              <a:rPr lang="es-ES" sz="1250" b="1" dirty="0">
                <a:solidFill>
                  <a:schemeClr val="accent6">
                    <a:lumMod val="75000"/>
                  </a:schemeClr>
                </a:solidFill>
                <a:latin typeface="Merriweather Light" panose="00000400000000000000" pitchFamily="2" charset="0"/>
                <a:cs typeface="Kokila" panose="020B0502040204020203" pitchFamily="34" charset="0"/>
              </a:rPr>
              <a:t>Ucrania</a:t>
            </a:r>
            <a:endParaRPr lang="es-419" sz="1250" b="1" dirty="0">
              <a:solidFill>
                <a:schemeClr val="accent6">
                  <a:lumMod val="75000"/>
                </a:schemeClr>
              </a:solidFill>
              <a:latin typeface="Merriweather Light" panose="00000400000000000000" pitchFamily="2" charset="0"/>
              <a:cs typeface="Kokila" panose="020B0502040204020203" pitchFamily="34" charset="0"/>
            </a:endParaRPr>
          </a:p>
        </p:txBody>
      </p:sp>
      <p:sp>
        <p:nvSpPr>
          <p:cNvPr id="17" name="Oval 16">
            <a:extLst>
              <a:ext uri="{FF2B5EF4-FFF2-40B4-BE49-F238E27FC236}">
                <a16:creationId xmlns:a16="http://schemas.microsoft.com/office/drawing/2014/main" id="{C9E6B094-3E6E-DEBB-A9DA-D502224FA516}"/>
              </a:ext>
            </a:extLst>
          </p:cNvPr>
          <p:cNvSpPr/>
          <p:nvPr/>
        </p:nvSpPr>
        <p:spPr>
          <a:xfrm>
            <a:off x="7540854" y="5586797"/>
            <a:ext cx="120194" cy="19648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6261B65-2DBB-64A8-4505-6E93B02CA0F1}"/>
              </a:ext>
            </a:extLst>
          </p:cNvPr>
          <p:cNvSpPr txBox="1"/>
          <p:nvPr/>
        </p:nvSpPr>
        <p:spPr>
          <a:xfrm rot="16200000">
            <a:off x="-445809" y="3694604"/>
            <a:ext cx="1935019" cy="338554"/>
          </a:xfrm>
          <a:prstGeom prst="rect">
            <a:avLst/>
          </a:prstGeom>
          <a:solidFill>
            <a:schemeClr val="bg1"/>
          </a:solidFill>
        </p:spPr>
        <p:txBody>
          <a:bodyPr wrap="square" rtlCol="0">
            <a:spAutoFit/>
          </a:bodyPr>
          <a:lstStyle/>
          <a:p>
            <a:r>
              <a:rPr lang="es-419" sz="1600" dirty="0">
                <a:latin typeface="Lao UI" panose="020B0502040204020203" pitchFamily="34" charset="0"/>
                <a:cs typeface="Lao UI" panose="020B0502040204020203" pitchFamily="34" charset="0"/>
              </a:rPr>
              <a:t>Precio del carbono</a:t>
            </a:r>
          </a:p>
        </p:txBody>
      </p:sp>
    </p:spTree>
    <p:extLst>
      <p:ext uri="{BB962C8B-B14F-4D97-AF65-F5344CB8AC3E}">
        <p14:creationId xmlns:p14="http://schemas.microsoft.com/office/powerpoint/2010/main" val="2798543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75E44-E431-46ED-BC9E-553550A36593}"/>
              </a:ext>
            </a:extLst>
          </p:cNvPr>
          <p:cNvSpPr>
            <a:spLocks noGrp="1"/>
          </p:cNvSpPr>
          <p:nvPr>
            <p:ph type="title"/>
          </p:nvPr>
        </p:nvSpPr>
        <p:spPr/>
        <p:txBody>
          <a:bodyPr/>
          <a:lstStyle/>
          <a:p>
            <a:r>
              <a:rPr lang="en-US" dirty="0"/>
              <a:t>… </a:t>
            </a:r>
            <a:r>
              <a:rPr lang="es-ES" dirty="0"/>
              <a:t>pero los precios se mantienen por debajo de los niveles necesarios</a:t>
            </a:r>
            <a:endParaRPr lang="en-US" dirty="0"/>
          </a:p>
        </p:txBody>
      </p:sp>
      <p:pic>
        <p:nvPicPr>
          <p:cNvPr id="5" name="Content Placeholder 4" descr="Chart, histogram&#10;&#10;Description automatically generated">
            <a:extLst>
              <a:ext uri="{FF2B5EF4-FFF2-40B4-BE49-F238E27FC236}">
                <a16:creationId xmlns:a16="http://schemas.microsoft.com/office/drawing/2014/main" id="{1949186C-E5E0-42FE-B414-879D35828CD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2199"/>
          <a:stretch/>
        </p:blipFill>
        <p:spPr>
          <a:xfrm>
            <a:off x="3068620" y="241628"/>
            <a:ext cx="9192860" cy="6273472"/>
          </a:xfrm>
        </p:spPr>
      </p:pic>
      <p:sp>
        <p:nvSpPr>
          <p:cNvPr id="6" name="TextBox 5">
            <a:extLst>
              <a:ext uri="{FF2B5EF4-FFF2-40B4-BE49-F238E27FC236}">
                <a16:creationId xmlns:a16="http://schemas.microsoft.com/office/drawing/2014/main" id="{71F77EA5-D6CA-4487-AE90-0016EA86E950}"/>
              </a:ext>
            </a:extLst>
          </p:cNvPr>
          <p:cNvSpPr txBox="1"/>
          <p:nvPr/>
        </p:nvSpPr>
        <p:spPr>
          <a:xfrm>
            <a:off x="4143374" y="2241506"/>
            <a:ext cx="4371975" cy="738664"/>
          </a:xfrm>
          <a:prstGeom prst="rect">
            <a:avLst/>
          </a:prstGeom>
          <a:noFill/>
        </p:spPr>
        <p:txBody>
          <a:bodyPr wrap="square" rtlCol="0">
            <a:spAutoFit/>
          </a:bodyPr>
          <a:lstStyle/>
          <a:p>
            <a:r>
              <a:rPr lang="es-ES" sz="1400" b="1">
                <a:solidFill>
                  <a:srgbClr val="C00000"/>
                </a:solidFill>
                <a:latin typeface="Merriweather Light" panose="00000400000000000000" pitchFamily="2" charset="0"/>
                <a:cs typeface="Poppins" panose="00000500000000000000" pitchFamily="2" charset="0"/>
              </a:rPr>
              <a:t>&lt;4% de emisiones de GEI a nivel global están cubiertas por un precio del carbono dentro del rango que es necesario para 2030</a:t>
            </a:r>
            <a:endParaRPr lang="en-US" sz="1400" b="1">
              <a:solidFill>
                <a:srgbClr val="C00000"/>
              </a:solidFill>
              <a:latin typeface="Merriweather Light" panose="000004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03FC2DAE-E32C-5450-EBE6-E2D13BB2068F}"/>
              </a:ext>
            </a:extLst>
          </p:cNvPr>
          <p:cNvSpPr txBox="1"/>
          <p:nvPr/>
        </p:nvSpPr>
        <p:spPr>
          <a:xfrm rot="16200000">
            <a:off x="2204018" y="2365957"/>
            <a:ext cx="1920240" cy="274320"/>
          </a:xfrm>
          <a:prstGeom prst="rect">
            <a:avLst/>
          </a:prstGeom>
          <a:solidFill>
            <a:schemeClr val="bg1"/>
          </a:solidFill>
        </p:spPr>
        <p:txBody>
          <a:bodyPr wrap="square" rtlCol="0">
            <a:spAutoFit/>
          </a:bodyPr>
          <a:lstStyle/>
          <a:p>
            <a:pPr algn="ctr"/>
            <a:r>
              <a:rPr lang="es-419" sz="1600" dirty="0">
                <a:latin typeface="Lao UI" panose="020B0502040204020203" pitchFamily="34" charset="0"/>
                <a:cs typeface="Lao UI" panose="020B0502040204020203" pitchFamily="34" charset="0"/>
              </a:rPr>
              <a:t>Precio del carbono</a:t>
            </a:r>
          </a:p>
        </p:txBody>
      </p:sp>
      <p:sp>
        <p:nvSpPr>
          <p:cNvPr id="4" name="TextBox 3">
            <a:extLst>
              <a:ext uri="{FF2B5EF4-FFF2-40B4-BE49-F238E27FC236}">
                <a16:creationId xmlns:a16="http://schemas.microsoft.com/office/drawing/2014/main" id="{865E676A-93AC-3A8D-C0F5-BA3C71E6EB58}"/>
              </a:ext>
            </a:extLst>
          </p:cNvPr>
          <p:cNvSpPr txBox="1"/>
          <p:nvPr/>
        </p:nvSpPr>
        <p:spPr>
          <a:xfrm>
            <a:off x="3977639" y="428110"/>
            <a:ext cx="1804035" cy="469359"/>
          </a:xfrm>
          <a:prstGeom prst="rect">
            <a:avLst/>
          </a:prstGeom>
          <a:solidFill>
            <a:schemeClr val="bg1"/>
          </a:solidFill>
        </p:spPr>
        <p:txBody>
          <a:bodyPr wrap="square" rtlCol="0">
            <a:spAutoFit/>
          </a:bodyPr>
          <a:lstStyle/>
          <a:p>
            <a:pPr>
              <a:spcAft>
                <a:spcPts val="300"/>
              </a:spcAft>
            </a:pPr>
            <a:r>
              <a:rPr lang="es-419" sz="1100" dirty="0">
                <a:latin typeface="Merriweather Light" panose="00000400000000000000" pitchFamily="2" charset="0"/>
                <a:cs typeface="Lao UI" panose="020B0502040204020203" pitchFamily="34" charset="0"/>
              </a:rPr>
              <a:t>Impuesto al carbono</a:t>
            </a:r>
          </a:p>
          <a:p>
            <a:r>
              <a:rPr lang="es-419" sz="1100" dirty="0">
                <a:latin typeface="Merriweather Light" panose="00000400000000000000" pitchFamily="2" charset="0"/>
                <a:cs typeface="Lao UI" panose="020B0502040204020203" pitchFamily="34" charset="0"/>
              </a:rPr>
              <a:t>SCE</a:t>
            </a:r>
          </a:p>
        </p:txBody>
      </p:sp>
    </p:spTree>
    <p:extLst>
      <p:ext uri="{BB962C8B-B14F-4D97-AF65-F5344CB8AC3E}">
        <p14:creationId xmlns:p14="http://schemas.microsoft.com/office/powerpoint/2010/main" val="1362375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D6FA-0755-4E86-B6B4-87C91C7E88CE}"/>
              </a:ext>
            </a:extLst>
          </p:cNvPr>
          <p:cNvSpPr>
            <a:spLocks noGrp="1"/>
          </p:cNvSpPr>
          <p:nvPr>
            <p:ph type="title"/>
          </p:nvPr>
        </p:nvSpPr>
        <p:spPr>
          <a:xfrm>
            <a:off x="179897" y="0"/>
            <a:ext cx="11487150" cy="1325563"/>
          </a:xfrm>
        </p:spPr>
        <p:txBody>
          <a:bodyPr/>
          <a:lstStyle/>
          <a:p>
            <a:r>
              <a:rPr lang="es-419" sz="3200">
                <a:solidFill>
                  <a:schemeClr val="accent5">
                    <a:lumMod val="50000"/>
                  </a:schemeClr>
                </a:solidFill>
              </a:rPr>
              <a:t>Ingresos fiscales por carbono </a:t>
            </a:r>
            <a:r>
              <a:rPr lang="es-419" sz="2800">
                <a:solidFill>
                  <a:schemeClr val="accent5">
                    <a:lumMod val="50000"/>
                  </a:schemeClr>
                </a:solidFill>
              </a:rPr>
              <a:t>(tasas, subastas de permisos) </a:t>
            </a:r>
            <a:r>
              <a:rPr lang="es-419" sz="3200">
                <a:solidFill>
                  <a:schemeClr val="accent5">
                    <a:lumMod val="50000"/>
                  </a:schemeClr>
                </a:solidFill>
              </a:rPr>
              <a:t>aumentaron considerablemente</a:t>
            </a:r>
            <a:endParaRPr lang="es-419" sz="4400">
              <a:solidFill>
                <a:schemeClr val="accent5">
                  <a:lumMod val="50000"/>
                </a:schemeClr>
              </a:solidFill>
            </a:endParaRPr>
          </a:p>
        </p:txBody>
      </p:sp>
      <p:pic>
        <p:nvPicPr>
          <p:cNvPr id="5" name="Content Placeholder 4" descr="Chart, bar chart&#10;&#10;Description automatically generated">
            <a:extLst>
              <a:ext uri="{FF2B5EF4-FFF2-40B4-BE49-F238E27FC236}">
                <a16:creationId xmlns:a16="http://schemas.microsoft.com/office/drawing/2014/main" id="{5095829B-A8B0-4F71-8023-34FBC2054B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2724" y="1176345"/>
            <a:ext cx="8629276" cy="5332489"/>
          </a:xfrm>
        </p:spPr>
      </p:pic>
      <p:sp>
        <p:nvSpPr>
          <p:cNvPr id="6" name="TextBox 5">
            <a:extLst>
              <a:ext uri="{FF2B5EF4-FFF2-40B4-BE49-F238E27FC236}">
                <a16:creationId xmlns:a16="http://schemas.microsoft.com/office/drawing/2014/main" id="{E635A593-4E31-4F6C-987F-46C338009EF1}"/>
              </a:ext>
            </a:extLst>
          </p:cNvPr>
          <p:cNvSpPr txBox="1"/>
          <p:nvPr/>
        </p:nvSpPr>
        <p:spPr>
          <a:xfrm>
            <a:off x="9537700" y="3641157"/>
            <a:ext cx="2654300" cy="707886"/>
          </a:xfrm>
          <a:prstGeom prst="rect">
            <a:avLst/>
          </a:prstGeom>
          <a:noFill/>
        </p:spPr>
        <p:txBody>
          <a:bodyPr wrap="square" rtlCol="0">
            <a:spAutoFit/>
          </a:bodyPr>
          <a:lstStyle/>
          <a:p>
            <a:r>
              <a:rPr lang="en-US" sz="2000" b="1" dirty="0">
                <a:latin typeface="Merriweather Light" panose="00000400000000000000" pitchFamily="2" charset="0"/>
                <a:cs typeface="Poppins" panose="00000500000000000000" pitchFamily="2" charset="0"/>
              </a:rPr>
              <a:t>~USD 84 mil </a:t>
            </a:r>
            <a:r>
              <a:rPr lang="es-419" sz="2000" b="1" dirty="0">
                <a:latin typeface="Merriweather Light" panose="00000400000000000000" pitchFamily="2" charset="0"/>
                <a:cs typeface="Poppins" panose="00000500000000000000" pitchFamily="2" charset="0"/>
              </a:rPr>
              <a:t>millones en </a:t>
            </a:r>
            <a:r>
              <a:rPr lang="en-US" sz="2000" b="1" dirty="0">
                <a:latin typeface="Merriweather Light" panose="00000400000000000000" pitchFamily="2" charset="0"/>
                <a:cs typeface="Poppins" panose="00000500000000000000" pitchFamily="2" charset="0"/>
              </a:rPr>
              <a:t>2021</a:t>
            </a:r>
          </a:p>
        </p:txBody>
      </p:sp>
      <p:sp>
        <p:nvSpPr>
          <p:cNvPr id="7" name="Right Brace 6">
            <a:extLst>
              <a:ext uri="{FF2B5EF4-FFF2-40B4-BE49-F238E27FC236}">
                <a16:creationId xmlns:a16="http://schemas.microsoft.com/office/drawing/2014/main" id="{EDEBB910-9496-44D0-AEF7-66D2E8D04D08}"/>
              </a:ext>
            </a:extLst>
          </p:cNvPr>
          <p:cNvSpPr/>
          <p:nvPr/>
        </p:nvSpPr>
        <p:spPr>
          <a:xfrm>
            <a:off x="9337675" y="2230378"/>
            <a:ext cx="200025" cy="3556000"/>
          </a:xfrm>
          <a:prstGeom prst="rightBrace">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09821B5E-714F-4678-DE78-1E1112AB2E52}"/>
              </a:ext>
            </a:extLst>
          </p:cNvPr>
          <p:cNvSpPr txBox="1"/>
          <p:nvPr/>
        </p:nvSpPr>
        <p:spPr>
          <a:xfrm>
            <a:off x="5495924" y="1869594"/>
            <a:ext cx="2860676" cy="430887"/>
          </a:xfrm>
          <a:prstGeom prst="rect">
            <a:avLst/>
          </a:prstGeom>
          <a:solidFill>
            <a:schemeClr val="bg1"/>
          </a:solidFill>
        </p:spPr>
        <p:txBody>
          <a:bodyPr wrap="square" rtlCol="0">
            <a:spAutoFit/>
          </a:bodyPr>
          <a:lstStyle/>
          <a:p>
            <a:pPr algn="ctr"/>
            <a:r>
              <a:rPr lang="es-ES" sz="1050" i="1" dirty="0">
                <a:solidFill>
                  <a:schemeClr val="bg2">
                    <a:lumMod val="25000"/>
                  </a:schemeClr>
                </a:solidFill>
                <a:latin typeface="Merriweather Light" panose="00000400000000000000" pitchFamily="2" charset="0"/>
                <a:cs typeface="Lao UI" panose="020B0502040204020203" pitchFamily="34" charset="0"/>
              </a:rPr>
              <a:t>Los ingresos de SCEs superan por primera vez los ingresos de impuestos al carbono</a:t>
            </a:r>
            <a:endParaRPr lang="es-419" sz="1050" i="1" dirty="0">
              <a:solidFill>
                <a:schemeClr val="bg2">
                  <a:lumMod val="25000"/>
                </a:schemeClr>
              </a:solidFill>
              <a:latin typeface="Merriweather Light" panose="00000400000000000000" pitchFamily="2" charset="0"/>
              <a:cs typeface="Lao UI" panose="020B0502040204020203" pitchFamily="34" charset="0"/>
            </a:endParaRPr>
          </a:p>
        </p:txBody>
      </p:sp>
      <p:sp>
        <p:nvSpPr>
          <p:cNvPr id="4" name="TextBox 3">
            <a:extLst>
              <a:ext uri="{FF2B5EF4-FFF2-40B4-BE49-F238E27FC236}">
                <a16:creationId xmlns:a16="http://schemas.microsoft.com/office/drawing/2014/main" id="{FF42F748-1CED-E6E0-1AB8-06010FAB1194}"/>
              </a:ext>
            </a:extLst>
          </p:cNvPr>
          <p:cNvSpPr txBox="1"/>
          <p:nvPr/>
        </p:nvSpPr>
        <p:spPr>
          <a:xfrm>
            <a:off x="2710814" y="1865755"/>
            <a:ext cx="1804035" cy="469359"/>
          </a:xfrm>
          <a:prstGeom prst="rect">
            <a:avLst/>
          </a:prstGeom>
          <a:solidFill>
            <a:schemeClr val="bg1"/>
          </a:solidFill>
        </p:spPr>
        <p:txBody>
          <a:bodyPr wrap="square" rtlCol="0">
            <a:spAutoFit/>
          </a:bodyPr>
          <a:lstStyle/>
          <a:p>
            <a:pPr>
              <a:spcAft>
                <a:spcPts val="300"/>
              </a:spcAft>
            </a:pPr>
            <a:r>
              <a:rPr lang="es-419" sz="1100" dirty="0">
                <a:latin typeface="Merriweather Light" panose="00000400000000000000" pitchFamily="2" charset="0"/>
                <a:cs typeface="Lao UI" panose="020B0502040204020203" pitchFamily="34" charset="0"/>
              </a:rPr>
              <a:t>Impuesto al carbono</a:t>
            </a:r>
          </a:p>
          <a:p>
            <a:r>
              <a:rPr lang="es-419" sz="1100" dirty="0">
                <a:latin typeface="Merriweather Light" panose="00000400000000000000" pitchFamily="2" charset="0"/>
                <a:cs typeface="Lao UI" panose="020B0502040204020203" pitchFamily="34" charset="0"/>
              </a:rPr>
              <a:t>SCE</a:t>
            </a:r>
          </a:p>
        </p:txBody>
      </p:sp>
      <p:sp>
        <p:nvSpPr>
          <p:cNvPr id="8" name="TextBox 7">
            <a:extLst>
              <a:ext uri="{FF2B5EF4-FFF2-40B4-BE49-F238E27FC236}">
                <a16:creationId xmlns:a16="http://schemas.microsoft.com/office/drawing/2014/main" id="{1FA1B5DD-CF66-6DCE-66B4-4F3B7B20526F}"/>
              </a:ext>
            </a:extLst>
          </p:cNvPr>
          <p:cNvSpPr txBox="1"/>
          <p:nvPr/>
        </p:nvSpPr>
        <p:spPr>
          <a:xfrm rot="16200000">
            <a:off x="-330202" y="3597763"/>
            <a:ext cx="2863852" cy="338554"/>
          </a:xfrm>
          <a:prstGeom prst="rect">
            <a:avLst/>
          </a:prstGeom>
          <a:solidFill>
            <a:schemeClr val="bg1"/>
          </a:solidFill>
        </p:spPr>
        <p:txBody>
          <a:bodyPr wrap="square" rtlCol="0">
            <a:spAutoFit/>
          </a:bodyPr>
          <a:lstStyle/>
          <a:p>
            <a:pPr algn="r"/>
            <a:r>
              <a:rPr lang="en-US" sz="1600" b="1" dirty="0">
                <a:latin typeface="Merriweather Light" panose="00000400000000000000" pitchFamily="2" charset="0"/>
                <a:cs typeface="Poppins" panose="00000500000000000000" pitchFamily="2" charset="0"/>
              </a:rPr>
              <a:t>Miles de </a:t>
            </a:r>
            <a:r>
              <a:rPr lang="es-419" sz="1600" b="1" dirty="0">
                <a:latin typeface="Merriweather Light" panose="00000400000000000000" pitchFamily="2" charset="0"/>
                <a:cs typeface="Poppins" panose="00000500000000000000" pitchFamily="2" charset="0"/>
              </a:rPr>
              <a:t>millones</a:t>
            </a:r>
          </a:p>
        </p:txBody>
      </p:sp>
    </p:spTree>
    <p:extLst>
      <p:ext uri="{BB962C8B-B14F-4D97-AF65-F5344CB8AC3E}">
        <p14:creationId xmlns:p14="http://schemas.microsoft.com/office/powerpoint/2010/main" val="908877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65F6D4-8FA6-4B2C-811F-B03CA784BEA7}"/>
              </a:ext>
            </a:extLst>
          </p:cNvPr>
          <p:cNvSpPr>
            <a:spLocks noGrp="1"/>
          </p:cNvSpPr>
          <p:nvPr>
            <p:ph idx="1"/>
          </p:nvPr>
        </p:nvSpPr>
        <p:spPr>
          <a:xfrm>
            <a:off x="489184" y="5049870"/>
            <a:ext cx="4979963" cy="1380226"/>
          </a:xfrm>
        </p:spPr>
        <p:txBody>
          <a:bodyPr>
            <a:normAutofit fontScale="92500"/>
          </a:bodyPr>
          <a:lstStyle/>
          <a:p>
            <a:pPr marL="0" indent="0">
              <a:spcAft>
                <a:spcPts val="600"/>
              </a:spcAft>
              <a:buNone/>
            </a:pPr>
            <a:r>
              <a:rPr lang="es-419" sz="1500" b="1" dirty="0"/>
              <a:t>Artículo 6 del Acuerdo de Paris</a:t>
            </a:r>
          </a:p>
          <a:p>
            <a:r>
              <a:rPr lang="es-419" sz="1400" dirty="0"/>
              <a:t>Más acuerdos bilaterales</a:t>
            </a:r>
          </a:p>
          <a:p>
            <a:r>
              <a:rPr lang="es-419" sz="1400" dirty="0"/>
              <a:t>ITMOs</a:t>
            </a:r>
          </a:p>
          <a:p>
            <a:r>
              <a:rPr lang="es-419" sz="1400" dirty="0"/>
              <a:t>Fragmentación del mercado probablemente continuará</a:t>
            </a:r>
          </a:p>
        </p:txBody>
      </p:sp>
      <p:pic>
        <p:nvPicPr>
          <p:cNvPr id="5" name="Picture 4" descr="Graphical user interface, text, application&#10;&#10;Description automatically generated">
            <a:extLst>
              <a:ext uri="{FF2B5EF4-FFF2-40B4-BE49-F238E27FC236}">
                <a16:creationId xmlns:a16="http://schemas.microsoft.com/office/drawing/2014/main" id="{894899EE-3A48-43E5-AB88-2EEBDBCF92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164" y="1190445"/>
            <a:ext cx="11059965" cy="3355676"/>
          </a:xfrm>
          <a:prstGeom prst="rect">
            <a:avLst/>
          </a:prstGeom>
        </p:spPr>
      </p:pic>
      <p:sp>
        <p:nvSpPr>
          <p:cNvPr id="2" name="Title 1">
            <a:extLst>
              <a:ext uri="{FF2B5EF4-FFF2-40B4-BE49-F238E27FC236}">
                <a16:creationId xmlns:a16="http://schemas.microsoft.com/office/drawing/2014/main" id="{ECA35571-0B76-8D5B-EE8D-0B3922463565}"/>
              </a:ext>
            </a:extLst>
          </p:cNvPr>
          <p:cNvSpPr>
            <a:spLocks noGrp="1"/>
          </p:cNvSpPr>
          <p:nvPr>
            <p:ph type="title"/>
          </p:nvPr>
        </p:nvSpPr>
        <p:spPr>
          <a:xfrm>
            <a:off x="381000" y="23586"/>
            <a:ext cx="11487150" cy="968455"/>
          </a:xfrm>
        </p:spPr>
        <p:txBody>
          <a:bodyPr/>
          <a:lstStyle/>
          <a:p>
            <a:r>
              <a:rPr lang="es-ES" sz="2800">
                <a:solidFill>
                  <a:schemeClr val="accent1">
                    <a:lumMod val="50000"/>
                  </a:schemeClr>
                </a:solidFill>
              </a:rPr>
              <a:t>Mercados de certificados de carbono</a:t>
            </a:r>
            <a:endParaRPr lang="en-US" sz="2800">
              <a:solidFill>
                <a:schemeClr val="accent1">
                  <a:lumMod val="50000"/>
                </a:schemeClr>
              </a:solidFill>
            </a:endParaRPr>
          </a:p>
        </p:txBody>
      </p:sp>
    </p:spTree>
    <p:extLst>
      <p:ext uri="{BB962C8B-B14F-4D97-AF65-F5344CB8AC3E}">
        <p14:creationId xmlns:p14="http://schemas.microsoft.com/office/powerpoint/2010/main" val="1775143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78F88-A385-4743-90E9-100C1A3798AC}"/>
              </a:ext>
            </a:extLst>
          </p:cNvPr>
          <p:cNvSpPr>
            <a:spLocks noGrp="1"/>
          </p:cNvSpPr>
          <p:nvPr>
            <p:ph type="title"/>
          </p:nvPr>
        </p:nvSpPr>
        <p:spPr>
          <a:xfrm>
            <a:off x="312907" y="0"/>
            <a:ext cx="11487150" cy="1325563"/>
          </a:xfrm>
        </p:spPr>
        <p:txBody>
          <a:bodyPr/>
          <a:lstStyle/>
          <a:p>
            <a:r>
              <a:rPr lang="es-419" sz="2800">
                <a:solidFill>
                  <a:schemeClr val="accent1">
                    <a:lumMod val="50000"/>
                  </a:schemeClr>
                </a:solidFill>
              </a:rPr>
              <a:t>Los mercados de </a:t>
            </a:r>
            <a:r>
              <a:rPr lang="es-419" sz="2800" u="sng">
                <a:solidFill>
                  <a:schemeClr val="accent1">
                    <a:lumMod val="50000"/>
                  </a:schemeClr>
                </a:solidFill>
              </a:rPr>
              <a:t>certificados</a:t>
            </a:r>
            <a:r>
              <a:rPr lang="es-419" sz="2800">
                <a:solidFill>
                  <a:schemeClr val="accent1">
                    <a:lumMod val="50000"/>
                  </a:schemeClr>
                </a:solidFill>
              </a:rPr>
              <a:t> de carbono crecen rápidamente</a:t>
            </a:r>
          </a:p>
        </p:txBody>
      </p:sp>
      <p:sp>
        <p:nvSpPr>
          <p:cNvPr id="3" name="Content Placeholder 2">
            <a:extLst>
              <a:ext uri="{FF2B5EF4-FFF2-40B4-BE49-F238E27FC236}">
                <a16:creationId xmlns:a16="http://schemas.microsoft.com/office/drawing/2014/main" id="{DD1788CF-5BC0-45E7-B2EB-6A58E712A56C}"/>
              </a:ext>
            </a:extLst>
          </p:cNvPr>
          <p:cNvSpPr>
            <a:spLocks noGrp="1"/>
          </p:cNvSpPr>
          <p:nvPr>
            <p:ph idx="1"/>
          </p:nvPr>
        </p:nvSpPr>
        <p:spPr>
          <a:xfrm>
            <a:off x="9602666" y="4098782"/>
            <a:ext cx="2197391" cy="1625743"/>
          </a:xfrm>
        </p:spPr>
        <p:txBody>
          <a:bodyPr>
            <a:normAutofit/>
          </a:bodyPr>
          <a:lstStyle/>
          <a:p>
            <a:pPr marL="0" indent="0">
              <a:buNone/>
            </a:pPr>
            <a:r>
              <a:rPr lang="es-419" sz="2000" dirty="0"/>
              <a:t>Emisión total de créditos aumentó 48% en 2021</a:t>
            </a:r>
          </a:p>
        </p:txBody>
      </p:sp>
      <p:grpSp>
        <p:nvGrpSpPr>
          <p:cNvPr id="6" name="Group 5">
            <a:extLst>
              <a:ext uri="{FF2B5EF4-FFF2-40B4-BE49-F238E27FC236}">
                <a16:creationId xmlns:a16="http://schemas.microsoft.com/office/drawing/2014/main" id="{C51A56CD-B058-43AA-E39C-8F6BDF8545AD}"/>
              </a:ext>
            </a:extLst>
          </p:cNvPr>
          <p:cNvGrpSpPr/>
          <p:nvPr/>
        </p:nvGrpSpPr>
        <p:grpSpPr>
          <a:xfrm>
            <a:off x="25400" y="1205923"/>
            <a:ext cx="10503569" cy="5332847"/>
            <a:chOff x="25400" y="1015423"/>
            <a:chExt cx="10503569" cy="5332847"/>
          </a:xfrm>
        </p:grpSpPr>
        <p:pic>
          <p:nvPicPr>
            <p:cNvPr id="5" name="Picture 4" descr="A picture containing shape&#10;&#10;Description automatically generated">
              <a:extLst>
                <a:ext uri="{FF2B5EF4-FFF2-40B4-BE49-F238E27FC236}">
                  <a16:creationId xmlns:a16="http://schemas.microsoft.com/office/drawing/2014/main" id="{8DEFA165-2448-41AC-9D35-039C430650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1015423"/>
              <a:ext cx="10503569" cy="5332847"/>
            </a:xfrm>
            <a:prstGeom prst="rect">
              <a:avLst/>
            </a:prstGeom>
          </p:spPr>
        </p:pic>
        <p:sp>
          <p:nvSpPr>
            <p:cNvPr id="4" name="TextBox 3">
              <a:extLst>
                <a:ext uri="{FF2B5EF4-FFF2-40B4-BE49-F238E27FC236}">
                  <a16:creationId xmlns:a16="http://schemas.microsoft.com/office/drawing/2014/main" id="{271E8C16-C862-3D91-5A69-FE5D4F6FAB79}"/>
                </a:ext>
              </a:extLst>
            </p:cNvPr>
            <p:cNvSpPr txBox="1"/>
            <p:nvPr/>
          </p:nvSpPr>
          <p:spPr>
            <a:xfrm>
              <a:off x="1415414" y="2059582"/>
              <a:ext cx="2194561" cy="677108"/>
            </a:xfrm>
            <a:prstGeom prst="rect">
              <a:avLst/>
            </a:prstGeom>
            <a:solidFill>
              <a:schemeClr val="bg1"/>
            </a:solidFill>
          </p:spPr>
          <p:txBody>
            <a:bodyPr wrap="square" rtlCol="0">
              <a:spAutoFit/>
            </a:bodyPr>
            <a:lstStyle/>
            <a:p>
              <a:pPr>
                <a:spcAft>
                  <a:spcPts val="300"/>
                </a:spcAft>
              </a:pPr>
              <a:r>
                <a:rPr lang="es-419" sz="1100" dirty="0">
                  <a:latin typeface="Merriweather Light" panose="00000400000000000000" pitchFamily="2" charset="0"/>
                  <a:cs typeface="Lao UI" panose="020B0502040204020203" pitchFamily="34" charset="0"/>
                </a:rPr>
                <a:t>Mecanismos independientes</a:t>
              </a:r>
            </a:p>
            <a:p>
              <a:pPr>
                <a:spcAft>
                  <a:spcPts val="300"/>
                </a:spcAft>
              </a:pPr>
              <a:r>
                <a:rPr lang="es-419" sz="1100" dirty="0">
                  <a:latin typeface="Merriweather Light" panose="00000400000000000000" pitchFamily="2" charset="0"/>
                  <a:cs typeface="Lao UI" panose="020B0502040204020203" pitchFamily="34" charset="0"/>
                </a:rPr>
                <a:t>Mecanismos internacionales</a:t>
              </a:r>
            </a:p>
            <a:p>
              <a:pPr>
                <a:spcAft>
                  <a:spcPts val="300"/>
                </a:spcAft>
              </a:pPr>
              <a:r>
                <a:rPr lang="es-419" sz="1100" dirty="0">
                  <a:latin typeface="Merriweather Light" panose="00000400000000000000" pitchFamily="2" charset="0"/>
                  <a:cs typeface="Lao UI" panose="020B0502040204020203" pitchFamily="34" charset="0"/>
                </a:rPr>
                <a:t>Mecanismos domésticos</a:t>
              </a:r>
            </a:p>
          </p:txBody>
        </p:sp>
      </p:grpSp>
      <p:sp>
        <p:nvSpPr>
          <p:cNvPr id="7" name="TextBox 6">
            <a:extLst>
              <a:ext uri="{FF2B5EF4-FFF2-40B4-BE49-F238E27FC236}">
                <a16:creationId xmlns:a16="http://schemas.microsoft.com/office/drawing/2014/main" id="{27CC9565-FC27-55D7-74E3-1778800176C1}"/>
              </a:ext>
            </a:extLst>
          </p:cNvPr>
          <p:cNvSpPr txBox="1"/>
          <p:nvPr/>
        </p:nvSpPr>
        <p:spPr>
          <a:xfrm rot="16200000">
            <a:off x="-715825" y="2830647"/>
            <a:ext cx="1833707" cy="369332"/>
          </a:xfrm>
          <a:prstGeom prst="rect">
            <a:avLst/>
          </a:prstGeom>
          <a:solidFill>
            <a:schemeClr val="bg1"/>
          </a:solidFill>
        </p:spPr>
        <p:txBody>
          <a:bodyPr wrap="square" rtlCol="0">
            <a:spAutoFit/>
          </a:bodyPr>
          <a:lstStyle/>
          <a:p>
            <a:pPr algn="r"/>
            <a:r>
              <a:rPr lang="es-419" sz="1600" b="1" dirty="0">
                <a:latin typeface="Merriweather Light" panose="00000400000000000000" pitchFamily="2" charset="0"/>
                <a:cs typeface="Poppins" panose="00000500000000000000" pitchFamily="2" charset="0"/>
              </a:rPr>
              <a:t>Millones tCO</a:t>
            </a:r>
            <a:r>
              <a:rPr lang="es-419" b="1" baseline="-25000" dirty="0">
                <a:latin typeface="Merriweather Light" panose="00000400000000000000" pitchFamily="2" charset="0"/>
                <a:cs typeface="Poppins" panose="00000500000000000000" pitchFamily="2" charset="0"/>
              </a:rPr>
              <a:t>2</a:t>
            </a:r>
            <a:r>
              <a:rPr lang="es-419" b="1" dirty="0">
                <a:latin typeface="Merriweather Light" panose="00000400000000000000" pitchFamily="2" charset="0"/>
                <a:cs typeface="Poppins" panose="00000500000000000000" pitchFamily="2" charset="0"/>
              </a:rPr>
              <a:t>e</a:t>
            </a:r>
            <a:endParaRPr lang="es-419" sz="1600" b="1" dirty="0">
              <a:latin typeface="Merriweather Light" panose="00000400000000000000" pitchFamily="2" charset="0"/>
              <a:cs typeface="Poppins" panose="00000500000000000000" pitchFamily="2" charset="0"/>
            </a:endParaRPr>
          </a:p>
        </p:txBody>
      </p:sp>
    </p:spTree>
    <p:extLst>
      <p:ext uri="{BB962C8B-B14F-4D97-AF65-F5344CB8AC3E}">
        <p14:creationId xmlns:p14="http://schemas.microsoft.com/office/powerpoint/2010/main" val="2107567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2F42F-20C5-41D6-9816-D3C3993ADC90}"/>
              </a:ext>
            </a:extLst>
          </p:cNvPr>
          <p:cNvSpPr>
            <a:spLocks noGrp="1"/>
          </p:cNvSpPr>
          <p:nvPr>
            <p:ph type="title"/>
          </p:nvPr>
        </p:nvSpPr>
        <p:spPr>
          <a:xfrm>
            <a:off x="128764" y="911224"/>
            <a:ext cx="2804392" cy="6513727"/>
          </a:xfrm>
        </p:spPr>
        <p:txBody>
          <a:bodyPr/>
          <a:lstStyle/>
          <a:p>
            <a:r>
              <a:rPr lang="es-ES" dirty="0"/>
              <a:t>Nuevos servicios financieros y tecnologías en los mercados de créditos de carbono</a:t>
            </a:r>
            <a:endParaRPr lang="en-US" dirty="0"/>
          </a:p>
        </p:txBody>
      </p:sp>
      <p:sp>
        <p:nvSpPr>
          <p:cNvPr id="6" name="Rectangle: Rounded Corners 5">
            <a:extLst>
              <a:ext uri="{FF2B5EF4-FFF2-40B4-BE49-F238E27FC236}">
                <a16:creationId xmlns:a16="http://schemas.microsoft.com/office/drawing/2014/main" id="{96797038-319D-4C53-B695-8DFD3D79FC4A}"/>
              </a:ext>
            </a:extLst>
          </p:cNvPr>
          <p:cNvSpPr/>
          <p:nvPr/>
        </p:nvSpPr>
        <p:spPr>
          <a:xfrm>
            <a:off x="3364088" y="1174044"/>
            <a:ext cx="2877770" cy="4176889"/>
          </a:xfrm>
          <a:prstGeom prst="roundRect">
            <a:avLst/>
          </a:prstGeom>
          <a:solidFill>
            <a:srgbClr val="0B94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dirty="0">
                <a:latin typeface="Merriweather Light" panose="00000400000000000000" pitchFamily="2" charset="0"/>
              </a:rPr>
              <a:t>El rol de los actores financieros en los mercados de créditos de carbono ha crecido considerablemente</a:t>
            </a:r>
            <a:endParaRPr lang="en-US" sz="2000" dirty="0">
              <a:latin typeface="Merriweather Light" panose="00000400000000000000" pitchFamily="2" charset="0"/>
            </a:endParaRPr>
          </a:p>
        </p:txBody>
      </p:sp>
      <p:sp>
        <p:nvSpPr>
          <p:cNvPr id="7" name="Rectangle: Rounded Corners 6">
            <a:extLst>
              <a:ext uri="{FF2B5EF4-FFF2-40B4-BE49-F238E27FC236}">
                <a16:creationId xmlns:a16="http://schemas.microsoft.com/office/drawing/2014/main" id="{9BF59E28-4898-4B2B-B4C3-0C20232BE067}"/>
              </a:ext>
            </a:extLst>
          </p:cNvPr>
          <p:cNvSpPr/>
          <p:nvPr/>
        </p:nvSpPr>
        <p:spPr>
          <a:xfrm>
            <a:off x="6416836" y="1174042"/>
            <a:ext cx="2727906" cy="4176889"/>
          </a:xfrm>
          <a:prstGeom prst="roundRect">
            <a:avLst/>
          </a:prstGeom>
          <a:solidFill>
            <a:srgbClr val="105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dirty="0">
                <a:latin typeface="Merriweather Light" panose="00000400000000000000" pitchFamily="2" charset="0"/>
              </a:rPr>
              <a:t>Los nuevos servicios y tecnologías incrementan oportunidades y riesgos</a:t>
            </a:r>
            <a:endParaRPr lang="en-US" sz="2000" dirty="0">
              <a:latin typeface="Merriweather Light" panose="00000400000000000000" pitchFamily="2" charset="0"/>
            </a:endParaRPr>
          </a:p>
        </p:txBody>
      </p:sp>
      <p:sp>
        <p:nvSpPr>
          <p:cNvPr id="8" name="Rectangle: Rounded Corners 7">
            <a:extLst>
              <a:ext uri="{FF2B5EF4-FFF2-40B4-BE49-F238E27FC236}">
                <a16:creationId xmlns:a16="http://schemas.microsoft.com/office/drawing/2014/main" id="{1FF3847A-76AE-4AEA-8BD8-C404EC690579}"/>
              </a:ext>
            </a:extLst>
          </p:cNvPr>
          <p:cNvSpPr/>
          <p:nvPr/>
        </p:nvSpPr>
        <p:spPr>
          <a:xfrm>
            <a:off x="9379272" y="1174042"/>
            <a:ext cx="2632106" cy="4176889"/>
          </a:xfrm>
          <a:prstGeom prst="roundRect">
            <a:avLst/>
          </a:prstGeom>
          <a:solidFill>
            <a:srgbClr val="142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dirty="0">
                <a:latin typeface="Merriweather Light" panose="00000400000000000000" pitchFamily="2" charset="0"/>
              </a:rPr>
              <a:t>Se está generando un impulso para mejorar la integridad</a:t>
            </a:r>
            <a:endParaRPr lang="en-US" sz="2000" dirty="0">
              <a:latin typeface="Merriweather Light" panose="00000400000000000000" pitchFamily="2" charset="0"/>
            </a:endParaRPr>
          </a:p>
        </p:txBody>
      </p:sp>
      <p:sp>
        <p:nvSpPr>
          <p:cNvPr id="10" name="Oval 9">
            <a:extLst>
              <a:ext uri="{FF2B5EF4-FFF2-40B4-BE49-F238E27FC236}">
                <a16:creationId xmlns:a16="http://schemas.microsoft.com/office/drawing/2014/main" id="{04DB8D89-448E-487F-B424-40796CB0FE30}"/>
              </a:ext>
            </a:extLst>
          </p:cNvPr>
          <p:cNvSpPr/>
          <p:nvPr/>
        </p:nvSpPr>
        <p:spPr>
          <a:xfrm>
            <a:off x="3076800" y="1010355"/>
            <a:ext cx="1027289" cy="993423"/>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1439B165-8726-45EA-9305-D1049A3895B1}"/>
              </a:ext>
            </a:extLst>
          </p:cNvPr>
          <p:cNvPicPr>
            <a:picLocks noChangeAspect="1"/>
          </p:cNvPicPr>
          <p:nvPr/>
        </p:nvPicPr>
        <p:blipFill>
          <a:blip r:embed="rId2"/>
          <a:stretch>
            <a:fillRect/>
          </a:stretch>
        </p:blipFill>
        <p:spPr>
          <a:xfrm>
            <a:off x="3321063" y="1170340"/>
            <a:ext cx="538762" cy="673452"/>
          </a:xfrm>
          <a:prstGeom prst="rect">
            <a:avLst/>
          </a:prstGeom>
        </p:spPr>
      </p:pic>
      <p:sp>
        <p:nvSpPr>
          <p:cNvPr id="13" name="Oval 12">
            <a:extLst>
              <a:ext uri="{FF2B5EF4-FFF2-40B4-BE49-F238E27FC236}">
                <a16:creationId xmlns:a16="http://schemas.microsoft.com/office/drawing/2014/main" id="{E76E404B-0372-475D-B99C-516494BB9BD0}"/>
              </a:ext>
            </a:extLst>
          </p:cNvPr>
          <p:cNvSpPr/>
          <p:nvPr/>
        </p:nvSpPr>
        <p:spPr>
          <a:xfrm>
            <a:off x="6073422" y="1010355"/>
            <a:ext cx="1027289" cy="993423"/>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E68919CB-0838-44EE-B09C-3A151D956E18}"/>
              </a:ext>
            </a:extLst>
          </p:cNvPr>
          <p:cNvSpPr/>
          <p:nvPr/>
        </p:nvSpPr>
        <p:spPr>
          <a:xfrm>
            <a:off x="9172222" y="1010354"/>
            <a:ext cx="1027289" cy="993423"/>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0C5D3A1A-9520-4827-9248-48C7144EA909}"/>
              </a:ext>
            </a:extLst>
          </p:cNvPr>
          <p:cNvPicPr>
            <a:picLocks noChangeAspect="1"/>
          </p:cNvPicPr>
          <p:nvPr/>
        </p:nvPicPr>
        <p:blipFill rotWithShape="1">
          <a:blip r:embed="rId3"/>
          <a:srcRect l="4063" t="5138" r="5899" b="3886"/>
          <a:stretch/>
        </p:blipFill>
        <p:spPr>
          <a:xfrm>
            <a:off x="6307950" y="1196619"/>
            <a:ext cx="558231" cy="620891"/>
          </a:xfrm>
          <a:prstGeom prst="rect">
            <a:avLst/>
          </a:prstGeom>
        </p:spPr>
      </p:pic>
      <p:pic>
        <p:nvPicPr>
          <p:cNvPr id="19" name="Graphic 18" descr="Clipboard Badge with solid fill">
            <a:extLst>
              <a:ext uri="{FF2B5EF4-FFF2-40B4-BE49-F238E27FC236}">
                <a16:creationId xmlns:a16="http://schemas.microsoft.com/office/drawing/2014/main" id="{4A61BE60-91BE-4D6E-8E88-ADA3370D2B9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96400" y="1115659"/>
            <a:ext cx="728133" cy="728133"/>
          </a:xfrm>
          <a:prstGeom prst="rect">
            <a:avLst/>
          </a:prstGeom>
        </p:spPr>
      </p:pic>
    </p:spTree>
    <p:extLst>
      <p:ext uri="{BB962C8B-B14F-4D97-AF65-F5344CB8AC3E}">
        <p14:creationId xmlns:p14="http://schemas.microsoft.com/office/powerpoint/2010/main" val="24425154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AME" val="CustomIcon"/>
</p:tagLst>
</file>

<file path=ppt/tags/tag2.xml><?xml version="1.0" encoding="utf-8"?>
<p:tagLst xmlns:a="http://schemas.openxmlformats.org/drawingml/2006/main" xmlns:r="http://schemas.openxmlformats.org/officeDocument/2006/relationships" xmlns:p="http://schemas.openxmlformats.org/presentationml/2006/main">
  <p:tag name="NAME" val="LineSpecialityArrow"/>
</p:tagLst>
</file>

<file path=ppt/tags/tag3.xml><?xml version="1.0" encoding="utf-8"?>
<p:tagLst xmlns:a="http://schemas.openxmlformats.org/drawingml/2006/main" xmlns:r="http://schemas.openxmlformats.org/officeDocument/2006/relationships" xmlns:p="http://schemas.openxmlformats.org/presentationml/2006/main">
  <p:tag name="NAME" val="LineSpecialityArrow"/>
</p:tagLst>
</file>

<file path=ppt/tags/tag4.xml><?xml version="1.0" encoding="utf-8"?>
<p:tagLst xmlns:a="http://schemas.openxmlformats.org/drawingml/2006/main" xmlns:r="http://schemas.openxmlformats.org/officeDocument/2006/relationships" xmlns:p="http://schemas.openxmlformats.org/presentationml/2006/main">
  <p:tag name="NAME" val="LineSpecialityArrow"/>
</p:tagLst>
</file>

<file path=ppt/tags/tag5.xml><?xml version="1.0" encoding="utf-8"?>
<p:tagLst xmlns:a="http://schemas.openxmlformats.org/drawingml/2006/main" xmlns:r="http://schemas.openxmlformats.org/officeDocument/2006/relationships" xmlns:p="http://schemas.openxmlformats.org/presentationml/2006/main">
  <p:tag name="NAME" val="LineSpecialityArrow"/>
</p:tagLst>
</file>

<file path=ppt/tags/tag6.xml><?xml version="1.0" encoding="utf-8"?>
<p:tagLst xmlns:a="http://schemas.openxmlformats.org/drawingml/2006/main" xmlns:r="http://schemas.openxmlformats.org/officeDocument/2006/relationships" xmlns:p="http://schemas.openxmlformats.org/presentationml/2006/main">
  <p:tag name="NAME" val="LineSpecialityArrow"/>
</p:tagLst>
</file>

<file path=ppt/tags/tag7.xml><?xml version="1.0" encoding="utf-8"?>
<p:tagLst xmlns:a="http://schemas.openxmlformats.org/drawingml/2006/main" xmlns:r="http://schemas.openxmlformats.org/officeDocument/2006/relationships" xmlns:p="http://schemas.openxmlformats.org/presentationml/2006/main">
  <p:tag name="NAME" val="LineBasicDefaul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27A9621E-5272-4927-A4A8-0982C54A4CAF}" vid="{15887E1D-4102-49BE-8401-972874325F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4B41F76D33EF2439C015CF4E4A77B8A" ma:contentTypeVersion="15" ma:contentTypeDescription="Create a new document." ma:contentTypeScope="" ma:versionID="eeb0a201c7d394324830102a11a99eb7">
  <xsd:schema xmlns:xsd="http://www.w3.org/2001/XMLSchema" xmlns:xs="http://www.w3.org/2001/XMLSchema" xmlns:p="http://schemas.microsoft.com/office/2006/metadata/properties" xmlns:ns2="363586a5-f0ae-497a-ae73-2b553911027f" xmlns:ns3="8d78713f-99c0-4c95-821b-b2fda97fe762" xmlns:ns4="3e02667f-0271-471b-bd6e-11a2e16def1d" targetNamespace="http://schemas.microsoft.com/office/2006/metadata/properties" ma:root="true" ma:fieldsID="6a64bd833e7f21402ac28f6a6947fc80" ns2:_="" ns3:_="" ns4:_="">
    <xsd:import namespace="363586a5-f0ae-497a-ae73-2b553911027f"/>
    <xsd:import namespace="8d78713f-99c0-4c95-821b-b2fda97fe762"/>
    <xsd:import namespace="3e02667f-0271-471b-bd6e-11a2e16def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4: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3586a5-f0ae-497a-ae73-2b55391102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a6c10d7-b926-4fc0-945e-3cbf5049f6bd"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78713f-99c0-4c95-821b-b2fda97fe7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0d1d1865-9503-4b8f-9371-8577868ebbd1}" ma:internalName="TaxCatchAll" ma:showField="CatchAllData" ma:web="8d78713f-99c0-4c95-821b-b2fda97fe7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63586a5-f0ae-497a-ae73-2b553911027f">
      <Terms xmlns="http://schemas.microsoft.com/office/infopath/2007/PartnerControls"/>
    </lcf76f155ced4ddcb4097134ff3c332f>
    <TaxCatchAll xmlns="3e02667f-0271-471b-bd6e-11a2e16def1d" xsi:nil="true"/>
  </documentManagement>
</p:properties>
</file>

<file path=customXml/itemProps1.xml><?xml version="1.0" encoding="utf-8"?>
<ds:datastoreItem xmlns:ds="http://schemas.openxmlformats.org/officeDocument/2006/customXml" ds:itemID="{8604B0B6-9FE0-48BC-B261-B5D262AAD6EA}">
  <ds:schemaRefs>
    <ds:schemaRef ds:uri="http://schemas.microsoft.com/sharepoint/v3/contenttype/forms"/>
  </ds:schemaRefs>
</ds:datastoreItem>
</file>

<file path=customXml/itemProps2.xml><?xml version="1.0" encoding="utf-8"?>
<ds:datastoreItem xmlns:ds="http://schemas.openxmlformats.org/officeDocument/2006/customXml" ds:itemID="{26557084-97E9-41BE-8BC2-8C8ADE0BDAE4}">
  <ds:schemaRefs>
    <ds:schemaRef ds:uri="363586a5-f0ae-497a-ae73-2b553911027f"/>
    <ds:schemaRef ds:uri="3e02667f-0271-471b-bd6e-11a2e16def1d"/>
    <ds:schemaRef ds:uri="8d78713f-99c0-4c95-821b-b2fda97fe76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3FF1C2B-E4C8-4723-825E-26B5139F9011}">
  <ds:schemaRefs>
    <ds:schemaRef ds:uri="363586a5-f0ae-497a-ae73-2b553911027f"/>
    <ds:schemaRef ds:uri="3e02667f-0271-471b-bd6e-11a2e16def1d"/>
    <ds:schemaRef ds:uri="8d78713f-99c0-4c95-821b-b2fda97fe76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11286</TotalTime>
  <Words>2207</Words>
  <Application>Microsoft Office PowerPoint</Application>
  <PresentationFormat>Widescreen</PresentationFormat>
  <Paragraphs>237</Paragraphs>
  <Slides>20</Slides>
  <Notes>4</Notes>
  <HiddenSlides>4</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20</vt:i4>
      </vt:variant>
    </vt:vector>
  </HeadingPairs>
  <TitlesOfParts>
    <vt:vector size="34" baseType="lpstr">
      <vt:lpstr>AppleSymbols</vt:lpstr>
      <vt:lpstr>Arial</vt:lpstr>
      <vt:lpstr>Calibri</vt:lpstr>
      <vt:lpstr>Calibri Light</vt:lpstr>
      <vt:lpstr>Courier New</vt:lpstr>
      <vt:lpstr>Helvetica Neue</vt:lpstr>
      <vt:lpstr>Lao UI</vt:lpstr>
      <vt:lpstr>Merriweather</vt:lpstr>
      <vt:lpstr>Merriweather Light</vt:lpstr>
      <vt:lpstr>Poppins</vt:lpstr>
      <vt:lpstr>Segoe UI</vt:lpstr>
      <vt:lpstr>Symbol</vt:lpstr>
      <vt:lpstr>Wingdings</vt:lpstr>
      <vt:lpstr>Office Theme</vt:lpstr>
      <vt:lpstr>Estado Actual y Tendencias  de la Fijación del Precio al Carbono  Mayo 2023</vt:lpstr>
      <vt:lpstr>PowerPoint Presentation</vt:lpstr>
      <vt:lpstr>Precios de los ‘permisos’ en los Sistemas de Comercio de Emisiones (ETS) alcanzan niveles récord</vt:lpstr>
      <vt:lpstr>Impuestos al carbono: nivel de tasas también en alza</vt:lpstr>
      <vt:lpstr>… pero los precios se mantienen por debajo de los niveles necesarios</vt:lpstr>
      <vt:lpstr>Ingresos fiscales por carbono (tasas, subastas de permisos) aumentaron considerablemente</vt:lpstr>
      <vt:lpstr>Mercados de certificados de carbono</vt:lpstr>
      <vt:lpstr>Los mercados de certificados de carbono crecen rápidamente</vt:lpstr>
      <vt:lpstr>Nuevos servicios financieros y tecnologías en los mercados de créditos de carbono</vt:lpstr>
      <vt:lpstr>A tener en cuenta…</vt:lpstr>
      <vt:lpstr>Financiación para acción climática debe aumentar</vt:lpstr>
      <vt:lpstr>Financiación Climática y Mercados de Carbono: complementarios pero distintos</vt:lpstr>
      <vt:lpstr>PowerPoint Presentation</vt:lpstr>
      <vt:lpstr>COP27 y Desarrollo de Mercados de Carbono</vt:lpstr>
      <vt:lpstr>Mercado Voluntario de Carbono ha crecido más rápido en los últimos años</vt:lpstr>
      <vt:lpstr>Desafío clave para el crecimiento del Mercado Voluntario de Carbono: riesgos de reputación para las empresas</vt:lpstr>
      <vt:lpstr>Tendencias en los mercados global de carbono y el rol del Banco Mundial</vt:lpstr>
      <vt:lpstr>The Voluntary and Compliance carbon markets introduce carbon credit risks &amp; considerations that World Bank Group can address</vt:lpstr>
      <vt:lpstr>Conclusiones</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and Trends of Carbon Pricing</dc:title>
  <dc:creator>Joseph Dixon Callisto Pryor</dc:creator>
  <cp:lastModifiedBy>Alejandra Mazariegos</cp:lastModifiedBy>
  <cp:revision>6</cp:revision>
  <dcterms:created xsi:type="dcterms:W3CDTF">2022-05-20T07:38:11Z</dcterms:created>
  <dcterms:modified xsi:type="dcterms:W3CDTF">2023-05-18T17:05:16Z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0x010100E4B41F76D33EF2439C015CF4E4A77B8A</vt:lpwstr>
  </property>
  <property fmtid="{D5CDD505-2E9C-101B-9397-08002B2CF9AE}" pid="3" name="MediaServiceImageTags">
    <vt:lpwstr/>
  </property>
</Properties>
</file>